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41.xml" ContentType="application/vnd.openxmlformats-officedocument.presentationml.slide+xml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2.xml" ContentType="application/vnd.openxmlformats-officedocument.presentationml.slide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35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4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39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/>
  <p:notesSz cx="9144000" cy="68580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6FB0E260-83DF-EAB2-E430-B6C842529EA4}">
  <a:tblStyle styleId="{6FB0E260-83DF-EAB2-E430-B6C842529EA4}" styleName="Table_0">
    <a:wholeTbl>
      <a:tcTxStyle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rgbClr val="EEF2F7"/>
          </a:solidFill>
        </a:fill>
      </a:tcStyle>
    </a:wholeTbl>
    <a:band1H>
      <a:tcStyle>
        <a:tcBdr/>
        <a:fill>
          <a:solidFill>
            <a:srgbClr val="DCE5EE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CE5EE"/>
          </a:solidFill>
        </a:fill>
      </a:tcStyle>
    </a:band1V>
    <a:band2V>
      <a:tcStyle>
        <a:tcBdr/>
        <a:fill>
          <a:solidFill>
            <a:srgbClr val="DCE5EE"/>
          </a:solidFill>
        </a:fill>
      </a:tcStyle>
    </a:band2V>
    <a:lastCol>
      <a:tcTxStyle i="off" b="on"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i="off" b="on"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i="off" b="on"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i="off" b="on"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presProps" Target="presProps.xml" /><Relationship Id="rId48" Type="http://schemas.openxmlformats.org/officeDocument/2006/relationships/tableStyles" Target="tableStyles.xml" /><Relationship Id="rId49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Рисунок с подписью" preserve="0" showMasterPhAnim="0" showMasterSp="0" type="picTx" userDrawn="1">
  <p:cSld name="PICTURE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Google Shape;15;p39"/>
          <p:cNvSpPr/>
          <p:nvPr/>
        </p:nvSpPr>
        <p:spPr bwMode="auto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" name="Google Shape;16;p39"/>
          <p:cNvSpPr/>
          <p:nvPr/>
        </p:nvSpPr>
        <p:spPr bwMode="auto">
          <a:xfrm>
            <a:off x="-9525" y="4664075"/>
            <a:ext cx="1463675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Google Shape;17;p39"/>
          <p:cNvSpPr/>
          <p:nvPr/>
        </p:nvSpPr>
        <p:spPr bwMode="auto">
          <a:xfrm>
            <a:off x="1544638" y="4654550"/>
            <a:ext cx="7599362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" name="Google Shape;18;p39"/>
          <p:cNvSpPr/>
          <p:nvPr/>
        </p:nvSpPr>
        <p:spPr bwMode="auto">
          <a:xfrm>
            <a:off x="1447800" y="0"/>
            <a:ext cx="100013" cy="68675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" name="Google Shape;19;p39"/>
          <p:cNvSpPr txBox="1"/>
          <p:nvPr>
            <p:ph type="body" idx="1"/>
          </p:nvPr>
        </p:nvSpPr>
        <p:spPr bwMode="auto"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20"/>
              <a:buFont typeface="Twentieth Century"/>
              <a:buNone/>
              <a:defRPr sz="1700"/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840"/>
              <a:buFont typeface="Twentieth Century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Font typeface="Twentieth Century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Font typeface="Twentieth Century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Font typeface="Twentieth Century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39"/>
          <p:cNvSpPr txBox="1"/>
          <p:nvPr>
            <p:ph type="title"/>
          </p:nvPr>
        </p:nvSpPr>
        <p:spPr bwMode="auto"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wentieth Century"/>
              <a:buNone/>
              <a:defRPr sz="2800" b="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39"/>
          <p:cNvSpPr/>
          <p:nvPr>
            <p:ph type="pic" idx="2"/>
          </p:nvPr>
        </p:nvSpPr>
        <p:spPr bwMode="auto"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</p:sp>
      <p:sp>
        <p:nvSpPr>
          <p:cNvPr id="22" name="Google Shape;22;p39"/>
          <p:cNvSpPr txBox="1"/>
          <p:nvPr>
            <p:ph type="dt" idx="10"/>
          </p:nvPr>
        </p:nvSpPr>
        <p:spPr bwMode="auto"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39"/>
          <p:cNvSpPr txBox="1"/>
          <p:nvPr>
            <p:ph type="sldNum" idx="12"/>
          </p:nvPr>
        </p:nvSpPr>
        <p:spPr bwMode="auto">
          <a:xfrm>
            <a:off x="0" y="4667250"/>
            <a:ext cx="1447800" cy="66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24" name="Google Shape;24;p39"/>
          <p:cNvSpPr txBox="1"/>
          <p:nvPr>
            <p:ph type="ftr" idx="11"/>
          </p:nvPr>
        </p:nvSpPr>
        <p:spPr bwMode="auto">
          <a:xfrm>
            <a:off x="1600200" y="6248400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вертикальный текст" preserve="0" showMasterPhAnim="0" type="vertTx" userDrawn="1">
  <p:cSld name="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" name="Google Shape;82;p48"/>
          <p:cNvSpPr txBox="1"/>
          <p:nvPr>
            <p:ph type="title"/>
          </p:nvPr>
        </p:nvSpPr>
        <p:spPr bwMode="auto">
          <a:xfrm>
            <a:off x="609600" y="228600"/>
            <a:ext cx="815339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3" name="Google Shape;83;p48"/>
          <p:cNvSpPr txBox="1"/>
          <p:nvPr>
            <p:ph type="body" idx="1"/>
          </p:nvPr>
        </p:nvSpPr>
        <p:spPr bwMode="auto">
          <a:xfrm rot="5400000">
            <a:off x="2426494" y="-213518"/>
            <a:ext cx="4525963" cy="815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4" name="Google Shape;84;p48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5" name="Google Shape;85;p48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6" name="Google Shape;86;p48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Вертикальный заголовок и текст" preserve="0" showMasterPhAnim="0" showMasterSp="0" type="vertTitleAndTx" userDrawn="1">
  <p:cSld name="VERTICAL_TITLE_AND_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" name="Google Shape;88;p49"/>
          <p:cNvSpPr/>
          <p:nvPr/>
        </p:nvSpPr>
        <p:spPr bwMode="auto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9" name="Google Shape;89;p49"/>
          <p:cNvSpPr/>
          <p:nvPr/>
        </p:nvSpPr>
        <p:spPr bwMode="auto"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0" name="Google Shape;90;p49"/>
          <p:cNvSpPr/>
          <p:nvPr/>
        </p:nvSpPr>
        <p:spPr bwMode="auto"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1" name="Google Shape;91;p49"/>
          <p:cNvSpPr txBox="1"/>
          <p:nvPr>
            <p:ph type="title"/>
          </p:nvPr>
        </p:nvSpPr>
        <p:spPr bwMode="auto">
          <a:xfrm rot="5400000">
            <a:off x="4823619" y="2339182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2" name="Google Shape;92;p49"/>
          <p:cNvSpPr txBox="1"/>
          <p:nvPr>
            <p:ph type="body" idx="1"/>
          </p:nvPr>
        </p:nvSpPr>
        <p:spPr bwMode="auto">
          <a:xfrm rot="5400000">
            <a:off x="480218" y="586582"/>
            <a:ext cx="5516563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3" name="Google Shape;93;p49"/>
          <p:cNvSpPr txBox="1"/>
          <p:nvPr>
            <p:ph type="dt" idx="10"/>
          </p:nvPr>
        </p:nvSpPr>
        <p:spPr bwMode="auto">
          <a:xfrm>
            <a:off x="6553200" y="6248400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4" name="Google Shape;94;p49"/>
          <p:cNvSpPr txBox="1"/>
          <p:nvPr>
            <p:ph type="ftr" idx="11"/>
          </p:nvPr>
        </p:nvSpPr>
        <p:spPr bwMode="auto">
          <a:xfrm>
            <a:off x="457200" y="6248400"/>
            <a:ext cx="55737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5" name="Google Shape;95;p49"/>
          <p:cNvSpPr txBox="1"/>
          <p:nvPr>
            <p:ph type="sldNum" idx="12"/>
          </p:nvPr>
        </p:nvSpPr>
        <p:spPr bwMode="auto">
          <a:xfrm rot="5400000">
            <a:off x="5989638" y="144462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объект" preserve="0" showMasterPhAnim="0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40"/>
          <p:cNvSpPr txBox="1"/>
          <p:nvPr>
            <p:ph type="title"/>
          </p:nvPr>
        </p:nvSpPr>
        <p:spPr bwMode="auto">
          <a:xfrm>
            <a:off x="612648" y="228600"/>
            <a:ext cx="815339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40"/>
          <p:cNvSpPr txBox="1"/>
          <p:nvPr>
            <p:ph type="body" idx="1"/>
          </p:nvPr>
        </p:nvSpPr>
        <p:spPr bwMode="auto">
          <a:xfrm>
            <a:off x="612648" y="1600200"/>
            <a:ext cx="8153399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" name="Google Shape;28;p40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9" name="Google Shape;29;p40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40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Два объекта" preserve="0" showMasterPhAnim="0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Google Shape;32;p41"/>
          <p:cNvSpPr txBox="1"/>
          <p:nvPr>
            <p:ph type="title"/>
          </p:nvPr>
        </p:nvSpPr>
        <p:spPr bwMode="auto">
          <a:xfrm>
            <a:off x="609600" y="228600"/>
            <a:ext cx="815339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3" name="Google Shape;33;p41"/>
          <p:cNvSpPr txBox="1"/>
          <p:nvPr>
            <p:ph type="body" idx="1"/>
          </p:nvPr>
        </p:nvSpPr>
        <p:spPr bwMode="auto"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41"/>
          <p:cNvSpPr txBox="1"/>
          <p:nvPr>
            <p:ph type="body" idx="2"/>
          </p:nvPr>
        </p:nvSpPr>
        <p:spPr bwMode="auto"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41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6" name="Google Shape;36;p41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37" name="Google Shape;37;p41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Титульный слайд" preserve="0" showMasterPhAnim="0" showMasterSp="0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Google Shape;39;p42"/>
          <p:cNvSpPr/>
          <p:nvPr/>
        </p:nvSpPr>
        <p:spPr bwMode="auto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0" name="Google Shape;40;p42"/>
          <p:cNvSpPr/>
          <p:nvPr/>
        </p:nvSpPr>
        <p:spPr bwMode="auto">
          <a:xfrm>
            <a:off x="-9525" y="6053138"/>
            <a:ext cx="2249488" cy="71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1" name="Google Shape;41;p42"/>
          <p:cNvSpPr/>
          <p:nvPr/>
        </p:nvSpPr>
        <p:spPr bwMode="auto">
          <a:xfrm>
            <a:off x="2359025" y="6043613"/>
            <a:ext cx="6784975" cy="714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2" name="Google Shape;42;p42"/>
          <p:cNvSpPr txBox="1"/>
          <p:nvPr>
            <p:ph type="ctrTitle"/>
          </p:nvPr>
        </p:nvSpPr>
        <p:spPr bwMode="auto">
          <a:xfrm>
            <a:off x="2362199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3" name="Google Shape;43;p42"/>
          <p:cNvSpPr txBox="1"/>
          <p:nvPr>
            <p:ph type="subTitle" idx="1"/>
          </p:nvPr>
        </p:nvSpPr>
        <p:spPr bwMode="auto">
          <a:xfrm>
            <a:off x="2362199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42"/>
          <p:cNvSpPr txBox="1"/>
          <p:nvPr>
            <p:ph type="dt" idx="10"/>
          </p:nvPr>
        </p:nvSpPr>
        <p:spPr bwMode="auto">
          <a:xfrm>
            <a:off x="76200" y="6069013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42"/>
          <p:cNvSpPr txBox="1"/>
          <p:nvPr>
            <p:ph type="ftr" idx="11"/>
          </p:nvPr>
        </p:nvSpPr>
        <p:spPr bwMode="auto">
          <a:xfrm>
            <a:off x="2085975" y="236538"/>
            <a:ext cx="5867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6" name="Google Shape;46;p42"/>
          <p:cNvSpPr txBox="1"/>
          <p:nvPr>
            <p:ph type="sldNum" idx="12"/>
          </p:nvPr>
        </p:nvSpPr>
        <p:spPr bwMode="auto">
          <a:xfrm>
            <a:off x="8001000" y="228600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раздела" preserve="0" showMasterPhAnim="0" showMasterSp="0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Google Shape;48;p43"/>
          <p:cNvSpPr/>
          <p:nvPr/>
        </p:nvSpPr>
        <p:spPr bwMode="auto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9" name="Google Shape;49;p43"/>
          <p:cNvSpPr/>
          <p:nvPr/>
        </p:nvSpPr>
        <p:spPr bwMode="auto"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0" name="Google Shape;50;p43"/>
          <p:cNvSpPr/>
          <p:nvPr/>
        </p:nvSpPr>
        <p:spPr bwMode="auto"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1" name="Google Shape;51;p43"/>
          <p:cNvSpPr txBox="1"/>
          <p:nvPr>
            <p:ph type="body" idx="1"/>
          </p:nvPr>
        </p:nvSpPr>
        <p:spPr bwMode="auto"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2" name="Google Shape;52;p43"/>
          <p:cNvSpPr txBox="1"/>
          <p:nvPr>
            <p:ph type="title"/>
          </p:nvPr>
        </p:nvSpPr>
        <p:spPr bwMode="auto"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  <a:defRPr sz="4400" b="0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43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43"/>
          <p:cNvSpPr txBox="1"/>
          <p:nvPr>
            <p:ph type="sldNum" idx="12"/>
          </p:nvPr>
        </p:nvSpPr>
        <p:spPr bwMode="auto">
          <a:xfrm>
            <a:off x="0" y="1752599"/>
            <a:ext cx="12954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55" name="Google Shape;55;p43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Сравнение" preserve="0" showMasterPhAnim="0" type="twoTxTwoObj" userDrawn="1">
  <p:cSld name="TWO_OBJECTS_WITH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Google Shape;57;p44"/>
          <p:cNvSpPr txBox="1"/>
          <p:nvPr>
            <p:ph type="title"/>
          </p:nvPr>
        </p:nvSpPr>
        <p:spPr bwMode="auto">
          <a:xfrm>
            <a:off x="533400" y="273050"/>
            <a:ext cx="8153399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8" name="Google Shape;58;p44"/>
          <p:cNvSpPr txBox="1"/>
          <p:nvPr>
            <p:ph type="body" idx="1"/>
          </p:nvPr>
        </p:nvSpPr>
        <p:spPr bwMode="auto"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44"/>
          <p:cNvSpPr txBox="1"/>
          <p:nvPr>
            <p:ph type="body" idx="2"/>
          </p:nvPr>
        </p:nvSpPr>
        <p:spPr bwMode="auto"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0" name="Google Shape;60;p44"/>
          <p:cNvSpPr txBox="1"/>
          <p:nvPr>
            <p:ph type="body" idx="3"/>
          </p:nvPr>
        </p:nvSpPr>
        <p:spPr bwMode="auto">
          <a:xfrm>
            <a:off x="609600" y="1752599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44"/>
          <p:cNvSpPr txBox="1"/>
          <p:nvPr>
            <p:ph type="body" idx="4"/>
          </p:nvPr>
        </p:nvSpPr>
        <p:spPr bwMode="auto">
          <a:xfrm>
            <a:off x="4800600" y="1752599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2" name="Google Shape;62;p44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3" name="Google Shape;63;p44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64" name="Google Shape;64;p44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Только заголовок" preserve="0" showMasterPhAnim="0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" name="Google Shape;66;p45"/>
          <p:cNvSpPr txBox="1"/>
          <p:nvPr>
            <p:ph type="title"/>
          </p:nvPr>
        </p:nvSpPr>
        <p:spPr bwMode="auto">
          <a:xfrm>
            <a:off x="609600" y="228600"/>
            <a:ext cx="815339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7" name="Google Shape;67;p45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8" name="Google Shape;68;p45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9" name="Google Shape;69;p45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Пустой слайд" preserve="0" showMasterPhAnim="0" showMasterSp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Google Shape;71;p46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2" name="Google Shape;72;p46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3" name="Google Shape;73;p46"/>
          <p:cNvSpPr txBox="1"/>
          <p:nvPr>
            <p:ph type="sldNum" idx="12"/>
          </p:nvPr>
        </p:nvSpPr>
        <p:spPr bwMode="auto">
          <a:xfrm>
            <a:off x="0" y="62484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Объект с подписью" preserve="0" showMasterPhAnim="0" type="objTx" userDrawn="1">
  <p:cSld name="OBJECT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/>
          <p:nvPr>
            <p:ph type="title"/>
          </p:nvPr>
        </p:nvSpPr>
        <p:spPr bwMode="auto">
          <a:xfrm>
            <a:off x="609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 sz="4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6" name="Google Shape;76;p47"/>
          <p:cNvSpPr txBox="1"/>
          <p:nvPr>
            <p:ph type="body" idx="1"/>
          </p:nvPr>
        </p:nvSpPr>
        <p:spPr bwMode="auto">
          <a:xfrm>
            <a:off x="609600" y="1752599"/>
            <a:ext cx="1600200" cy="4343400"/>
          </a:xfrm>
          <a:prstGeom prst="rect">
            <a:avLst/>
          </a:prstGeom>
          <a:solidFill>
            <a:schemeClr val="accent2"/>
          </a:solidFill>
          <a:ln w="50800" cap="sq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82875" rIns="137150" bIns="91425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80"/>
              <a:buNone/>
              <a:def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None/>
              <a:defRPr sz="1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7" name="Google Shape;77;p47"/>
          <p:cNvSpPr txBox="1"/>
          <p:nvPr>
            <p:ph type="body" idx="2"/>
          </p:nvPr>
        </p:nvSpPr>
        <p:spPr bwMode="auto">
          <a:xfrm>
            <a:off x="2362199" y="1752599"/>
            <a:ext cx="64008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8" name="Google Shape;78;p47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9" name="Google Shape;79;p47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0" name="Google Shape;80;p47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38"/>
          <p:cNvSpPr txBox="1"/>
          <p:nvPr>
            <p:ph type="title"/>
          </p:nvPr>
        </p:nvSpPr>
        <p:spPr bwMode="auto">
          <a:xfrm>
            <a:off x="609600" y="228600"/>
            <a:ext cx="815339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38"/>
          <p:cNvSpPr txBox="1"/>
          <p:nvPr>
            <p:ph type="body" idx="1"/>
          </p:nvPr>
        </p:nvSpPr>
        <p:spPr bwMode="auto">
          <a:xfrm>
            <a:off x="612775" y="1600200"/>
            <a:ext cx="81533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909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1pPr>
            <a:lvl2pPr marL="914400" marR="0" lvl="1" indent="-344169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2pPr>
            <a:lvl3pPr marL="1371600" marR="0" lvl="2" indent="-338137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3pPr>
            <a:lvl4pPr marL="1828800" marR="0" lvl="3" indent="-323850" algn="l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4pPr>
            <a:lvl5pPr marL="2286000" marR="0" lvl="4" indent="-311150" algn="l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5pPr>
            <a:lvl6pPr marL="2743200" marR="0" lvl="5" indent="-3429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6pPr>
            <a:lvl7pPr marL="3200400" marR="0" lvl="6" indent="-34290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7pPr>
            <a:lvl8pPr marL="3657600" marR="0" lvl="7" indent="-34290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8pPr>
            <a:lvl9pPr marL="4114800" marR="0" lvl="8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38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38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38"/>
          <p:cNvSpPr/>
          <p:nvPr/>
        </p:nvSpPr>
        <p:spPr bwMode="auto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Google Shape;11;p38"/>
          <p:cNvSpPr/>
          <p:nvPr/>
        </p:nvSpPr>
        <p:spPr bwMode="auto">
          <a:xfrm>
            <a:off x="0" y="1279525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Google Shape;12;p38"/>
          <p:cNvSpPr/>
          <p:nvPr/>
        </p:nvSpPr>
        <p:spPr bwMode="auto">
          <a:xfrm>
            <a:off x="590549" y="1279525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Google Shape;13;p38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openxmlformats.org/officeDocument/2006/relationships/image" Target="../media/image27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jp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jp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g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/>
          <p:nvPr>
            <p:ph type="body" idx="1"/>
          </p:nvPr>
        </p:nvSpPr>
        <p:spPr bwMode="auto"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pPr>
            <a:r>
              <a:rPr lang="ru-RU" sz="2000" b="1">
                <a:solidFill>
                  <a:srgbClr val="555A3B"/>
                </a:solidFill>
              </a:rPr>
              <a:t> 10 класс</a:t>
            </a:r>
            <a:endParaRPr sz="2000" b="1">
              <a:solidFill>
                <a:srgbClr val="555A3B"/>
              </a:solidFill>
            </a:endParaRPr>
          </a:p>
        </p:txBody>
      </p:sp>
      <p:sp>
        <p:nvSpPr>
          <p:cNvPr id="101" name="Google Shape;101;p1"/>
          <p:cNvSpPr txBox="1"/>
          <p:nvPr>
            <p:ph type="title"/>
          </p:nvPr>
        </p:nvSpPr>
        <p:spPr bwMode="auto">
          <a:xfrm>
            <a:off x="1619672" y="4648200"/>
            <a:ext cx="751676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FF761D"/>
              </a:buClr>
              <a:buSzPts val="4400"/>
              <a:buFont typeface="Twentieth Century"/>
              <a:buNone/>
              <a:defRPr/>
            </a:pPr>
            <a:r>
              <a:rPr lang="ru-RU" sz="4400" b="1">
                <a:solidFill>
                  <a:srgbClr val="FF761D"/>
                </a:solidFill>
              </a:rPr>
              <a:t>Гуманизм и Возрождение</a:t>
            </a:r>
            <a:endParaRPr sz="4400" b="1">
              <a:solidFill>
                <a:srgbClr val="FF761D"/>
              </a:solidFill>
            </a:endParaRPr>
          </a:p>
        </p:txBody>
      </p:sp>
      <p:sp>
        <p:nvSpPr>
          <p:cNvPr id="102" name="Google Shape;102;p1"/>
          <p:cNvSpPr/>
          <p:nvPr>
            <p:ph type="pic" idx="2"/>
          </p:nvPr>
        </p:nvSpPr>
        <p:spPr bwMode="auto"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</p:sp>
      <p:sp>
        <p:nvSpPr>
          <p:cNvPr id="104" name="Google Shape;104;p1"/>
          <p:cNvSpPr/>
          <p:nvPr/>
        </p:nvSpPr>
        <p:spPr bwMode="auto">
          <a:xfrm>
            <a:off x="-36511" y="6515362"/>
            <a:ext cx="1500201" cy="3200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00" b="1" i="0" u="none" strike="noStrike" cap="none">
                <a:solidFill>
                  <a:srgbClr val="555A3B"/>
                </a:solidFill>
                <a:latin typeface="Twentieth Century"/>
                <a:ea typeface="Twentieth Century"/>
                <a:cs typeface="Twentieth Century"/>
              </a:rPr>
              <a:t>.</a:t>
            </a:r>
            <a:endParaRPr sz="1500" b="1" i="0" u="none" strike="noStrike" cap="none">
              <a:solidFill>
                <a:srgbClr val="555A3B"/>
              </a:solidFill>
              <a:latin typeface="Twentieth Century"/>
              <a:ea typeface="Twentieth Century"/>
              <a:cs typeface="Twentieth Century"/>
            </a:endParaRPr>
          </a:p>
        </p:txBody>
      </p:sp>
      <p:sp>
        <p:nvSpPr>
          <p:cNvPr id="105" name="Google Shape;105;p1"/>
          <p:cNvSpPr/>
          <p:nvPr/>
        </p:nvSpPr>
        <p:spPr bwMode="auto">
          <a:xfrm>
            <a:off x="4507716" y="6534834"/>
            <a:ext cx="1500201" cy="3047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03803650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560575" y="0"/>
            <a:ext cx="7575855" cy="456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624292" name="Google Shape;32;p41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/>
              <a:t>Эразм Роттердамский</a:t>
            </a:r>
            <a:endParaRPr/>
          </a:p>
        </p:txBody>
      </p:sp>
      <p:sp>
        <p:nvSpPr>
          <p:cNvPr id="965927366" name="Google Shape;33;p41"/>
          <p:cNvSpPr txBox="1"/>
          <p:nvPr>
            <p:ph type="body" idx="1"/>
          </p:nvPr>
        </p:nvSpPr>
        <p:spPr bwMode="auto">
          <a:xfrm flipH="0" flipV="0">
            <a:off x="89097" y="5344583"/>
            <a:ext cx="4406702" cy="81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lang="ru-RU"/>
              <a:t>«Похвала глупости»</a:t>
            </a:r>
            <a:endParaRPr/>
          </a:p>
        </p:txBody>
      </p:sp>
      <p:sp>
        <p:nvSpPr>
          <p:cNvPr id="1041454150" name="Google Shape;34;p41"/>
          <p:cNvSpPr txBox="1"/>
          <p:nvPr>
            <p:ph type="body" idx="2"/>
          </p:nvPr>
        </p:nvSpPr>
        <p:spPr bwMode="auto">
          <a:xfrm flipH="0" flipV="0">
            <a:off x="4190138" y="1589566"/>
            <a:ext cx="4540961" cy="457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50196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lang="ru-RU"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О</a:t>
            </a: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твращение к  лицемерию и  паразитическому образу жизни  духовенства. </a:t>
            </a:r>
            <a:r>
              <a:rPr lang="ru-RU"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П</a:t>
            </a: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ризывал к возвращению к истинной христианской морали</a:t>
            </a:r>
            <a:r>
              <a:rPr lang="ru-RU"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. </a:t>
            </a:r>
            <a:r>
              <a:rPr lang="ru-RU"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П</a:t>
            </a: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одчеркива</a:t>
            </a:r>
            <a:r>
              <a:rPr lang="ru-RU"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л</a:t>
            </a: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, что цель человеческой жизни заключается в  следовании высоким нравственным законам. Он связывал возможность создания совершенного общества с  совершенствованием духовной жизни людей</a:t>
            </a:r>
            <a:r>
              <a:rPr lang="ru-RU" sz="2200">
                <a:latin typeface="Arial"/>
                <a:cs typeface="Arial"/>
              </a:rPr>
              <a:t>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71393304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06613" y="1589566"/>
            <a:ext cx="2578651" cy="3649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36" name="Google Shape;136;p5"/>
          <p:cNvCxnSpPr>
            <a:cxnSpLocks/>
          </p:cNvCxnSpPr>
          <p:nvPr/>
        </p:nvCxnSpPr>
        <p:spPr bwMode="auto">
          <a:xfrm>
            <a:off x="3942272" y="5648992"/>
            <a:ext cx="377700" cy="0"/>
          </a:xfrm>
          <a:prstGeom prst="straightConnector1">
            <a:avLst/>
          </a:prstGeom>
          <a:noFill/>
          <a:ln w="19050" cap="flat" cmpd="sng">
            <a:solidFill>
              <a:srgbClr val="548B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7" name="Google Shape;137;p5"/>
          <p:cNvCxnSpPr>
            <a:cxnSpLocks/>
          </p:cNvCxnSpPr>
          <p:nvPr/>
        </p:nvCxnSpPr>
        <p:spPr bwMode="auto">
          <a:xfrm>
            <a:off x="3953424" y="4911065"/>
            <a:ext cx="377700" cy="0"/>
          </a:xfrm>
          <a:prstGeom prst="straightConnector1">
            <a:avLst/>
          </a:prstGeom>
          <a:noFill/>
          <a:ln w="19050" cap="flat" cmpd="sng">
            <a:solidFill>
              <a:srgbClr val="548B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5"/>
          <p:cNvCxnSpPr>
            <a:cxnSpLocks/>
            <a:endCxn id="139" idx="1"/>
          </p:cNvCxnSpPr>
          <p:nvPr/>
        </p:nvCxnSpPr>
        <p:spPr bwMode="auto">
          <a:xfrm rot="10800000" flipH="1">
            <a:off x="3942359" y="2035294"/>
            <a:ext cx="412200" cy="689100"/>
          </a:xfrm>
          <a:prstGeom prst="straightConnector1">
            <a:avLst/>
          </a:prstGeom>
          <a:noFill/>
          <a:ln w="19050" cap="flat" cmpd="sng">
            <a:solidFill>
              <a:srgbClr val="548B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0" name="Google Shape;140;p5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>
                <a:solidFill>
                  <a:schemeClr val="accent2"/>
                </a:solidFill>
              </a:rPr>
              <a:t>Исторические предпосылки развития культуры Возрождения</a:t>
            </a:r>
            <a:endParaRPr sz="3600"/>
          </a:p>
        </p:txBody>
      </p:sp>
      <p:grpSp>
        <p:nvGrpSpPr>
          <p:cNvPr id="141" name="Google Shape;141;p5"/>
          <p:cNvGrpSpPr/>
          <p:nvPr/>
        </p:nvGrpSpPr>
        <p:grpSpPr bwMode="auto">
          <a:xfrm>
            <a:off x="93109" y="1702279"/>
            <a:ext cx="3836572" cy="4965609"/>
            <a:chOff x="138262" y="1471"/>
            <a:chExt cx="3836572" cy="4965609"/>
          </a:xfrm>
        </p:grpSpPr>
        <p:sp>
          <p:nvSpPr>
            <p:cNvPr id="142" name="Google Shape;142;p5"/>
            <p:cNvSpPr/>
            <p:nvPr/>
          </p:nvSpPr>
          <p:spPr bwMode="auto">
            <a:xfrm>
              <a:off x="138262" y="1471"/>
              <a:ext cx="3132301" cy="619042"/>
            </a:xfrm>
            <a:prstGeom prst="roundRect">
              <a:avLst>
                <a:gd name="adj" fmla="val 10000"/>
              </a:avLst>
            </a:prstGeom>
            <a:solidFill>
              <a:srgbClr val="93B6D2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3" name="Google Shape;143;p5"/>
            <p:cNvSpPr txBox="1"/>
            <p:nvPr/>
          </p:nvSpPr>
          <p:spPr bwMode="auto">
            <a:xfrm>
              <a:off x="156393" y="19602"/>
              <a:ext cx="3096038" cy="5827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Предпосылки развития культуры Возрождения</a:t>
              </a:r>
              <a:endPara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44" name="Google Shape;144;p5"/>
            <p:cNvSpPr/>
            <p:nvPr/>
          </p:nvSpPr>
          <p:spPr bwMode="auto">
            <a:xfrm>
              <a:off x="451492" y="620514"/>
              <a:ext cx="313230" cy="41010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5" name="Google Shape;145;p5"/>
            <p:cNvSpPr/>
            <p:nvPr/>
          </p:nvSpPr>
          <p:spPr bwMode="auto">
            <a:xfrm>
              <a:off x="764721" y="716287"/>
              <a:ext cx="3210112" cy="62865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6" name="Google Shape;146;p5"/>
            <p:cNvSpPr txBox="1"/>
            <p:nvPr/>
          </p:nvSpPr>
          <p:spPr bwMode="auto">
            <a:xfrm>
              <a:off x="783135" y="734700"/>
              <a:ext cx="3173286" cy="591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городская среда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47" name="Google Shape;147;p5"/>
            <p:cNvSpPr/>
            <p:nvPr/>
          </p:nvSpPr>
          <p:spPr bwMode="auto">
            <a:xfrm>
              <a:off x="451492" y="620514"/>
              <a:ext cx="313230" cy="113452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8" name="Google Shape;148;p5"/>
            <p:cNvSpPr/>
            <p:nvPr/>
          </p:nvSpPr>
          <p:spPr bwMode="auto">
            <a:xfrm>
              <a:off x="764721" y="1440715"/>
              <a:ext cx="3210112" cy="62865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9" name="Google Shape;149;p5"/>
            <p:cNvSpPr txBox="1"/>
            <p:nvPr/>
          </p:nvSpPr>
          <p:spPr bwMode="auto">
            <a:xfrm>
              <a:off x="783135" y="1459128"/>
              <a:ext cx="3173286" cy="591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ослабление влияния церкви на общество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50" name="Google Shape;150;p5"/>
            <p:cNvSpPr/>
            <p:nvPr/>
          </p:nvSpPr>
          <p:spPr bwMode="auto">
            <a:xfrm>
              <a:off x="451492" y="620514"/>
              <a:ext cx="313230" cy="185895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1" name="Google Shape;151;p5"/>
            <p:cNvSpPr/>
            <p:nvPr/>
          </p:nvSpPr>
          <p:spPr bwMode="auto">
            <a:xfrm>
              <a:off x="764721" y="2165142"/>
              <a:ext cx="3210112" cy="62865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2" name="Google Shape;152;p5"/>
            <p:cNvSpPr txBox="1"/>
            <p:nvPr/>
          </p:nvSpPr>
          <p:spPr bwMode="auto">
            <a:xfrm>
              <a:off x="783135" y="2183555"/>
              <a:ext cx="3173286" cy="591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недовольство светских пра- вителей влиянием церкви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53" name="Google Shape;153;p5"/>
            <p:cNvSpPr/>
            <p:nvPr/>
          </p:nvSpPr>
          <p:spPr bwMode="auto">
            <a:xfrm>
              <a:off x="451492" y="620514"/>
              <a:ext cx="313230" cy="2583383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4" name="Google Shape;154;p5"/>
            <p:cNvSpPr/>
            <p:nvPr/>
          </p:nvSpPr>
          <p:spPr bwMode="auto">
            <a:xfrm>
              <a:off x="764721" y="2889570"/>
              <a:ext cx="3210112" cy="62865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5" name="Google Shape;155;p5"/>
            <p:cNvSpPr txBox="1"/>
            <p:nvPr/>
          </p:nvSpPr>
          <p:spPr bwMode="auto">
            <a:xfrm>
              <a:off x="783135" y="2907983"/>
              <a:ext cx="3173286" cy="591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достижения науки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56" name="Google Shape;156;p5"/>
            <p:cNvSpPr/>
            <p:nvPr/>
          </p:nvSpPr>
          <p:spPr bwMode="auto">
            <a:xfrm>
              <a:off x="451492" y="620514"/>
              <a:ext cx="313230" cy="330781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7" name="Google Shape;157;p5"/>
            <p:cNvSpPr/>
            <p:nvPr/>
          </p:nvSpPr>
          <p:spPr bwMode="auto">
            <a:xfrm>
              <a:off x="764721" y="3613998"/>
              <a:ext cx="3210112" cy="62865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8" name="Google Shape;158;p5"/>
            <p:cNvSpPr txBox="1"/>
            <p:nvPr/>
          </p:nvSpPr>
          <p:spPr bwMode="auto">
            <a:xfrm>
              <a:off x="783135" y="3632411"/>
              <a:ext cx="3173286" cy="591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открытие новых земель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59" name="Google Shape;159;p5"/>
            <p:cNvSpPr/>
            <p:nvPr/>
          </p:nvSpPr>
          <p:spPr bwMode="auto">
            <a:xfrm>
              <a:off x="451492" y="620514"/>
              <a:ext cx="313230" cy="403223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0" name="Google Shape;160;p5"/>
            <p:cNvSpPr/>
            <p:nvPr/>
          </p:nvSpPr>
          <p:spPr bwMode="auto">
            <a:xfrm>
              <a:off x="764721" y="4338426"/>
              <a:ext cx="3210112" cy="62865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1" name="Google Shape;161;p5"/>
            <p:cNvSpPr txBox="1"/>
            <p:nvPr/>
          </p:nvSpPr>
          <p:spPr bwMode="auto">
            <a:xfrm>
              <a:off x="783135" y="4356839"/>
              <a:ext cx="3173286" cy="591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знакомство с арабо-мусуль- манским миром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 bwMode="auto">
          <a:xfrm>
            <a:off x="4338161" y="1721202"/>
            <a:ext cx="3388026" cy="628184"/>
            <a:chOff x="824499" y="717608"/>
            <a:chExt cx="3801528" cy="628184"/>
          </a:xfrm>
        </p:grpSpPr>
        <p:sp>
          <p:nvSpPr>
            <p:cNvPr id="163" name="Google Shape;163;p5"/>
            <p:cNvSpPr/>
            <p:nvPr/>
          </p:nvSpPr>
          <p:spPr bwMode="auto">
            <a:xfrm>
              <a:off x="824499" y="717608"/>
              <a:ext cx="3801528" cy="62818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9" name="Google Shape;139;p5"/>
            <p:cNvSpPr txBox="1"/>
            <p:nvPr/>
          </p:nvSpPr>
          <p:spPr bwMode="auto">
            <a:xfrm>
              <a:off x="842898" y="736007"/>
              <a:ext cx="3764730" cy="59138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динамизм в мировосприятии различных слоёв общества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164" name="Google Shape;164;p5"/>
          <p:cNvGrpSpPr/>
          <p:nvPr/>
        </p:nvGrpSpPr>
        <p:grpSpPr bwMode="auto">
          <a:xfrm>
            <a:off x="4331124" y="2420888"/>
            <a:ext cx="3388026" cy="628184"/>
            <a:chOff x="824499" y="717608"/>
            <a:chExt cx="3801528" cy="628184"/>
          </a:xfrm>
        </p:grpSpPr>
        <p:sp>
          <p:nvSpPr>
            <p:cNvPr id="165" name="Google Shape;165;p5"/>
            <p:cNvSpPr/>
            <p:nvPr/>
          </p:nvSpPr>
          <p:spPr bwMode="auto">
            <a:xfrm>
              <a:off x="824499" y="717608"/>
              <a:ext cx="3801528" cy="62818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6" name="Google Shape;166;p5"/>
            <p:cNvSpPr txBox="1"/>
            <p:nvPr/>
          </p:nvSpPr>
          <p:spPr bwMode="auto">
            <a:xfrm>
              <a:off x="842898" y="736007"/>
              <a:ext cx="3764730" cy="59138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превращение городов в цент- ры светской науки и искусства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cxnSp>
        <p:nvCxnSpPr>
          <p:cNvPr id="167" name="Google Shape;167;p5"/>
          <p:cNvCxnSpPr>
            <a:cxnSpLocks/>
          </p:cNvCxnSpPr>
          <p:nvPr/>
        </p:nvCxnSpPr>
        <p:spPr bwMode="auto">
          <a:xfrm rot="10800000" flipH="1">
            <a:off x="3942272" y="2734980"/>
            <a:ext cx="388852" cy="3695"/>
          </a:xfrm>
          <a:prstGeom prst="straightConnector1">
            <a:avLst/>
          </a:prstGeom>
          <a:noFill/>
          <a:ln w="19050" cap="flat" cmpd="sng">
            <a:solidFill>
              <a:srgbClr val="548BB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68" name="Google Shape;168;p5"/>
          <p:cNvGrpSpPr/>
          <p:nvPr/>
        </p:nvGrpSpPr>
        <p:grpSpPr bwMode="auto">
          <a:xfrm>
            <a:off x="4319972" y="3151735"/>
            <a:ext cx="3388026" cy="628184"/>
            <a:chOff x="824499" y="717608"/>
            <a:chExt cx="3801528" cy="628184"/>
          </a:xfrm>
        </p:grpSpPr>
        <p:sp>
          <p:nvSpPr>
            <p:cNvPr id="169" name="Google Shape;169;p5"/>
            <p:cNvSpPr/>
            <p:nvPr/>
          </p:nvSpPr>
          <p:spPr bwMode="auto">
            <a:xfrm>
              <a:off x="824499" y="717608"/>
              <a:ext cx="3801528" cy="62818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0" name="Google Shape;170;p5"/>
            <p:cNvSpPr txBox="1"/>
            <p:nvPr/>
          </p:nvSpPr>
          <p:spPr bwMode="auto">
            <a:xfrm>
              <a:off x="842898" y="736007"/>
              <a:ext cx="3764730" cy="59138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моральное разложение и ду- ховный застой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cxnSp>
        <p:nvCxnSpPr>
          <p:cNvPr id="171" name="Google Shape;171;p5"/>
          <p:cNvCxnSpPr>
            <a:cxnSpLocks/>
          </p:cNvCxnSpPr>
          <p:nvPr/>
        </p:nvCxnSpPr>
        <p:spPr bwMode="auto">
          <a:xfrm>
            <a:off x="3942272" y="3465827"/>
            <a:ext cx="377700" cy="0"/>
          </a:xfrm>
          <a:prstGeom prst="straightConnector1">
            <a:avLst/>
          </a:prstGeom>
          <a:noFill/>
          <a:ln w="19050" cap="flat" cmpd="sng">
            <a:solidFill>
              <a:srgbClr val="548BB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72" name="Google Shape;172;p5"/>
          <p:cNvGrpSpPr/>
          <p:nvPr/>
        </p:nvGrpSpPr>
        <p:grpSpPr bwMode="auto">
          <a:xfrm>
            <a:off x="4319972" y="3869820"/>
            <a:ext cx="2304256" cy="628184"/>
            <a:chOff x="824499" y="717608"/>
            <a:chExt cx="3801528" cy="628184"/>
          </a:xfrm>
        </p:grpSpPr>
        <p:sp>
          <p:nvSpPr>
            <p:cNvPr id="173" name="Google Shape;173;p5"/>
            <p:cNvSpPr/>
            <p:nvPr/>
          </p:nvSpPr>
          <p:spPr bwMode="auto">
            <a:xfrm>
              <a:off x="824499" y="717608"/>
              <a:ext cx="3801528" cy="62818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4" name="Google Shape;174;p5"/>
            <p:cNvSpPr txBox="1"/>
            <p:nvPr/>
          </p:nvSpPr>
          <p:spPr bwMode="auto">
            <a:xfrm>
              <a:off x="842898" y="736007"/>
              <a:ext cx="3764730" cy="59138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создание централи- зованных государств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175" name="Google Shape;175;p5"/>
          <p:cNvGrpSpPr/>
          <p:nvPr/>
        </p:nvGrpSpPr>
        <p:grpSpPr bwMode="auto">
          <a:xfrm>
            <a:off x="6876256" y="3882582"/>
            <a:ext cx="2124900" cy="628184"/>
            <a:chOff x="824499" y="717608"/>
            <a:chExt cx="3801528" cy="628184"/>
          </a:xfrm>
        </p:grpSpPr>
        <p:sp>
          <p:nvSpPr>
            <p:cNvPr id="176" name="Google Shape;176;p5"/>
            <p:cNvSpPr/>
            <p:nvPr/>
          </p:nvSpPr>
          <p:spPr bwMode="auto">
            <a:xfrm>
              <a:off x="824499" y="717608"/>
              <a:ext cx="3801528" cy="62818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7" name="Google Shape;177;p5"/>
            <p:cNvSpPr txBox="1"/>
            <p:nvPr/>
          </p:nvSpPr>
          <p:spPr bwMode="auto">
            <a:xfrm>
              <a:off x="842898" y="736007"/>
              <a:ext cx="3764730" cy="59138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становление абсо- лютных монархий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cxnSp>
        <p:nvCxnSpPr>
          <p:cNvPr id="178" name="Google Shape;178;p5"/>
          <p:cNvCxnSpPr>
            <a:cxnSpLocks/>
          </p:cNvCxnSpPr>
          <p:nvPr/>
        </p:nvCxnSpPr>
        <p:spPr bwMode="auto">
          <a:xfrm>
            <a:off x="3942272" y="4194682"/>
            <a:ext cx="377700" cy="0"/>
          </a:xfrm>
          <a:prstGeom prst="straightConnector1">
            <a:avLst/>
          </a:prstGeom>
          <a:noFill/>
          <a:ln w="19050" cap="flat" cmpd="sng">
            <a:solidFill>
              <a:srgbClr val="548B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9" name="Google Shape;179;p5"/>
          <p:cNvCxnSpPr>
            <a:cxnSpLocks/>
            <a:endCxn id="176" idx="1"/>
          </p:cNvCxnSpPr>
          <p:nvPr/>
        </p:nvCxnSpPr>
        <p:spPr bwMode="auto">
          <a:xfrm>
            <a:off x="6624256" y="4196674"/>
            <a:ext cx="252000" cy="0"/>
          </a:xfrm>
          <a:prstGeom prst="straightConnector1">
            <a:avLst/>
          </a:prstGeom>
          <a:noFill/>
          <a:ln w="19050" cap="flat" cmpd="sng">
            <a:solidFill>
              <a:srgbClr val="548BB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0" name="Google Shape;180;p5"/>
          <p:cNvGrpSpPr/>
          <p:nvPr/>
        </p:nvGrpSpPr>
        <p:grpSpPr bwMode="auto">
          <a:xfrm>
            <a:off x="4314727" y="4596973"/>
            <a:ext cx="3388026" cy="628184"/>
            <a:chOff x="824499" y="717608"/>
            <a:chExt cx="3801528" cy="628184"/>
          </a:xfrm>
        </p:grpSpPr>
        <p:sp>
          <p:nvSpPr>
            <p:cNvPr id="181" name="Google Shape;181;p5"/>
            <p:cNvSpPr/>
            <p:nvPr/>
          </p:nvSpPr>
          <p:spPr bwMode="auto">
            <a:xfrm>
              <a:off x="824499" y="717608"/>
              <a:ext cx="3801528" cy="62818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2" name="Google Shape;182;p5"/>
            <p:cNvSpPr txBox="1"/>
            <p:nvPr/>
          </p:nvSpPr>
          <p:spPr bwMode="auto">
            <a:xfrm>
              <a:off x="842898" y="736007"/>
              <a:ext cx="3764730" cy="59138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знакомство с реальным миром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183" name="Google Shape;183;p5"/>
          <p:cNvGrpSpPr/>
          <p:nvPr/>
        </p:nvGrpSpPr>
        <p:grpSpPr bwMode="auto">
          <a:xfrm>
            <a:off x="4303575" y="5334900"/>
            <a:ext cx="3388026" cy="628184"/>
            <a:chOff x="824499" y="717608"/>
            <a:chExt cx="3801528" cy="628184"/>
          </a:xfrm>
        </p:grpSpPr>
        <p:sp>
          <p:nvSpPr>
            <p:cNvPr id="184" name="Google Shape;184;p5"/>
            <p:cNvSpPr/>
            <p:nvPr/>
          </p:nvSpPr>
          <p:spPr bwMode="auto">
            <a:xfrm>
              <a:off x="824499" y="717608"/>
              <a:ext cx="3801528" cy="62818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5" name="Google Shape;185;p5"/>
            <p:cNvSpPr txBox="1"/>
            <p:nvPr/>
          </p:nvSpPr>
          <p:spPr bwMode="auto">
            <a:xfrm>
              <a:off x="842898" y="736007"/>
              <a:ext cx="3764730" cy="59138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понимание ошибочности хрис- тианского описания мира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186" name="Google Shape;186;p5"/>
          <p:cNvGrpSpPr/>
          <p:nvPr/>
        </p:nvGrpSpPr>
        <p:grpSpPr bwMode="auto">
          <a:xfrm>
            <a:off x="4307191" y="6051282"/>
            <a:ext cx="3388026" cy="628184"/>
            <a:chOff x="824499" y="717608"/>
            <a:chExt cx="3801528" cy="628184"/>
          </a:xfrm>
        </p:grpSpPr>
        <p:sp>
          <p:nvSpPr>
            <p:cNvPr id="187" name="Google Shape;187;p5"/>
            <p:cNvSpPr/>
            <p:nvPr/>
          </p:nvSpPr>
          <p:spPr bwMode="auto">
            <a:xfrm>
              <a:off x="824499" y="717608"/>
              <a:ext cx="3801528" cy="62818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8" name="Google Shape;188;p5"/>
            <p:cNvSpPr txBox="1"/>
            <p:nvPr/>
          </p:nvSpPr>
          <p:spPr bwMode="auto">
            <a:xfrm>
              <a:off x="842898" y="736007"/>
              <a:ext cx="3764730" cy="59138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заимствование новых привы- чек и обычаев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cxnSp>
        <p:nvCxnSpPr>
          <p:cNvPr id="189" name="Google Shape;189;p5"/>
          <p:cNvCxnSpPr>
            <a:cxnSpLocks/>
          </p:cNvCxnSpPr>
          <p:nvPr/>
        </p:nvCxnSpPr>
        <p:spPr bwMode="auto">
          <a:xfrm>
            <a:off x="3937027" y="6365374"/>
            <a:ext cx="377700" cy="0"/>
          </a:xfrm>
          <a:prstGeom prst="straightConnector1">
            <a:avLst/>
          </a:prstGeom>
          <a:noFill/>
          <a:ln w="19050" cap="flat" cmpd="sng">
            <a:solidFill>
              <a:srgbClr val="548BB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6" name="Google Shape;226;p7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chemeClr val="accent2"/>
                </a:solidFill>
              </a:rPr>
              <a:t>Гуманизм - философия Возрождения</a:t>
            </a:r>
            <a:endParaRPr sz="4000" b="1">
              <a:solidFill>
                <a:schemeClr val="accent2"/>
              </a:solidFill>
            </a:endParaRPr>
          </a:p>
        </p:txBody>
      </p:sp>
      <p:grpSp>
        <p:nvGrpSpPr>
          <p:cNvPr id="227" name="Google Shape;227;p7"/>
          <p:cNvGrpSpPr/>
          <p:nvPr/>
        </p:nvGrpSpPr>
        <p:grpSpPr bwMode="auto">
          <a:xfrm>
            <a:off x="142844" y="1700808"/>
            <a:ext cx="8821644" cy="1008112"/>
            <a:chOff x="1329377" y="695854"/>
            <a:chExt cx="5982204" cy="474662"/>
          </a:xfrm>
        </p:grpSpPr>
        <p:sp>
          <p:nvSpPr>
            <p:cNvPr id="228" name="Google Shape;228;p7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29" name="Google Shape;229;p7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Гуманизм </a:t>
              </a: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(лат. humanus – человеческий, человечный) – это мировоззрение, про- возглашающее высшей ценностью общества жизнь человека, а все материальные и нематериальные ресурсы должны быть направлены на то, чтобы сделать эту жизнь максимально комфортной и безопасной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230" name="Google Shape;230;p7" descr="https://upload.wikimedia.org/wikipedia/commons/thumb/4/4e/Pico1.jpg/800px-Pico1.jpg"/>
          <p:cNvPicPr/>
          <p:nvPr/>
        </p:nvPicPr>
        <p:blipFill>
          <a:blip r:embed="rId2">
            <a:alphaModFix/>
          </a:blip>
          <a:srcRect l="6282" t="5989" r="0" b="0"/>
          <a:stretch/>
        </p:blipFill>
        <p:spPr bwMode="auto">
          <a:xfrm>
            <a:off x="6036290" y="2852936"/>
            <a:ext cx="2928197" cy="38516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231" name="Google Shape;231;p7"/>
          <p:cNvGrpSpPr/>
          <p:nvPr/>
        </p:nvGrpSpPr>
        <p:grpSpPr bwMode="auto">
          <a:xfrm>
            <a:off x="142844" y="2852936"/>
            <a:ext cx="5797308" cy="1008112"/>
            <a:chOff x="1329377" y="695854"/>
            <a:chExt cx="5982204" cy="474662"/>
          </a:xfrm>
        </p:grpSpPr>
        <p:sp>
          <p:nvSpPr>
            <p:cNvPr id="232" name="Google Shape;232;p7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33" name="Google Shape;233;p7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Итальянский гуманист </a:t>
              </a:r>
              <a:r>
                <a:rPr lang="ru-RU" sz="18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Джованни Пико делла Ми- рандола </a:t>
              </a: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(1463-1494) провозгласил, что  человеку «дано владеть тем, что пожелает,  и  быть тем, кем хочет». 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234" name="Google Shape;234;p7"/>
          <p:cNvSpPr txBox="1"/>
          <p:nvPr/>
        </p:nvSpPr>
        <p:spPr bwMode="auto">
          <a:xfrm>
            <a:off x="2673425" y="6366005"/>
            <a:ext cx="3363229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Джованни Пико делла Мирандола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chemeClr val="accent2"/>
                </a:solidFill>
              </a:rPr>
              <a:t>Гуманизм - философия Возрождения</a:t>
            </a:r>
            <a:endParaRPr sz="4000" b="1">
              <a:solidFill>
                <a:schemeClr val="accent2"/>
              </a:solidFill>
            </a:endParaRPr>
          </a:p>
        </p:txBody>
      </p:sp>
      <p:pic>
        <p:nvPicPr>
          <p:cNvPr id="266" name="Google Shape;266;p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078361" y="1700808"/>
            <a:ext cx="4922796" cy="50209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67" name="Google Shape;267;p9"/>
          <p:cNvSpPr txBox="1"/>
          <p:nvPr/>
        </p:nvSpPr>
        <p:spPr bwMode="auto">
          <a:xfrm>
            <a:off x="2527936" y="6383244"/>
            <a:ext cx="1550425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Европа в XVI в.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268" name="Google Shape;268;p9"/>
          <p:cNvGrpSpPr/>
          <p:nvPr/>
        </p:nvGrpSpPr>
        <p:grpSpPr bwMode="auto">
          <a:xfrm>
            <a:off x="142844" y="1715566"/>
            <a:ext cx="3853092" cy="1584175"/>
            <a:chOff x="1329377" y="695854"/>
            <a:chExt cx="5982204" cy="474662"/>
          </a:xfrm>
        </p:grpSpPr>
        <p:sp>
          <p:nvSpPr>
            <p:cNvPr id="269" name="Google Shape;269;p9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70" name="Google Shape;270;p9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 XVI в. гуманистическое движение охватило большинство европейских стран: от Англии и Нидерландов до Германии и Швейцарии, от Пире- нейского полуострова до Польши и Венгрии.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chemeClr val="accent2"/>
                </a:solidFill>
              </a:rPr>
              <a:t>Гуманизм - философия Возрождения</a:t>
            </a:r>
            <a:endParaRPr sz="4000" b="1">
              <a:solidFill>
                <a:schemeClr val="accent2"/>
              </a:solidFill>
            </a:endParaRPr>
          </a:p>
        </p:txBody>
      </p:sp>
      <p:grpSp>
        <p:nvGrpSpPr>
          <p:cNvPr id="276" name="Google Shape;276;p10"/>
          <p:cNvGrpSpPr/>
          <p:nvPr/>
        </p:nvGrpSpPr>
        <p:grpSpPr bwMode="auto">
          <a:xfrm>
            <a:off x="1673346" y="1700808"/>
            <a:ext cx="5797308" cy="432048"/>
            <a:chOff x="1329377" y="695854"/>
            <a:chExt cx="5982204" cy="474662"/>
          </a:xfrm>
        </p:grpSpPr>
        <p:sp>
          <p:nvSpPr>
            <p:cNvPr id="277" name="Google Shape;277;p10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78" name="Google Shape;278;p10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Отражение идей Ренессанса в литературе</a:t>
              </a:r>
              <a:endPara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279" name="Google Shape;279;p10"/>
          <p:cNvGrpSpPr/>
          <p:nvPr/>
        </p:nvGrpSpPr>
        <p:grpSpPr bwMode="auto">
          <a:xfrm>
            <a:off x="3770745" y="2276872"/>
            <a:ext cx="1602510" cy="432048"/>
            <a:chOff x="1329377" y="695854"/>
            <a:chExt cx="5982204" cy="474662"/>
          </a:xfrm>
        </p:grpSpPr>
        <p:sp>
          <p:nvSpPr>
            <p:cNvPr id="280" name="Google Shape;280;p10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81" name="Google Shape;281;p10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Италия</a:t>
              </a:r>
              <a:endParaRPr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282" name="Google Shape;282;p10" descr="ÐÐ°Ð²ÑÐ¾Ð²ÑÐ¹ Ð²ÐµÐ½Ð¾Ðº (ÐÐ»ÐµÐ³ ÐÐ¸Ð½Ð³Ð°Ð»ÐµÐ²) / Ð¡ÑÐ¸ÑÐ¸.ÑÑ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23528" y="2780927"/>
            <a:ext cx="2448272" cy="39303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83" name="Google Shape;283;p10"/>
          <p:cNvSpPr txBox="1"/>
          <p:nvPr/>
        </p:nvSpPr>
        <p:spPr bwMode="auto">
          <a:xfrm>
            <a:off x="2760628" y="6372710"/>
            <a:ext cx="2122889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Франческо Петрарка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284" name="Google Shape;284;p10" descr="ÐÐ¶Ð¾Ð²Ð°Ð½Ð½Ð¸ ÐÐ¾ÐºÐºÐ°ÑÑÐ¾ / Ð¦ÐµÐ½ÑÑÐ°Ð»Ð¸Ð·Ð¾Ð²Ð°Ð½Ð½Ð°Ñ Ð±Ð¸Ð±Ð»Ð¸Ð¾ÑÐµÑÐ½Ð°Ñ ÑÐ¸ÑÑÐµÐ¼Ð° ÐÐ°Ð½Ð°Ð²Ð¸Ð½ÑÐºÐ¾Ð³Ð¾  ÑÐ°Ð¹Ð¾Ð½Ð°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5835226" y="2780927"/>
            <a:ext cx="2970781" cy="39303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85" name="Google Shape;285;p10"/>
          <p:cNvSpPr txBox="1"/>
          <p:nvPr/>
        </p:nvSpPr>
        <p:spPr bwMode="auto">
          <a:xfrm>
            <a:off x="3822072" y="2780927"/>
            <a:ext cx="2065694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Джованни Боккаччо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0" name="Google Shape;290;p11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chemeClr val="accent2"/>
                </a:solidFill>
              </a:rPr>
              <a:t>Гуманизм - философия Возрождения</a:t>
            </a:r>
            <a:endParaRPr sz="4000" b="1">
              <a:solidFill>
                <a:schemeClr val="accent2"/>
              </a:solidFill>
            </a:endParaRPr>
          </a:p>
        </p:txBody>
      </p:sp>
      <p:grpSp>
        <p:nvGrpSpPr>
          <p:cNvPr id="291" name="Google Shape;291;p11"/>
          <p:cNvGrpSpPr/>
          <p:nvPr/>
        </p:nvGrpSpPr>
        <p:grpSpPr bwMode="auto">
          <a:xfrm>
            <a:off x="1673346" y="1700808"/>
            <a:ext cx="5797308" cy="432048"/>
            <a:chOff x="1329377" y="695854"/>
            <a:chExt cx="5982204" cy="474662"/>
          </a:xfrm>
        </p:grpSpPr>
        <p:sp>
          <p:nvSpPr>
            <p:cNvPr id="292" name="Google Shape;292;p11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93" name="Google Shape;293;p11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Отражение идей Ренессанса в литературе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294" name="Google Shape;294;p11"/>
          <p:cNvGrpSpPr/>
          <p:nvPr/>
        </p:nvGrpSpPr>
        <p:grpSpPr bwMode="auto">
          <a:xfrm>
            <a:off x="998436" y="2276872"/>
            <a:ext cx="1602510" cy="432048"/>
            <a:chOff x="1329377" y="695854"/>
            <a:chExt cx="5982204" cy="474662"/>
          </a:xfrm>
        </p:grpSpPr>
        <p:sp>
          <p:nvSpPr>
            <p:cNvPr id="295" name="Google Shape;295;p11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96" name="Google Shape;296;p11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Франция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297" name="Google Shape;297;p11"/>
          <p:cNvSpPr txBox="1"/>
          <p:nvPr/>
        </p:nvSpPr>
        <p:spPr bwMode="auto">
          <a:xfrm>
            <a:off x="251520" y="6495719"/>
            <a:ext cx="2808310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Франсуа Рабле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298" name="Google Shape;298;p11"/>
          <p:cNvPicPr/>
          <p:nvPr/>
        </p:nvPicPr>
        <p:blipFill>
          <a:blip r:embed="rId2">
            <a:alphaModFix/>
          </a:blip>
          <a:srcRect l="2439" t="0" r="2438" b="0"/>
          <a:stretch/>
        </p:blipFill>
        <p:spPr bwMode="auto">
          <a:xfrm>
            <a:off x="251520" y="2870553"/>
            <a:ext cx="2808312" cy="366804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99" name="Google Shape;299;p11" descr="Ð£Ð¸Ð»ÑÑÐ¼ Ð¨ÐµÐºÑÐ¿Ð¸Ñ"/>
          <p:cNvPicPr/>
          <p:nvPr/>
        </p:nvPicPr>
        <p:blipFill>
          <a:blip r:embed="rId3">
            <a:alphaModFix/>
          </a:blip>
          <a:srcRect l="3353" t="0" r="2459" b="0"/>
          <a:stretch/>
        </p:blipFill>
        <p:spPr bwMode="auto">
          <a:xfrm>
            <a:off x="3258835" y="2870553"/>
            <a:ext cx="2808312" cy="36474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300" name="Google Shape;300;p11"/>
          <p:cNvGrpSpPr/>
          <p:nvPr/>
        </p:nvGrpSpPr>
        <p:grpSpPr bwMode="auto">
          <a:xfrm>
            <a:off x="3861736" y="2276872"/>
            <a:ext cx="1602510" cy="432048"/>
            <a:chOff x="1329377" y="695854"/>
            <a:chExt cx="5982204" cy="474662"/>
          </a:xfrm>
        </p:grpSpPr>
        <p:sp>
          <p:nvSpPr>
            <p:cNvPr id="301" name="Google Shape;301;p11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02" name="Google Shape;302;p11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Англия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303" name="Google Shape;303;p11"/>
          <p:cNvSpPr txBox="1"/>
          <p:nvPr/>
        </p:nvSpPr>
        <p:spPr bwMode="auto">
          <a:xfrm>
            <a:off x="3258834" y="6475156"/>
            <a:ext cx="2808313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Уильям Шекспир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304" name="Google Shape;304;p11" descr="Cervantes JÃ¡uregui.jpg"/>
          <p:cNvPicPr/>
          <p:nvPr/>
        </p:nvPicPr>
        <p:blipFill>
          <a:blip r:embed="rId4">
            <a:alphaModFix/>
          </a:blip>
          <a:srcRect l="7852" t="10780" r="13879" b="10168"/>
          <a:stretch/>
        </p:blipFill>
        <p:spPr bwMode="auto">
          <a:xfrm>
            <a:off x="6266151" y="2870553"/>
            <a:ext cx="2735005" cy="36222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305" name="Google Shape;305;p11"/>
          <p:cNvGrpSpPr/>
          <p:nvPr/>
        </p:nvGrpSpPr>
        <p:grpSpPr bwMode="auto">
          <a:xfrm>
            <a:off x="6832398" y="2276872"/>
            <a:ext cx="1602510" cy="432048"/>
            <a:chOff x="1329377" y="695854"/>
            <a:chExt cx="5982204" cy="474662"/>
          </a:xfrm>
        </p:grpSpPr>
        <p:sp>
          <p:nvSpPr>
            <p:cNvPr id="306" name="Google Shape;306;p11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07" name="Google Shape;307;p11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Испания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308" name="Google Shape;308;p11"/>
          <p:cNvSpPr txBox="1"/>
          <p:nvPr/>
        </p:nvSpPr>
        <p:spPr bwMode="auto">
          <a:xfrm>
            <a:off x="6266150" y="6475156"/>
            <a:ext cx="2735006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Мигель де Сервантес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9" name="Google Shape;339;p13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Искусство Возрождения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340" name="Google Shape;340;p13"/>
          <p:cNvGrpSpPr/>
          <p:nvPr/>
        </p:nvGrpSpPr>
        <p:grpSpPr bwMode="auto">
          <a:xfrm>
            <a:off x="536652" y="1683396"/>
            <a:ext cx="5797308" cy="360040"/>
            <a:chOff x="1329377" y="695854"/>
            <a:chExt cx="5982204" cy="474662"/>
          </a:xfrm>
        </p:grpSpPr>
        <p:sp>
          <p:nvSpPr>
            <p:cNvPr id="341" name="Google Shape;341;p13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2" name="Google Shape;342;p13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Живопись эпохи Возрождения: Италия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343" name="Google Shape;343;p13" descr="https://upload.wikimedia.org/wikipedia/commons/thumb/e/ec/Mona_Lisa%2C_by_Leonardo_da_Vinci%2C_from_C2RMF_retouched.jpg/800px-Mona_Lisa%2C_by_Leonardo_da_Vinci%2C_from_C2RMF_retouched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422401" y="2780928"/>
            <a:ext cx="2522535" cy="37585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344" name="Google Shape;344;p13"/>
          <p:cNvGrpSpPr/>
          <p:nvPr/>
        </p:nvGrpSpPr>
        <p:grpSpPr bwMode="auto">
          <a:xfrm>
            <a:off x="6469344" y="1683396"/>
            <a:ext cx="2565451" cy="360040"/>
            <a:chOff x="1329377" y="695854"/>
            <a:chExt cx="5982204" cy="474662"/>
          </a:xfrm>
        </p:grpSpPr>
        <p:sp>
          <p:nvSpPr>
            <p:cNvPr id="345" name="Google Shape;345;p13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6" name="Google Shape;346;p13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Леонардо да Винчи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347" name="Google Shape;347;p13" descr="ÐÑÐµÐ´Ð¿Ð¾Ð»Ð°Ð³Ð°ÐµÐ¼ÑÐ¹ Ð°Ð²ÑÐ¾Ð¿Ð¾ÑÑÑÐµÑ ÐÐµÐ¾Ð½Ð°ÑÐ´Ð¾ Ð´Ð° ÐÐ¸Ð½ÑÐ¸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6649" y="2151448"/>
            <a:ext cx="1541169" cy="24181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48" name="Google Shape;348;p13" descr="https://upload.wikimedia.org/wikipedia/commons/thumb/0/08/Leonardo_da_Vinci_%281452-1519%29_-_The_Last_Supper_%281495-1498%29.jpg/1920px-Leonardo_da_Vinci_%281452-1519%29_-_The_Last_Supper_%281495-1498%29.jpg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76649" y="4677626"/>
            <a:ext cx="3824128" cy="19917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49" name="Google Shape;349;p13" descr="https://upload.wikimedia.org/wikipedia/commons/thumb/e/e1/The_Lady_with_an_Ermine.jpg/800px-The_Lady_with_an_Ermine.jpg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4198931" y="2249519"/>
            <a:ext cx="2114328" cy="27644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50" name="Google Shape;350;p13"/>
          <p:cNvSpPr txBox="1"/>
          <p:nvPr/>
        </p:nvSpPr>
        <p:spPr bwMode="auto">
          <a:xfrm>
            <a:off x="1829892" y="4269125"/>
            <a:ext cx="1471456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Автопортрет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51" name="Google Shape;351;p13"/>
          <p:cNvSpPr txBox="1"/>
          <p:nvPr/>
        </p:nvSpPr>
        <p:spPr bwMode="auto">
          <a:xfrm>
            <a:off x="2263146" y="2249519"/>
            <a:ext cx="1936964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Дама с горностаем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52" name="Google Shape;352;p13"/>
          <p:cNvSpPr txBox="1"/>
          <p:nvPr/>
        </p:nvSpPr>
        <p:spPr bwMode="auto">
          <a:xfrm>
            <a:off x="6447531" y="6540477"/>
            <a:ext cx="2497404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Мона Лиза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53" name="Google Shape;353;p13"/>
          <p:cNvSpPr txBox="1"/>
          <p:nvPr/>
        </p:nvSpPr>
        <p:spPr bwMode="auto">
          <a:xfrm>
            <a:off x="4137530" y="6330805"/>
            <a:ext cx="176736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Тайная вечеря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3" name="Google Shape;313;p12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Искусство Возрождения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314" name="Google Shape;314;p12"/>
          <p:cNvGrpSpPr/>
          <p:nvPr/>
        </p:nvGrpSpPr>
        <p:grpSpPr bwMode="auto">
          <a:xfrm>
            <a:off x="143591" y="1783793"/>
            <a:ext cx="8748140" cy="4802580"/>
            <a:chOff x="747" y="82985"/>
            <a:chExt cx="8748140" cy="4802580"/>
          </a:xfrm>
        </p:grpSpPr>
        <p:sp>
          <p:nvSpPr>
            <p:cNvPr id="315" name="Google Shape;315;p12"/>
            <p:cNvSpPr/>
            <p:nvPr/>
          </p:nvSpPr>
          <p:spPr bwMode="auto">
            <a:xfrm>
              <a:off x="747" y="82985"/>
              <a:ext cx="6044041" cy="565009"/>
            </a:xfrm>
            <a:prstGeom prst="roundRect">
              <a:avLst>
                <a:gd name="adj" fmla="val 10000"/>
              </a:avLst>
            </a:prstGeom>
            <a:solidFill>
              <a:srgbClr val="93B6D2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16" name="Google Shape;316;p12"/>
            <p:cNvSpPr txBox="1"/>
            <p:nvPr/>
          </p:nvSpPr>
          <p:spPr bwMode="auto">
            <a:xfrm>
              <a:off x="17296" y="99534"/>
              <a:ext cx="6010943" cy="53191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Особенности изобразительного искусства эпохи Возрождения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17" name="Google Shape;317;p12"/>
            <p:cNvSpPr/>
            <p:nvPr/>
          </p:nvSpPr>
          <p:spPr bwMode="auto">
            <a:xfrm>
              <a:off x="605151" y="647995"/>
              <a:ext cx="604404" cy="423757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18" name="Google Shape;318;p12"/>
            <p:cNvSpPr/>
            <p:nvPr/>
          </p:nvSpPr>
          <p:spPr bwMode="auto">
            <a:xfrm>
              <a:off x="1209555" y="789247"/>
              <a:ext cx="7539332" cy="56500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19" name="Google Shape;319;p12"/>
            <p:cNvSpPr txBox="1"/>
            <p:nvPr/>
          </p:nvSpPr>
          <p:spPr bwMode="auto">
            <a:xfrm>
              <a:off x="1226104" y="822346"/>
              <a:ext cx="7506300" cy="531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стремление передать ощущение пространства на основе использова- ния игры света и тени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0" name="Google Shape;320;p12"/>
            <p:cNvSpPr/>
            <p:nvPr/>
          </p:nvSpPr>
          <p:spPr bwMode="auto">
            <a:xfrm>
              <a:off x="605151" y="647995"/>
              <a:ext cx="604404" cy="113001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21" name="Google Shape;321;p12"/>
            <p:cNvSpPr/>
            <p:nvPr/>
          </p:nvSpPr>
          <p:spPr bwMode="auto">
            <a:xfrm>
              <a:off x="1209555" y="1495509"/>
              <a:ext cx="7539332" cy="56500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2" name="Google Shape;322;p12"/>
            <p:cNvSpPr txBox="1"/>
            <p:nvPr/>
          </p:nvSpPr>
          <p:spPr bwMode="auto">
            <a:xfrm>
              <a:off x="1226104" y="1528608"/>
              <a:ext cx="7506300" cy="531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стремление отобразить многообразие мира и богатство личности че- ловека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3" name="Google Shape;323;p12"/>
            <p:cNvSpPr/>
            <p:nvPr/>
          </p:nvSpPr>
          <p:spPr bwMode="auto">
            <a:xfrm>
              <a:off x="605151" y="647995"/>
              <a:ext cx="604404" cy="183628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24" name="Google Shape;324;p12"/>
            <p:cNvSpPr/>
            <p:nvPr/>
          </p:nvSpPr>
          <p:spPr bwMode="auto">
            <a:xfrm>
              <a:off x="1209555" y="2201771"/>
              <a:ext cx="7539332" cy="56500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5" name="Google Shape;325;p12"/>
            <p:cNvSpPr txBox="1"/>
            <p:nvPr/>
          </p:nvSpPr>
          <p:spPr bwMode="auto">
            <a:xfrm>
              <a:off x="1226104" y="2234870"/>
              <a:ext cx="7506300" cy="531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использование масляной техники живописи, что позволяло переда- вать неуловимые тени и тончайшие оттенки цвета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6" name="Google Shape;326;p12"/>
            <p:cNvSpPr/>
            <p:nvPr/>
          </p:nvSpPr>
          <p:spPr bwMode="auto">
            <a:xfrm>
              <a:off x="605151" y="647995"/>
              <a:ext cx="604404" cy="254254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27" name="Google Shape;327;p12"/>
            <p:cNvSpPr/>
            <p:nvPr/>
          </p:nvSpPr>
          <p:spPr bwMode="auto">
            <a:xfrm>
              <a:off x="1209555" y="2908033"/>
              <a:ext cx="7539332" cy="56500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8" name="Google Shape;328;p12"/>
            <p:cNvSpPr txBox="1"/>
            <p:nvPr/>
          </p:nvSpPr>
          <p:spPr bwMode="auto">
            <a:xfrm>
              <a:off x="1226104" y="2941132"/>
              <a:ext cx="7506300" cy="531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возврат к классическим принципам греческого и римского искусства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9" name="Google Shape;329;p12"/>
            <p:cNvSpPr/>
            <p:nvPr/>
          </p:nvSpPr>
          <p:spPr bwMode="auto">
            <a:xfrm>
              <a:off x="605151" y="647995"/>
              <a:ext cx="604404" cy="3248804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30" name="Google Shape;330;p12"/>
            <p:cNvSpPr/>
            <p:nvPr/>
          </p:nvSpPr>
          <p:spPr bwMode="auto">
            <a:xfrm>
              <a:off x="1209555" y="3614294"/>
              <a:ext cx="7539332" cy="56500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31" name="Google Shape;331;p12"/>
            <p:cNvSpPr txBox="1"/>
            <p:nvPr/>
          </p:nvSpPr>
          <p:spPr bwMode="auto">
            <a:xfrm>
              <a:off x="1226104" y="3647393"/>
              <a:ext cx="7506300" cy="531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стремление к реалистичному изображению человеческого тела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32" name="Google Shape;332;p12"/>
            <p:cNvSpPr/>
            <p:nvPr/>
          </p:nvSpPr>
          <p:spPr bwMode="auto">
            <a:xfrm>
              <a:off x="605151" y="647995"/>
              <a:ext cx="604404" cy="39550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33" name="Google Shape;333;p12"/>
            <p:cNvSpPr/>
            <p:nvPr/>
          </p:nvSpPr>
          <p:spPr bwMode="auto">
            <a:xfrm>
              <a:off x="1209555" y="4320556"/>
              <a:ext cx="7539332" cy="56500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34" name="Google Shape;334;p12"/>
            <p:cNvSpPr txBox="1"/>
            <p:nvPr/>
          </p:nvSpPr>
          <p:spPr bwMode="auto">
            <a:xfrm>
              <a:off x="1226104" y="4337105"/>
              <a:ext cx="7506234" cy="53191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изучение анатомии человеческого тела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Искусство Возрождения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359" name="Google Shape;359;p14"/>
          <p:cNvGrpSpPr/>
          <p:nvPr/>
        </p:nvGrpSpPr>
        <p:grpSpPr bwMode="auto">
          <a:xfrm>
            <a:off x="539552" y="1720589"/>
            <a:ext cx="5797308" cy="360040"/>
            <a:chOff x="1329377" y="695854"/>
            <a:chExt cx="5982204" cy="474662"/>
          </a:xfrm>
        </p:grpSpPr>
        <p:sp>
          <p:nvSpPr>
            <p:cNvPr id="360" name="Google Shape;360;p14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61" name="Google Shape;361;p14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Живопись эпохи Возрождения: Италия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362" name="Google Shape;362;p14"/>
          <p:cNvGrpSpPr/>
          <p:nvPr/>
        </p:nvGrpSpPr>
        <p:grpSpPr bwMode="auto">
          <a:xfrm>
            <a:off x="6447531" y="1720589"/>
            <a:ext cx="2565451" cy="360040"/>
            <a:chOff x="1329377" y="695854"/>
            <a:chExt cx="5982204" cy="474662"/>
          </a:xfrm>
        </p:grpSpPr>
        <p:sp>
          <p:nvSpPr>
            <p:cNvPr id="363" name="Google Shape;363;p14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64" name="Google Shape;364;p14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Рафаэль Санти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365" name="Google Shape;365;p14"/>
          <p:cNvSpPr txBox="1"/>
          <p:nvPr/>
        </p:nvSpPr>
        <p:spPr bwMode="auto">
          <a:xfrm>
            <a:off x="142838" y="6215139"/>
            <a:ext cx="2732044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Автопортрет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66" name="Google Shape;366;p14"/>
          <p:cNvSpPr txBox="1"/>
          <p:nvPr/>
        </p:nvSpPr>
        <p:spPr bwMode="auto">
          <a:xfrm>
            <a:off x="6447531" y="6226997"/>
            <a:ext cx="2497404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Сикстинская мадонна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67" name="Google Shape;367;p14"/>
          <p:cNvSpPr txBox="1"/>
          <p:nvPr/>
        </p:nvSpPr>
        <p:spPr bwMode="auto">
          <a:xfrm>
            <a:off x="3330972" y="4482187"/>
            <a:ext cx="2462691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Афинская школа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368" name="Google Shape;368;p14" descr="https://upload.wikimedia.org/wikipedia/commons/thumb/7/7a/RAFAEL_-_Madonna_Sixtina_%28Gem%C3%A4ldegalerie_Alter_Meister%2C_Dresden%2C_1513-14._%C3%93leo_sobre_lienzo%2C_265_x_196_cm%29.jpg/800px-RAFAEL_-_Madonna_Sixtina_%28Gem%C3%A4ldegalerie_Alter_Meister%2C_Dresden%2C_1513-14._%C3%93leo_sobre_lienzo%2C_265_x_196_cm%29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194550" y="2414031"/>
            <a:ext cx="2772001" cy="3801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69" name="Google Shape;369;p14" descr="https://upload.wikimedia.org/wikipedia/commons/thumb/4/49/%22The_School_of_Athens%22_by_Raffaello_Sanzio_da_Urbino.jpg/1280px-%22The_School_of_Athens%22_by_Raffaello_Sanzio_da_Urbino.jpg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3275856" y="2402173"/>
            <a:ext cx="2681187" cy="20800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70" name="Google Shape;370;p14" descr="ÐÐ·Ð¾Ð±ÑÐ°Ð¶ÐµÐ½Ð¸Ðµ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142839" y="2402173"/>
            <a:ext cx="2787246" cy="3801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71" name="Google Shape;371;p14" descr="ÐÐ¿Ð¸ÑÐ°Ð½Ð¸Ðµ ÐºÐ°ÑÑÐ¸Ð½Ñ Ð Ð°ÑÐ°ÑÐ»Ñ Ð¡Ð°Ð½ÑÐ¸ Â«Ð¡Ð½ÑÑÐ¸Ðµ Ñ ÐºÑÐµÑÑÐ°Â» ð - Ð Ð°ÑÐ°ÑÐ»Ñ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3938343" y="4820741"/>
            <a:ext cx="2018700" cy="18777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72" name="Google Shape;372;p14"/>
          <p:cNvSpPr txBox="1"/>
          <p:nvPr/>
        </p:nvSpPr>
        <p:spPr bwMode="auto">
          <a:xfrm>
            <a:off x="2290568" y="6384416"/>
            <a:ext cx="1678506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Снятие с креста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7" name="Google Shape;377;p15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Искусство Возрождения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378" name="Google Shape;378;p15"/>
          <p:cNvGrpSpPr/>
          <p:nvPr/>
        </p:nvGrpSpPr>
        <p:grpSpPr bwMode="auto">
          <a:xfrm>
            <a:off x="539552" y="1720589"/>
            <a:ext cx="4968552" cy="360040"/>
            <a:chOff x="1329377" y="695854"/>
            <a:chExt cx="5982204" cy="474662"/>
          </a:xfrm>
        </p:grpSpPr>
        <p:sp>
          <p:nvSpPr>
            <p:cNvPr id="379" name="Google Shape;379;p15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80" name="Google Shape;380;p15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Живопись эпохи Возрождения: Италия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381" name="Google Shape;381;p15"/>
          <p:cNvGrpSpPr/>
          <p:nvPr/>
        </p:nvGrpSpPr>
        <p:grpSpPr bwMode="auto">
          <a:xfrm>
            <a:off x="5652121" y="1720589"/>
            <a:ext cx="3360862" cy="360040"/>
            <a:chOff x="1329377" y="695854"/>
            <a:chExt cx="5982204" cy="474662"/>
          </a:xfrm>
        </p:grpSpPr>
        <p:sp>
          <p:nvSpPr>
            <p:cNvPr id="382" name="Google Shape;382;p15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83" name="Google Shape;383;p15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Микеланджело Буонарроти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384" name="Google Shape;384;p15"/>
          <p:cNvSpPr txBox="1"/>
          <p:nvPr/>
        </p:nvSpPr>
        <p:spPr bwMode="auto">
          <a:xfrm>
            <a:off x="3161306" y="6273225"/>
            <a:ext cx="2664300" cy="58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Портрет Микеланджело. Худ. Даниэле да Вольтерра 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85" name="Google Shape;385;p15"/>
          <p:cNvSpPr txBox="1"/>
          <p:nvPr/>
        </p:nvSpPr>
        <p:spPr bwMode="auto">
          <a:xfrm>
            <a:off x="6170602" y="6450693"/>
            <a:ext cx="2830553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Давид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386" name="Google Shape;386;p15" descr="'David' by Michelangelo Fir JBU002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170602" y="2204864"/>
            <a:ext cx="2830553" cy="424583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87" name="Google Shape;387;p15" descr="ÐÐ¸ÐºÐµÐ»Ð°Ð½Ð´Ð¶ÐµÐ»Ð¾ Ð½Ð° Ð¿Ð¾ÑÑÑÐµÑÐµ ÐÐ°Ð½Ð¸ÑÐ»Ðµ Ð´Ð° ÐÐ¾Ð»ÑÑÐµÑÑÐ° (Ð¾Ðº. 1544)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3483388" y="3963030"/>
            <a:ext cx="1971719" cy="22822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88" name="Google Shape;388;p15" descr="God2-Sistine Chapel.png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970579" y="2204864"/>
            <a:ext cx="3050055" cy="14201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89" name="Google Shape;389;p15"/>
          <p:cNvSpPr txBox="1"/>
          <p:nvPr/>
        </p:nvSpPr>
        <p:spPr bwMode="auto">
          <a:xfrm>
            <a:off x="118638" y="5836830"/>
            <a:ext cx="2673461" cy="8309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Роспись свода Сикстинской капеллы в Ватикане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390" name="Google Shape;390;p15" descr="Sistina-interno.jpg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120368" y="2207294"/>
            <a:ext cx="2695937" cy="36295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91" name="Google Shape;391;p15"/>
          <p:cNvSpPr txBox="1"/>
          <p:nvPr/>
        </p:nvSpPr>
        <p:spPr bwMode="auto">
          <a:xfrm>
            <a:off x="2966274" y="3625045"/>
            <a:ext cx="3054360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Сотворение Адама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3681289" name="Google Shape;27;p40"/>
          <p:cNvSpPr txBox="1"/>
          <p:nvPr>
            <p:ph type="body" idx="1"/>
          </p:nvPr>
        </p:nvSpPr>
        <p:spPr bwMode="auto">
          <a:xfrm>
            <a:off x="612648" y="1600200"/>
            <a:ext cx="8153399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38968551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54438" y="1600199"/>
            <a:ext cx="8546916" cy="4617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6" name="Google Shape;396;p16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Искусство Возрождения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397" name="Google Shape;397;p16"/>
          <p:cNvGrpSpPr/>
          <p:nvPr/>
        </p:nvGrpSpPr>
        <p:grpSpPr bwMode="auto">
          <a:xfrm>
            <a:off x="539552" y="1720589"/>
            <a:ext cx="5760640" cy="360040"/>
            <a:chOff x="1329377" y="695854"/>
            <a:chExt cx="5982204" cy="474662"/>
          </a:xfrm>
        </p:grpSpPr>
        <p:sp>
          <p:nvSpPr>
            <p:cNvPr id="398" name="Google Shape;398;p16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99" name="Google Shape;399;p16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Живопись эпохи Возрождения: Италия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400" name="Google Shape;400;p16"/>
          <p:cNvGrpSpPr/>
          <p:nvPr/>
        </p:nvGrpSpPr>
        <p:grpSpPr bwMode="auto">
          <a:xfrm>
            <a:off x="6516215" y="1720589"/>
            <a:ext cx="2496767" cy="360040"/>
            <a:chOff x="1329377" y="695854"/>
            <a:chExt cx="5982204" cy="474662"/>
          </a:xfrm>
        </p:grpSpPr>
        <p:sp>
          <p:nvSpPr>
            <p:cNvPr id="401" name="Google Shape;401;p16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02" name="Google Shape;402;p16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Тициан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403" name="Google Shape;403;p16"/>
          <p:cNvSpPr txBox="1"/>
          <p:nvPr/>
        </p:nvSpPr>
        <p:spPr bwMode="auto">
          <a:xfrm>
            <a:off x="5943784" y="6128766"/>
            <a:ext cx="3039243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Кающаяся Мария Магдалина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404" name="Google Shape;404;p16"/>
          <p:cNvSpPr txBox="1"/>
          <p:nvPr/>
        </p:nvSpPr>
        <p:spPr bwMode="auto">
          <a:xfrm>
            <a:off x="164176" y="6130471"/>
            <a:ext cx="2731401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Автопортрет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05" name="Google Shape;405;p16" descr="ÐÐ²ÑÐ¾Ð¿Ð¾ÑÑÑÐµÑ, Ð¾ÐºÐ¾Ð»Ð¾ 156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64176" y="2420888"/>
            <a:ext cx="2731401" cy="37078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06" name="Google Shape;406;p16" descr="https://upload.wikimedia.org/wikipedia/commons/thumb/5/57/Titian_-_Penitent_St_Mary_Magdalene_-_WGA22833.jpg/800px-Titian_-_Penitent_St_Mary_Magdalene_-_WGA22833.jpg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5943784" y="2420888"/>
            <a:ext cx="3039244" cy="37078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07" name="Google Shape;407;p16" descr="https://upload.wikimedia.org/wikipedia/commons/thumb/4/41/Tizian_085.jpg/1024px-Tizian_085.jpg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977235" y="2780928"/>
            <a:ext cx="2884888" cy="25299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08" name="Google Shape;408;p16"/>
          <p:cNvSpPr txBox="1"/>
          <p:nvPr/>
        </p:nvSpPr>
        <p:spPr bwMode="auto">
          <a:xfrm>
            <a:off x="2977235" y="5310839"/>
            <a:ext cx="2884887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Похищение Европы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3" name="Google Shape;413;p17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Искусство Возрождения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414" name="Google Shape;414;p17"/>
          <p:cNvGrpSpPr/>
          <p:nvPr/>
        </p:nvGrpSpPr>
        <p:grpSpPr bwMode="auto">
          <a:xfrm>
            <a:off x="539552" y="1720589"/>
            <a:ext cx="5544616" cy="360040"/>
            <a:chOff x="1329377" y="695854"/>
            <a:chExt cx="5982204" cy="474662"/>
          </a:xfrm>
        </p:grpSpPr>
        <p:sp>
          <p:nvSpPr>
            <p:cNvPr id="415" name="Google Shape;415;p17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16" name="Google Shape;416;p17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Живопись эпохи Возрождения: Нидерланды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417" name="Google Shape;417;p17"/>
          <p:cNvGrpSpPr/>
          <p:nvPr/>
        </p:nvGrpSpPr>
        <p:grpSpPr bwMode="auto">
          <a:xfrm>
            <a:off x="6156176" y="1720589"/>
            <a:ext cx="2856807" cy="360040"/>
            <a:chOff x="1329377" y="695854"/>
            <a:chExt cx="5982204" cy="474662"/>
          </a:xfrm>
        </p:grpSpPr>
        <p:sp>
          <p:nvSpPr>
            <p:cNvPr id="418" name="Google Shape;418;p17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19" name="Google Shape;419;p17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Питер Брейгель Старший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420" name="Google Shape;420;p17"/>
          <p:cNvSpPr txBox="1"/>
          <p:nvPr/>
        </p:nvSpPr>
        <p:spPr bwMode="auto">
          <a:xfrm>
            <a:off x="1907704" y="6382475"/>
            <a:ext cx="966541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Жатва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421" name="Google Shape;421;p17"/>
          <p:cNvSpPr txBox="1"/>
          <p:nvPr/>
        </p:nvSpPr>
        <p:spPr bwMode="auto">
          <a:xfrm>
            <a:off x="109429" y="5558843"/>
            <a:ext cx="2697900" cy="58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Портрет Брейгеля.          Худ. Доминик Лампсоний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22" name="Google Shape;422;p17" descr="Pieter Bruegel de Oude - De graanoogst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895577" y="2204864"/>
            <a:ext cx="6097776" cy="451616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23" name="Google Shape;423;p17" descr="ÐÐ¾ÑÑÑÐµÑ ÐÑÐµÐ¹Ð³ÐµÐ»Ñ ÑÐ°Ð±Ð¾ÑÑ ÐÐ¾Ð¼Ð¸Ð½Ð¸ÐºÐ° ÐÐ°Ð¼Ð¿ÑÐ¾Ð½Ð¸Ñ, 1572 Ð³Ð¾Ð´.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109429" y="2230053"/>
            <a:ext cx="2697868" cy="33287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8" name="Google Shape;428;p18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Искусство Возрождения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429" name="Google Shape;429;p18"/>
          <p:cNvGrpSpPr/>
          <p:nvPr/>
        </p:nvGrpSpPr>
        <p:grpSpPr bwMode="auto">
          <a:xfrm>
            <a:off x="539552" y="1720589"/>
            <a:ext cx="5832648" cy="360040"/>
            <a:chOff x="1329377" y="695854"/>
            <a:chExt cx="5982204" cy="474662"/>
          </a:xfrm>
        </p:grpSpPr>
        <p:sp>
          <p:nvSpPr>
            <p:cNvPr id="430" name="Google Shape;430;p18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31" name="Google Shape;431;p18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Живопись эпохи Возрождения: Нидерланды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432" name="Google Shape;432;p18"/>
          <p:cNvGrpSpPr/>
          <p:nvPr/>
        </p:nvGrpSpPr>
        <p:grpSpPr bwMode="auto">
          <a:xfrm>
            <a:off x="6588224" y="1720589"/>
            <a:ext cx="2424759" cy="360040"/>
            <a:chOff x="1329377" y="695854"/>
            <a:chExt cx="5982204" cy="474662"/>
          </a:xfrm>
        </p:grpSpPr>
        <p:sp>
          <p:nvSpPr>
            <p:cNvPr id="433" name="Google Shape;433;p18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34" name="Google Shape;434;p18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Ян вай Эйк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435" name="Google Shape;435;p18"/>
          <p:cNvSpPr txBox="1"/>
          <p:nvPr/>
        </p:nvSpPr>
        <p:spPr bwMode="auto">
          <a:xfrm>
            <a:off x="3373103" y="2248409"/>
            <a:ext cx="1990986" cy="8309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Портрет человека в красном тюрбане (Автопортрет?)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36" name="Google Shape;436;p18" descr="Jan van Eyck - Lucca Madonna - Google Art Project.jpg"/>
          <p:cNvPicPr/>
          <p:nvPr/>
        </p:nvPicPr>
        <p:blipFill>
          <a:blip r:embed="rId2">
            <a:alphaModFix/>
          </a:blip>
          <a:srcRect l="3062" t="1363" r="3774" b="1905"/>
          <a:stretch/>
        </p:blipFill>
        <p:spPr bwMode="auto">
          <a:xfrm>
            <a:off x="5758383" y="2276871"/>
            <a:ext cx="3254876" cy="44441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37" name="Google Shape;437;p18" descr="Portrait of a Man in a Turban (Jan van Eyck) with frame.jpg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142844" y="2276871"/>
            <a:ext cx="3261767" cy="44441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38" name="Google Shape;438;p18"/>
          <p:cNvSpPr txBox="1"/>
          <p:nvPr/>
        </p:nvSpPr>
        <p:spPr bwMode="auto">
          <a:xfrm>
            <a:off x="3798905" y="6365635"/>
            <a:ext cx="1990986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Мадонна и ребёнок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3" name="Google Shape;443;p19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Искусство Возрождения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444" name="Google Shape;444;p19"/>
          <p:cNvGrpSpPr/>
          <p:nvPr/>
        </p:nvGrpSpPr>
        <p:grpSpPr bwMode="auto">
          <a:xfrm>
            <a:off x="539552" y="1720589"/>
            <a:ext cx="5832648" cy="360040"/>
            <a:chOff x="1329377" y="695854"/>
            <a:chExt cx="5982204" cy="474662"/>
          </a:xfrm>
        </p:grpSpPr>
        <p:sp>
          <p:nvSpPr>
            <p:cNvPr id="445" name="Google Shape;445;p19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6" name="Google Shape;446;p19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Живопись эпохи Возрождения: Нидерланды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447" name="Google Shape;447;p19"/>
          <p:cNvGrpSpPr/>
          <p:nvPr/>
        </p:nvGrpSpPr>
        <p:grpSpPr bwMode="auto">
          <a:xfrm>
            <a:off x="6588224" y="1720589"/>
            <a:ext cx="2424759" cy="360040"/>
            <a:chOff x="1329377" y="695854"/>
            <a:chExt cx="5982204" cy="474662"/>
          </a:xfrm>
        </p:grpSpPr>
        <p:sp>
          <p:nvSpPr>
            <p:cNvPr id="448" name="Google Shape;448;p19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9" name="Google Shape;449;p19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Иероним Босх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450" name="Google Shape;450;p19"/>
          <p:cNvSpPr txBox="1"/>
          <p:nvPr/>
        </p:nvSpPr>
        <p:spPr bwMode="auto">
          <a:xfrm>
            <a:off x="139119" y="6381328"/>
            <a:ext cx="3394789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Портрет Босха. Худ. Жак ле Бук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451" name="Google Shape;451;p19"/>
          <p:cNvSpPr txBox="1"/>
          <p:nvPr/>
        </p:nvSpPr>
        <p:spPr bwMode="auto">
          <a:xfrm>
            <a:off x="3797960" y="6453336"/>
            <a:ext cx="1990986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Блудный сын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52" name="Google Shape;452;p19" descr="ÐÐ¾ÑÑÑÐµÑ ÐÐ¾ÑÑÐ°. ÐÐ°ÑÐ°Ð½Ð´Ð°Ñ, ÑÐ°Ð½Ð³Ð¸Ð½Ð°, 41Ã28 ÑÐ¼. ÐÑÐ½Ð¸ÑÐ¸Ð¿Ð°Ð»ÑÐ½Ð°Ñ Ð±Ð¸Ð±Ð»Ð¸Ð¾ÑÐµÐºÐ°. ÐÑÑÐ°Ñ.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42845" y="2430739"/>
            <a:ext cx="3391064" cy="39505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53" name="Google Shape;453;p1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4572000" y="2306613"/>
            <a:ext cx="4429150" cy="4485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8" name="Google Shape;458;p20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Искусство Возрождения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459" name="Google Shape;459;p20"/>
          <p:cNvGrpSpPr/>
          <p:nvPr/>
        </p:nvGrpSpPr>
        <p:grpSpPr bwMode="auto">
          <a:xfrm>
            <a:off x="539552" y="1720589"/>
            <a:ext cx="5904656" cy="360040"/>
            <a:chOff x="1329377" y="695854"/>
            <a:chExt cx="5982204" cy="474662"/>
          </a:xfrm>
        </p:grpSpPr>
        <p:sp>
          <p:nvSpPr>
            <p:cNvPr id="460" name="Google Shape;460;p20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61" name="Google Shape;461;p20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Живопись эпохи Возрождения: Германия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462" name="Google Shape;462;p20"/>
          <p:cNvGrpSpPr/>
          <p:nvPr/>
        </p:nvGrpSpPr>
        <p:grpSpPr bwMode="auto">
          <a:xfrm>
            <a:off x="6588224" y="1720589"/>
            <a:ext cx="2424759" cy="360040"/>
            <a:chOff x="1329377" y="695854"/>
            <a:chExt cx="5982204" cy="474662"/>
          </a:xfrm>
        </p:grpSpPr>
        <p:sp>
          <p:nvSpPr>
            <p:cNvPr id="463" name="Google Shape;463;p20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64" name="Google Shape;464;p20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Альбрехт Дюрер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465" name="Google Shape;465;p20"/>
          <p:cNvSpPr txBox="1"/>
          <p:nvPr/>
        </p:nvSpPr>
        <p:spPr bwMode="auto">
          <a:xfrm>
            <a:off x="171425" y="6311188"/>
            <a:ext cx="2893800" cy="58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Автопортрет в одежде, отделанной мехом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66" name="Google Shape;466;p20" descr="Albrecht DÃ¼rer - Portrait of Bernhard von Reesen - Google Art Project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241541" y="2276873"/>
            <a:ext cx="2771441" cy="40324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67" name="Google Shape;467;p20" descr="ÐÐ²ÑÐ¾Ð¿Ð¾ÑÑÑÐµÑ Ð² Ð¾Ð´ÐµÐ¶Ð´Ðµ, Ð¾ÑÐ´ÐµÐ»Ð°Ð½Ð½Ð¾Ð¹ Ð¼ÐµÑÐ¾Ð¼, 1500, Ð¡ÑÐ°ÑÐ°Ñ Ð¿Ð¸Ð½Ð°ÐºÐ¾ÑÐµÐºÐ°, ÐÑÐ½ÑÐµÐ½"/>
          <p:cNvPicPr/>
          <p:nvPr/>
        </p:nvPicPr>
        <p:blipFill>
          <a:blip r:embed="rId3">
            <a:alphaModFix/>
          </a:blip>
          <a:srcRect l="0" t="0" r="0" b="822"/>
          <a:stretch/>
        </p:blipFill>
        <p:spPr bwMode="auto">
          <a:xfrm>
            <a:off x="171425" y="2276873"/>
            <a:ext cx="2893920" cy="40324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68" name="Google Shape;468;p20"/>
          <p:cNvSpPr txBox="1"/>
          <p:nvPr/>
        </p:nvSpPr>
        <p:spPr bwMode="auto">
          <a:xfrm>
            <a:off x="6241540" y="6291255"/>
            <a:ext cx="2759700" cy="58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Портрет Бернхарда фон Резена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69" name="Google Shape;469;p20" descr="Albrecht DÃ¼rer - L'Adoration des mages.jpg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3203848" y="2582018"/>
            <a:ext cx="2923478" cy="25751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70" name="Google Shape;470;p20"/>
          <p:cNvSpPr txBox="1"/>
          <p:nvPr/>
        </p:nvSpPr>
        <p:spPr bwMode="auto">
          <a:xfrm>
            <a:off x="3203208" y="5157192"/>
            <a:ext cx="292411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Поклонение волхвов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5" name="Google Shape;475;p21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Искусство Возрождения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476" name="Google Shape;476;p21"/>
          <p:cNvGrpSpPr/>
          <p:nvPr/>
        </p:nvGrpSpPr>
        <p:grpSpPr bwMode="auto">
          <a:xfrm>
            <a:off x="539552" y="1720589"/>
            <a:ext cx="4824536" cy="360040"/>
            <a:chOff x="1329377" y="695854"/>
            <a:chExt cx="5982204" cy="474662"/>
          </a:xfrm>
        </p:grpSpPr>
        <p:sp>
          <p:nvSpPr>
            <p:cNvPr id="477" name="Google Shape;477;p21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78" name="Google Shape;478;p21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Архитектура эпохи Возрождения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479" name="Google Shape;479;p21"/>
          <p:cNvGrpSpPr/>
          <p:nvPr/>
        </p:nvGrpSpPr>
        <p:grpSpPr bwMode="auto">
          <a:xfrm>
            <a:off x="5868144" y="1720589"/>
            <a:ext cx="3144839" cy="360040"/>
            <a:chOff x="1329377" y="695854"/>
            <a:chExt cx="5982204" cy="474662"/>
          </a:xfrm>
        </p:grpSpPr>
        <p:sp>
          <p:nvSpPr>
            <p:cNvPr id="480" name="Google Shape;480;p21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81" name="Google Shape;481;p21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Филиппо Брунеллески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482" name="Google Shape;482;p21"/>
          <p:cNvSpPr txBox="1"/>
          <p:nvPr/>
        </p:nvSpPr>
        <p:spPr bwMode="auto">
          <a:xfrm>
            <a:off x="251520" y="6515587"/>
            <a:ext cx="367240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Филиппо Брунеллески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483" name="Google Shape;483;p21"/>
          <p:cNvSpPr txBox="1"/>
          <p:nvPr/>
        </p:nvSpPr>
        <p:spPr bwMode="auto">
          <a:xfrm>
            <a:off x="4080435" y="6100088"/>
            <a:ext cx="4920721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Собор святой Марии дель Фьоре. Флоренция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84" name="Google Shape;484;p21" descr="Ð¤ÐÐÐÐÐÐ ÐÐ Ð£ÐÐÐÐÐÐ¡ÐÐ | ARCHITIME.RU"/>
          <p:cNvPicPr/>
          <p:nvPr/>
        </p:nvPicPr>
        <p:blipFill>
          <a:blip r:embed="rId2">
            <a:alphaModFix/>
          </a:blip>
          <a:srcRect l="0" t="0" r="0" b="17408"/>
          <a:stretch/>
        </p:blipFill>
        <p:spPr bwMode="auto">
          <a:xfrm>
            <a:off x="251520" y="2276872"/>
            <a:ext cx="3672408" cy="4238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85" name="Google Shape;485;p21" descr="Great full size picture art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080435" y="2276872"/>
            <a:ext cx="4932548" cy="38164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0" name="Google Shape;490;p22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Искусство Возрождения</a:t>
            </a:r>
            <a:endParaRPr b="1">
              <a:solidFill>
                <a:schemeClr val="accent2"/>
              </a:solidFill>
            </a:endParaRPr>
          </a:p>
        </p:txBody>
      </p:sp>
      <p:grpSp>
        <p:nvGrpSpPr>
          <p:cNvPr id="491" name="Google Shape;491;p22"/>
          <p:cNvGrpSpPr/>
          <p:nvPr/>
        </p:nvGrpSpPr>
        <p:grpSpPr bwMode="auto">
          <a:xfrm>
            <a:off x="539552" y="1720589"/>
            <a:ext cx="4824536" cy="360040"/>
            <a:chOff x="1329377" y="695854"/>
            <a:chExt cx="5982204" cy="474662"/>
          </a:xfrm>
        </p:grpSpPr>
        <p:sp>
          <p:nvSpPr>
            <p:cNvPr id="492" name="Google Shape;492;p22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93" name="Google Shape;493;p22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Архитектура эпохи Возрождения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494" name="Google Shape;494;p22"/>
          <p:cNvGrpSpPr/>
          <p:nvPr/>
        </p:nvGrpSpPr>
        <p:grpSpPr bwMode="auto">
          <a:xfrm>
            <a:off x="5508104" y="1720589"/>
            <a:ext cx="3504879" cy="360040"/>
            <a:chOff x="1329377" y="695854"/>
            <a:chExt cx="5982204" cy="474662"/>
          </a:xfrm>
        </p:grpSpPr>
        <p:sp>
          <p:nvSpPr>
            <p:cNvPr id="495" name="Google Shape;495;p22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96" name="Google Shape;496;p22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Микеланджело Буонарроти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497" name="Google Shape;497;p22"/>
          <p:cNvSpPr txBox="1"/>
          <p:nvPr/>
        </p:nvSpPr>
        <p:spPr bwMode="auto">
          <a:xfrm>
            <a:off x="251520" y="4885127"/>
            <a:ext cx="2232300" cy="58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Микеланджело Буонарроти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498" name="Google Shape;498;p22"/>
          <p:cNvSpPr txBox="1"/>
          <p:nvPr/>
        </p:nvSpPr>
        <p:spPr bwMode="auto">
          <a:xfrm>
            <a:off x="2627638" y="6502193"/>
            <a:ext cx="637351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Собор святого Петра. Ватикан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99" name="Google Shape;499;p22" descr="Ð¡Ð¾Ð±Ð¾Ñ Ð¡Ð²ÑÑÐ¾Ð³Ð¾ ÐÐµÑÑÐ° â ÑÐµÑÐ´ÑÐµ ÐÐ°ÑÐ¸ÐºÐ°Ð½Ð°"/>
          <p:cNvPicPr/>
          <p:nvPr/>
        </p:nvPicPr>
        <p:blipFill>
          <a:blip r:embed="rId2">
            <a:alphaModFix/>
          </a:blip>
          <a:srcRect l="0" t="0" r="697" b="1862"/>
          <a:stretch/>
        </p:blipFill>
        <p:spPr bwMode="auto">
          <a:xfrm>
            <a:off x="2627638" y="2318554"/>
            <a:ext cx="6373518" cy="41665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00" name="Google Shape;500;p22" descr="ÐÐ¸ÐºÐµÐ»Ð°Ð½Ð´Ð¶ÐµÐ»Ð¾ Ð½Ð° Ð¿Ð¾ÑÑÑÐµÑÐµ ÐÐ°Ð½Ð¸ÑÐ»Ðµ Ð´Ð° ÐÐ¾Ð»ÑÑÐµÑÑÐ° (Ð¾Ðº. 1544)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51520" y="2318554"/>
            <a:ext cx="2232248" cy="25838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7232711" name="Google Shape;32;p41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/>
              <a:t>Живописцы            Писатели</a:t>
            </a:r>
            <a:endParaRPr/>
          </a:p>
        </p:txBody>
      </p:sp>
      <p:sp>
        <p:nvSpPr>
          <p:cNvPr id="1986565908" name="Google Shape;33;p41"/>
          <p:cNvSpPr txBox="1"/>
          <p:nvPr>
            <p:ph type="body" idx="1"/>
          </p:nvPr>
        </p:nvSpPr>
        <p:spPr bwMode="auto">
          <a:xfrm>
            <a:off x="609599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r>
              <a:rPr lang="ru-RU"/>
              <a:t>Рафаэль Санти</a:t>
            </a:r>
            <a:endParaRPr lang="ru-RU"/>
          </a:p>
          <a:p>
            <a:pPr>
              <a:defRPr/>
            </a:pPr>
            <a:r>
              <a:rPr lang="ru-RU"/>
              <a:t>Микеланджело Буонаротти</a:t>
            </a:r>
            <a:endParaRPr lang="ru-RU"/>
          </a:p>
          <a:p>
            <a:pPr>
              <a:defRPr/>
            </a:pPr>
            <a:r>
              <a:rPr lang="ru-RU"/>
              <a:t>Тициан Вечеллио</a:t>
            </a:r>
            <a:endParaRPr lang="ru-RU"/>
          </a:p>
          <a:p>
            <a:pPr>
              <a:defRPr/>
            </a:pPr>
            <a:r>
              <a:rPr lang="ru-RU"/>
              <a:t>ПитерБрейгель Старший</a:t>
            </a:r>
            <a:endParaRPr lang="ru-RU"/>
          </a:p>
          <a:p>
            <a:pPr>
              <a:defRPr/>
            </a:pPr>
            <a:r>
              <a:rPr lang="ru-RU"/>
              <a:t>Иероним Босх</a:t>
            </a:r>
            <a:endParaRPr lang="ru-RU"/>
          </a:p>
          <a:p>
            <a:pPr>
              <a:defRPr/>
            </a:pPr>
            <a:r>
              <a:rPr lang="ru-RU"/>
              <a:t>Альбрехт Дюрер</a:t>
            </a:r>
            <a:endParaRPr lang="ru-RU"/>
          </a:p>
        </p:txBody>
      </p:sp>
      <p:sp>
        <p:nvSpPr>
          <p:cNvPr id="502552172" name="Google Shape;34;p41"/>
          <p:cNvSpPr txBox="1"/>
          <p:nvPr>
            <p:ph type="body" idx="2"/>
          </p:nvPr>
        </p:nvSpPr>
        <p:spPr bwMode="auto">
          <a:xfrm>
            <a:off x="48449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r>
              <a:rPr lang="ru-RU"/>
              <a:t>Франсуа Рабле «Гаргантюа и Пантагрюэль»</a:t>
            </a:r>
            <a:endParaRPr lang="ru-RU"/>
          </a:p>
          <a:p>
            <a:pPr>
              <a:defRPr/>
            </a:pPr>
            <a:r>
              <a:rPr lang="ru-RU"/>
              <a:t>Мигель Сервантес «Дон Кихот»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7" name="Google Shape;597;p32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chemeClr val="accent2"/>
                </a:solidFill>
              </a:rPr>
              <a:t>Развитие политических идей, светского образования и книгопечатания</a:t>
            </a:r>
            <a:endParaRPr sz="2800" b="1">
              <a:solidFill>
                <a:schemeClr val="accent2"/>
              </a:solidFill>
            </a:endParaRPr>
          </a:p>
        </p:txBody>
      </p:sp>
      <p:pic>
        <p:nvPicPr>
          <p:cNvPr id="598" name="Google Shape;598;p32" descr="https://upload.wikimedia.org/wikipedia/commons/5/5c/%D0%9D%D0%B8%D0%BA%D0%BA%D0%BE%D0%BB%D0%BE_%D0%9C%D0%B0%D0%BA%D0%B8%D0%B0%D0%B2%D0%B5%D0%BB%D0%BB%D0%B8._%D0%A5%D1%83%D0%B4%D0%BE%D0%B6%D0%BD%D0%B8%D0%BA_%D0%A1%D0%B0%D0%BD%D1%82%D0%B8_%D0%B4%D0%B8_%D0%A2%D0%B8%D1%82%D0%BE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427984" y="1700808"/>
            <a:ext cx="4489267" cy="49536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599" name="Google Shape;599;p32"/>
          <p:cNvSpPr txBox="1"/>
          <p:nvPr/>
        </p:nvSpPr>
        <p:spPr bwMode="auto">
          <a:xfrm>
            <a:off x="2195736" y="6315927"/>
            <a:ext cx="223224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Никколо Макиавелли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600" name="Google Shape;600;p32"/>
          <p:cNvGrpSpPr/>
          <p:nvPr/>
        </p:nvGrpSpPr>
        <p:grpSpPr bwMode="auto">
          <a:xfrm>
            <a:off x="142843" y="1269999"/>
            <a:ext cx="4141123" cy="5300485"/>
            <a:chOff x="0" y="0"/>
            <a:chExt cx="4141123" cy="5300485"/>
          </a:xfrm>
        </p:grpSpPr>
        <p:sp>
          <p:nvSpPr>
            <p:cNvPr id="601" name="Google Shape;601;p32"/>
            <p:cNvSpPr/>
            <p:nvPr/>
          </p:nvSpPr>
          <p:spPr bwMode="auto">
            <a:xfrm>
              <a:off x="0" y="447921"/>
              <a:ext cx="4141123" cy="451938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02" name="Google Shape;602;p32"/>
            <p:cNvSpPr txBox="1"/>
            <p:nvPr/>
          </p:nvSpPr>
          <p:spPr bwMode="auto">
            <a:xfrm flipH="0" flipV="0">
              <a:off x="0" y="0"/>
              <a:ext cx="4141123" cy="530048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4" tIns="11424" rIns="11424" bIns="11424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Сторонниками теории абсолютизма были французский мыслитель</a:t>
              </a: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 Жан Боден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 итальянский мыслитель </a:t>
              </a: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Никколо Макиавелли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(1469– 1527). Он считал наиболее приемлемой формой государственности централизованное государство во главе с абсолютным правителем. В произведении «Государь» он описал пути создания сильной централизованной власти. По его мнению, государь  должен быть сильной  личностью. Он может использовать любые средства, в т.ч. насилие, вероломство, клятвопреступ- ление, хитрость, лицемерие, ложь.  Проявление подобных качеств в поли- тической деятельности впоследствии было  названо </a:t>
              </a: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макиавеллизмом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.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0588434" name="Google Shape;32;p41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/>
              <a:t>Утописты</a:t>
            </a:r>
            <a:endParaRPr/>
          </a:p>
        </p:txBody>
      </p:sp>
      <p:sp>
        <p:nvSpPr>
          <p:cNvPr id="2024035764" name="Google Shape;33;p41"/>
          <p:cNvSpPr txBox="1"/>
          <p:nvPr>
            <p:ph type="body" idx="1"/>
          </p:nvPr>
        </p:nvSpPr>
        <p:spPr bwMode="auto">
          <a:xfrm>
            <a:off x="609599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47400843" name="Google Shape;34;p41"/>
          <p:cNvSpPr txBox="1"/>
          <p:nvPr>
            <p:ph type="body" idx="2"/>
          </p:nvPr>
        </p:nvSpPr>
        <p:spPr bwMode="auto">
          <a:xfrm>
            <a:off x="48449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42522247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08680" y="1589566"/>
            <a:ext cx="8741373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>
            <p:ph type="title"/>
          </p:nvPr>
        </p:nvSpPr>
        <p:spPr bwMode="auto">
          <a:xfrm>
            <a:off x="612648" y="228600"/>
            <a:ext cx="8153399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rgbClr val="555A3B"/>
                </a:solidFill>
              </a:rPr>
              <a:t>План</a:t>
            </a:r>
            <a:endParaRPr b="1">
              <a:solidFill>
                <a:srgbClr val="555A3B"/>
              </a:solidFill>
            </a:endParaRPr>
          </a:p>
        </p:txBody>
      </p:sp>
      <p:sp>
        <p:nvSpPr>
          <p:cNvPr id="112" name="Google Shape;112;p2"/>
          <p:cNvSpPr txBox="1"/>
          <p:nvPr>
            <p:ph type="body" idx="1"/>
          </p:nvPr>
        </p:nvSpPr>
        <p:spPr bwMode="auto">
          <a:xfrm>
            <a:off x="357158" y="1857364"/>
            <a:ext cx="8429684" cy="48840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20040" lvl="0" indent="-320040" algn="l">
              <a:spcBef>
                <a:spcPts val="0"/>
              </a:spcBef>
              <a:spcAft>
                <a:spcPts val="0"/>
              </a:spcAft>
              <a:buSzPts val="1740"/>
              <a:buFont typeface="Noto Sans Symbols"/>
              <a:buChar char="➢"/>
              <a:defRPr/>
            </a:pPr>
            <a:r>
              <a:rPr lang="ru-RU" b="1">
                <a:solidFill>
                  <a:srgbClr val="555A3B"/>
                </a:solidFill>
              </a:rPr>
              <a:t>Гуманизм как философская основа Возрождения</a:t>
            </a:r>
            <a:endParaRPr/>
          </a:p>
          <a:p>
            <a:pPr marL="320040" lvl="0" indent="-32004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  <a:defRPr/>
            </a:pPr>
            <a:r>
              <a:rPr lang="ru-RU" b="1">
                <a:solidFill>
                  <a:srgbClr val="555A3B"/>
                </a:solidFill>
              </a:rPr>
              <a:t>Человек как центральная фигура в культуре Возрождения</a:t>
            </a:r>
            <a:endParaRPr/>
          </a:p>
          <a:p>
            <a:pPr marL="320040" lvl="0" indent="-32004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  <a:defRPr/>
            </a:pPr>
            <a:r>
              <a:rPr lang="ru-RU" b="1">
                <a:solidFill>
                  <a:srgbClr val="555A3B"/>
                </a:solidFill>
              </a:rPr>
              <a:t>Социально-политическая мысль</a:t>
            </a:r>
            <a:endParaRPr/>
          </a:p>
          <a:p>
            <a:pPr marL="320040" lvl="0" indent="-32004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  <a:defRPr/>
            </a:pPr>
            <a:r>
              <a:rPr lang="ru-RU" b="1">
                <a:solidFill>
                  <a:srgbClr val="555A3B"/>
                </a:solidFill>
              </a:rPr>
              <a:t>Формирование научной картины мира</a:t>
            </a:r>
            <a:endParaRPr/>
          </a:p>
          <a:p>
            <a:pPr marL="320040" lvl="0" indent="-32004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  <a:defRPr/>
            </a:pPr>
            <a:r>
              <a:rPr lang="ru-RU" b="1">
                <a:solidFill>
                  <a:srgbClr val="555A3B"/>
                </a:solidFill>
              </a:rPr>
              <a:t>Влияние гуманистических идей на Восточную Европу</a:t>
            </a:r>
            <a:endParaRPr lang="ru-RU" b="1">
              <a:solidFill>
                <a:srgbClr val="555A3B"/>
              </a:solidFill>
            </a:endParaRPr>
          </a:p>
          <a:p>
            <a:pPr marL="320040" lvl="0" indent="-320040" algn="l">
              <a:spcBef>
                <a:spcPts val="699"/>
              </a:spcBef>
              <a:spcAft>
                <a:spcPts val="0"/>
              </a:spcAft>
              <a:buSzPts val="1740"/>
              <a:buFont typeface="Noto Sans Symbols"/>
              <a:buChar char="➢"/>
              <a:defRPr/>
            </a:pPr>
            <a:r>
              <a:rPr lang="ru-RU" b="1">
                <a:solidFill>
                  <a:srgbClr val="555A3B"/>
                </a:solidFill>
              </a:rPr>
              <a:t>Культура Востока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5" name="Google Shape;505;p23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Зарождение современной науки</a:t>
            </a:r>
            <a:endParaRPr b="1">
              <a:solidFill>
                <a:schemeClr val="accent2"/>
              </a:solidFill>
            </a:endParaRPr>
          </a:p>
        </p:txBody>
      </p:sp>
      <p:pic>
        <p:nvPicPr>
          <p:cNvPr id="506" name="Google Shape;506;p23" descr="ÐÐ°Ð²ÑÐ¾Ð²ÑÐ¹ Ð²ÐµÐ½Ð¾Ðº (ÐÐ»ÐµÐ³ ÐÐ¸Ð½Ð³Ð°Ð»ÐµÐ²) / Ð¡ÑÐ¸ÑÐ¸.ÑÑ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881186" y="1700808"/>
            <a:ext cx="3094993" cy="49685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507" name="Google Shape;507;p23"/>
          <p:cNvSpPr txBox="1"/>
          <p:nvPr/>
        </p:nvSpPr>
        <p:spPr bwMode="auto">
          <a:xfrm>
            <a:off x="3635948" y="6330806"/>
            <a:ext cx="223224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Франческо Петрарка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508" name="Google Shape;508;p23"/>
          <p:cNvGrpSpPr/>
          <p:nvPr/>
        </p:nvGrpSpPr>
        <p:grpSpPr bwMode="auto">
          <a:xfrm>
            <a:off x="142844" y="1717923"/>
            <a:ext cx="5581284" cy="1351038"/>
            <a:chOff x="1329377" y="695854"/>
            <a:chExt cx="5982204" cy="474662"/>
          </a:xfrm>
        </p:grpSpPr>
        <p:sp>
          <p:nvSpPr>
            <p:cNvPr id="509" name="Google Shape;509;p23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10" name="Google Shape;510;p23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Первым из гуманистов был </a:t>
              </a: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Франческо Петрарка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(1304-1374). Он много путешествовал по Европе в поисках античных рукописей. В античной культуре он нашёл воплощение мировоззрения, ставившего в центр не Бога, а человека.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511" name="Google Shape;511;p23"/>
          <p:cNvGrpSpPr/>
          <p:nvPr/>
        </p:nvGrpSpPr>
        <p:grpSpPr bwMode="auto">
          <a:xfrm>
            <a:off x="142844" y="3212976"/>
            <a:ext cx="5581284" cy="864096"/>
            <a:chOff x="1329377" y="695854"/>
            <a:chExt cx="5982204" cy="474662"/>
          </a:xfrm>
        </p:grpSpPr>
        <p:sp>
          <p:nvSpPr>
            <p:cNvPr id="512" name="Google Shape;512;p23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13" name="Google Shape;513;p23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Учёные-гуманисты на первый план выдвигали опыт, изучение природы, экспериментальный метод ис- следований.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8" name="Google Shape;518;p24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Зарождение современной науки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519" name="Google Shape;519;p24"/>
          <p:cNvSpPr txBox="1"/>
          <p:nvPr/>
        </p:nvSpPr>
        <p:spPr bwMode="auto">
          <a:xfrm>
            <a:off x="3145240" y="6407677"/>
            <a:ext cx="223224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Николай Коперник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520" name="Google Shape;520;p24"/>
          <p:cNvGraphicFramePr>
            <a:graphicFrameLocks xmlns:a="http://schemas.openxmlformats.org/drawingml/2006/main"/>
          </p:cNvGraphicFramePr>
          <p:nvPr/>
        </p:nvGraphicFramePr>
        <p:xfrm>
          <a:off x="142844" y="1700808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{6FB0E260-83DF-EAB2-E430-B6C842529EA4}</a:tableStyleId>
                <a:noFill/>
              </a:tblPr>
              <a:tblGrid>
                <a:gridCol w="2268925"/>
                <a:gridCol w="3024325"/>
                <a:gridCol w="3590300"/>
              </a:tblGrid>
              <a:tr h="370850">
                <a:tc gridSpan="3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Достижения эпохи Возрождения в области науки</a:t>
                      </a:r>
                      <a:endParaRPr sz="2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7085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Николай Коперник (1473-1543), Польша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Создал учение о вращении Земли вокруг Солнца и вокруг своей оси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Разрушил старые представле- ния о неподвижной Земле, яв- ляющейся центром Вселенной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521" name="Google Shape;521;p24" descr="Nikolaus Kopernikus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377488" y="3140968"/>
            <a:ext cx="3655817" cy="35737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6" name="Google Shape;526;p25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Зарождение современной науки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527" name="Google Shape;527;p25"/>
          <p:cNvSpPr txBox="1"/>
          <p:nvPr/>
        </p:nvSpPr>
        <p:spPr bwMode="auto">
          <a:xfrm>
            <a:off x="4182633" y="6384971"/>
            <a:ext cx="223224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Джордано Бруно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528" name="Google Shape;528;p25"/>
          <p:cNvGraphicFramePr>
            <a:graphicFrameLocks xmlns:a="http://schemas.openxmlformats.org/drawingml/2006/main"/>
          </p:cNvGraphicFramePr>
          <p:nvPr/>
        </p:nvGraphicFramePr>
        <p:xfrm>
          <a:off x="142844" y="1700808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{6FB0E260-83DF-EAB2-E430-B6C842529EA4}</a:tableStyleId>
                <a:noFill/>
              </a:tblPr>
              <a:tblGrid>
                <a:gridCol w="2268925"/>
                <a:gridCol w="3024325"/>
                <a:gridCol w="3590300"/>
              </a:tblGrid>
              <a:tr h="370850">
                <a:tc gridSpan="3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Достижения эпохи Возрождения в области науки</a:t>
                      </a:r>
                      <a:endParaRPr sz="2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7085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Джордано Бруно (1548-1600), Италия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Создал учение о  безмер- ности, бесконечности и вечности Вселенной, не имеющей ни центра, ни края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Разрушил старые представле- ния о строении Вселенной, до- казав, что ни Земля, ни Солнце не являются центром мира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529" name="Google Shape;529;p25" descr="17 ÑÐµÐ²ÑÐ°Ð»Ñ 1600 Ð³Ð¾Ð´Ð° ÑÐ¾Ð¶Ð³Ð»Ð¸ ÐÐ¶Ð¾ÑÐ´Ð°Ð½Ð¾ ÐÑÑÐ½Ð¾...Ð·Ð° ÑÑÐ¾?: filin_dimitry â  LiveJournal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444208" y="3333949"/>
            <a:ext cx="2556947" cy="340074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4" name="Google Shape;534;p26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Зарождение современной науки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535" name="Google Shape;535;p26"/>
          <p:cNvSpPr txBox="1"/>
          <p:nvPr/>
        </p:nvSpPr>
        <p:spPr bwMode="auto">
          <a:xfrm>
            <a:off x="2420195" y="6423020"/>
            <a:ext cx="223224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Галилео Галилей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536" name="Google Shape;536;p26"/>
          <p:cNvGraphicFramePr>
            <a:graphicFrameLocks xmlns:a="http://schemas.openxmlformats.org/drawingml/2006/main"/>
          </p:cNvGraphicFramePr>
          <p:nvPr/>
        </p:nvGraphicFramePr>
        <p:xfrm>
          <a:off x="142844" y="1700808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{6FB0E260-83DF-EAB2-E430-B6C842529EA4}</a:tableStyleId>
                <a:noFill/>
              </a:tblPr>
              <a:tblGrid>
                <a:gridCol w="2268925"/>
                <a:gridCol w="3024325"/>
                <a:gridCol w="3590300"/>
              </a:tblGrid>
              <a:tr h="370850">
                <a:tc gridSpan="3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Достижения эпохи Возрождения в области науки</a:t>
                      </a:r>
                      <a:endParaRPr sz="2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7085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Галилео Галилей (1564-1642), Италия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С помощью телескопа от- крыл новые небесные те- ла, наблюдал горы на Луне и пятна на Солнце. Сфор- мулировал законы паде- ния тел и другие законы физики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Открытия, сделанные с по- мощью телескопа, подтвержда- ли учение Н.Коперника и спо- собствовали созданию новых представлений людей о строе- нии Вселенной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537" name="Google Shape;537;p26" descr="Ð¤Ð°Ð¹Ð»:Galileo-picture.jpg â ÐÐ¸ÐºÐ¸Ð¿ÐµÐ´Ð¸Ñ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24325" y="3717031"/>
            <a:ext cx="2269627" cy="30323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2" name="Google Shape;542;p27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Зарождение современной науки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543" name="Google Shape;543;p27"/>
          <p:cNvSpPr txBox="1"/>
          <p:nvPr/>
        </p:nvSpPr>
        <p:spPr bwMode="auto">
          <a:xfrm>
            <a:off x="4474752" y="6423020"/>
            <a:ext cx="223224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Исаак Ньютон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544" name="Google Shape;544;p27"/>
          <p:cNvGraphicFramePr>
            <a:graphicFrameLocks xmlns:a="http://schemas.openxmlformats.org/drawingml/2006/main"/>
          </p:cNvGraphicFramePr>
          <p:nvPr/>
        </p:nvGraphicFramePr>
        <p:xfrm>
          <a:off x="142844" y="1700808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{6FB0E260-83DF-EAB2-E430-B6C842529EA4}</a:tableStyleId>
                <a:noFill/>
              </a:tblPr>
              <a:tblGrid>
                <a:gridCol w="2268925"/>
                <a:gridCol w="3024325"/>
                <a:gridCol w="3590300"/>
              </a:tblGrid>
              <a:tr h="370850">
                <a:tc gridSpan="3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Достижения эпохи Возрождения в области науки</a:t>
                      </a:r>
                      <a:endParaRPr sz="2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7085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Исаак Ньютон (1642-1727), Англия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Открыл закон всемирного тяготения, законы механи- ческого движения и расп- ространения света, новые</a:t>
                      </a:r>
                      <a:endParaRPr/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методы математических вычислений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Завершил создание новой кар- тины мира в раннее Новое вре- мя. Его теория утверждала, что природа подчиняется точным законам механики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545" name="Google Shape;545;p27" descr="ÐÐ¾ÑÑÑÐµÑ ÐºÐ¸ÑÑÐ¸ Ð. ÐÐ½ÐµÐ»Ð»ÐµÑÐ° (1689)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732240" y="3645299"/>
            <a:ext cx="2268916" cy="31162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0" name="Google Shape;550;p28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Зарождение современной науки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551" name="Google Shape;551;p28"/>
          <p:cNvSpPr txBox="1"/>
          <p:nvPr/>
        </p:nvSpPr>
        <p:spPr bwMode="auto">
          <a:xfrm>
            <a:off x="4355976" y="6399267"/>
            <a:ext cx="223224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Уильям Гарвей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552" name="Google Shape;552;p28"/>
          <p:cNvGraphicFramePr>
            <a:graphicFrameLocks xmlns:a="http://schemas.openxmlformats.org/drawingml/2006/main"/>
          </p:cNvGraphicFramePr>
          <p:nvPr/>
        </p:nvGraphicFramePr>
        <p:xfrm>
          <a:off x="142844" y="1700808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{6FB0E260-83DF-EAB2-E430-B6C842529EA4}</a:tableStyleId>
                <a:noFill/>
              </a:tblPr>
              <a:tblGrid>
                <a:gridCol w="2268925"/>
                <a:gridCol w="3024325"/>
                <a:gridCol w="3590300"/>
              </a:tblGrid>
              <a:tr h="370850">
                <a:tc gridSpan="3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Достижения эпохи Возрождения в области науки</a:t>
                      </a:r>
                      <a:endParaRPr sz="2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7085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Уильям Гарвей (1578-1657), Англия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Открыл механизм крово- обращения и показал роль сердца в нём. Создал тео- рию о зарождении жизни на Земле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Его открытия дали людям науч- ные представления о кровооб- ращении и зарождении жизни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553" name="Google Shape;553;p28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5895199" y="3166300"/>
            <a:ext cx="3516300" cy="404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8" name="Google Shape;558;p29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Зарождение современной науки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559" name="Google Shape;559;p29"/>
          <p:cNvSpPr txBox="1"/>
          <p:nvPr/>
        </p:nvSpPr>
        <p:spPr bwMode="auto">
          <a:xfrm>
            <a:off x="3860224" y="6395443"/>
            <a:ext cx="223224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Фрэнсис Бэкон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560" name="Google Shape;560;p29"/>
          <p:cNvGraphicFramePr>
            <a:graphicFrameLocks xmlns:a="http://schemas.openxmlformats.org/drawingml/2006/main"/>
          </p:cNvGraphicFramePr>
          <p:nvPr/>
        </p:nvGraphicFramePr>
        <p:xfrm>
          <a:off x="142844" y="1700808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{6FB0E260-83DF-EAB2-E430-B6C842529EA4}</a:tableStyleId>
                <a:noFill/>
              </a:tblPr>
              <a:tblGrid>
                <a:gridCol w="2268925"/>
                <a:gridCol w="3024325"/>
                <a:gridCol w="3590300"/>
              </a:tblGrid>
              <a:tr h="370850">
                <a:tc gridSpan="3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Достижения эпохи Возрождения в области науки</a:t>
                      </a:r>
                      <a:endParaRPr sz="2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7085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Фрэнсис Бэкон (1561-1626), Англия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Научно обосновал новые методы изучения явлений природы -</a:t>
                      </a: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 </a:t>
                      </a: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наблюдения и опыты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Заложил основы новой  филосо- фии,  ввёл опыт и эксперимент как методы научного познания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561" name="Google Shape;561;p29" descr="ÐÑÐºÐ¾Ð½ Ð½Ð° Ð¿Ð¾ÑÑÑÐµÑÐµ ÐºÐ¸ÑÑÐ¸ Ð. ÐÐ°Ð½Ð´ÐµÑÐ±Ð°Ð½ÐºÐ°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119342" y="3140968"/>
            <a:ext cx="2880184" cy="35930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6" name="Google Shape;566;p30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Зарождение современной науки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567" name="Google Shape;567;p30"/>
          <p:cNvSpPr txBox="1"/>
          <p:nvPr/>
        </p:nvSpPr>
        <p:spPr bwMode="auto">
          <a:xfrm>
            <a:off x="2843807" y="6410563"/>
            <a:ext cx="223224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Рене Декарт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568" name="Google Shape;568;p30"/>
          <p:cNvGraphicFramePr>
            <a:graphicFrameLocks xmlns:a="http://schemas.openxmlformats.org/drawingml/2006/main"/>
          </p:cNvGraphicFramePr>
          <p:nvPr/>
        </p:nvGraphicFramePr>
        <p:xfrm>
          <a:off x="142844" y="1700808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{6FB0E260-83DF-EAB2-E430-B6C842529EA4}</a:tableStyleId>
                <a:noFill/>
              </a:tblPr>
              <a:tblGrid>
                <a:gridCol w="2268925"/>
                <a:gridCol w="3024325"/>
                <a:gridCol w="3590300"/>
              </a:tblGrid>
              <a:tr h="370850">
                <a:tc gridSpan="3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Достижения эпохи Возрождения в области науки</a:t>
                      </a:r>
                      <a:endParaRPr sz="2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7085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Рене Декарт (1596-1650), Франция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Считал разум человека ис- точником знаний. Отводил разуму главную роль в научном исследовании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Основоположник науки и фило- софии Нового времени. Защи- щая принципы бесконечности Вселенной, способствовал ук- реплению новых представлений о мире. Считал, что наука долж- на приносить людям  практи- ческую пользу. Его учение  о ро- ли разума в познании возвыша-ло человека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569" name="Google Shape;569;p30" descr="Frans Hals - Portret van RenÃ© Descartes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42844" y="3443812"/>
            <a:ext cx="2700964" cy="33053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7" name="Google Shape;607;p33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chemeClr val="accent2"/>
                </a:solidFill>
              </a:rPr>
              <a:t>Развитие политических идей, светского образования и книгопечатания</a:t>
            </a:r>
            <a:endParaRPr sz="3600" b="1">
              <a:solidFill>
                <a:schemeClr val="accent2"/>
              </a:solidFill>
            </a:endParaRPr>
          </a:p>
        </p:txBody>
      </p:sp>
      <p:grpSp>
        <p:nvGrpSpPr>
          <p:cNvPr id="608" name="Google Shape;608;p33"/>
          <p:cNvGrpSpPr/>
          <p:nvPr/>
        </p:nvGrpSpPr>
        <p:grpSpPr bwMode="auto">
          <a:xfrm>
            <a:off x="2843807" y="3153083"/>
            <a:ext cx="2988996" cy="630958"/>
            <a:chOff x="1329377" y="695854"/>
            <a:chExt cx="5982204" cy="474662"/>
          </a:xfrm>
        </p:grpSpPr>
        <p:sp>
          <p:nvSpPr>
            <p:cNvPr id="609" name="Google Shape;609;p33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10" name="Google Shape;610;p33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Светское образование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611" name="Google Shape;611;p33"/>
          <p:cNvGrpSpPr/>
          <p:nvPr/>
        </p:nvGrpSpPr>
        <p:grpSpPr bwMode="auto">
          <a:xfrm>
            <a:off x="2178066" y="1772816"/>
            <a:ext cx="4320480" cy="630958"/>
            <a:chOff x="1329377" y="695854"/>
            <a:chExt cx="5982204" cy="474662"/>
          </a:xfrm>
        </p:grpSpPr>
        <p:sp>
          <p:nvSpPr>
            <p:cNvPr id="612" name="Google Shape;612;p33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13" name="Google Shape;613;p33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Важнейшее средство уменьшения влияния церкви на общество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614" name="Google Shape;614;p33"/>
          <p:cNvGrpSpPr/>
          <p:nvPr/>
        </p:nvGrpSpPr>
        <p:grpSpPr bwMode="auto">
          <a:xfrm>
            <a:off x="3429371" y="4533350"/>
            <a:ext cx="1817870" cy="630958"/>
            <a:chOff x="1329377" y="695854"/>
            <a:chExt cx="5982204" cy="474662"/>
          </a:xfrm>
        </p:grpSpPr>
        <p:sp>
          <p:nvSpPr>
            <p:cNvPr id="615" name="Google Shape;615;p33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16" name="Google Shape;616;p33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должно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617" name="Google Shape;617;p33"/>
          <p:cNvGrpSpPr/>
          <p:nvPr/>
        </p:nvGrpSpPr>
        <p:grpSpPr bwMode="auto">
          <a:xfrm>
            <a:off x="1818026" y="5913617"/>
            <a:ext cx="5040560" cy="630958"/>
            <a:chOff x="1329377" y="695854"/>
            <a:chExt cx="5982204" cy="474662"/>
          </a:xfrm>
        </p:grpSpPr>
        <p:sp>
          <p:nvSpPr>
            <p:cNvPr id="618" name="Google Shape;618;p33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19" name="Google Shape;619;p33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развивать в человеке творческое начало, способность рассуждать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620" name="Google Shape;620;p33"/>
          <p:cNvSpPr/>
          <p:nvPr/>
        </p:nvSpPr>
        <p:spPr bwMode="auto">
          <a:xfrm>
            <a:off x="4077443" y="2414081"/>
            <a:ext cx="521726" cy="739002"/>
          </a:xfrm>
          <a:prstGeom prst="downArrow">
            <a:avLst>
              <a:gd name="adj1" fmla="val 50000"/>
              <a:gd name="adj2" fmla="val 84741"/>
            </a:avLst>
          </a:prstGeom>
          <a:solidFill>
            <a:schemeClr val="lt1"/>
          </a:solidFill>
          <a:ln>
            <a:noFill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21" name="Google Shape;621;p33"/>
          <p:cNvSpPr/>
          <p:nvPr/>
        </p:nvSpPr>
        <p:spPr bwMode="auto">
          <a:xfrm>
            <a:off x="4077443" y="3798886"/>
            <a:ext cx="521726" cy="739002"/>
          </a:xfrm>
          <a:prstGeom prst="downArrow">
            <a:avLst>
              <a:gd name="adj1" fmla="val 50000"/>
              <a:gd name="adj2" fmla="val 84741"/>
            </a:avLst>
          </a:prstGeom>
          <a:solidFill>
            <a:schemeClr val="lt1"/>
          </a:solidFill>
          <a:ln>
            <a:noFill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22" name="Google Shape;622;p33"/>
          <p:cNvSpPr/>
          <p:nvPr/>
        </p:nvSpPr>
        <p:spPr bwMode="auto">
          <a:xfrm>
            <a:off x="4077443" y="5164308"/>
            <a:ext cx="521726" cy="739002"/>
          </a:xfrm>
          <a:prstGeom prst="downArrow">
            <a:avLst>
              <a:gd name="adj1" fmla="val 50000"/>
              <a:gd name="adj2" fmla="val 84741"/>
            </a:avLst>
          </a:prstGeom>
          <a:solidFill>
            <a:schemeClr val="lt1"/>
          </a:solidFill>
          <a:ln>
            <a:noFill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7" name="Google Shape;627;p34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Зарождение современной науки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628" name="Google Shape;628;p34"/>
          <p:cNvSpPr txBox="1"/>
          <p:nvPr/>
        </p:nvSpPr>
        <p:spPr bwMode="auto">
          <a:xfrm>
            <a:off x="4333350" y="6407704"/>
            <a:ext cx="223224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Томас Мор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629" name="Google Shape;629;p34"/>
          <p:cNvGraphicFramePr>
            <a:graphicFrameLocks xmlns:a="http://schemas.openxmlformats.org/drawingml/2006/main"/>
          </p:cNvGraphicFramePr>
          <p:nvPr/>
        </p:nvGraphicFramePr>
        <p:xfrm>
          <a:off x="142844" y="1700808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{6FB0E260-83DF-EAB2-E430-B6C842529EA4}</a:tableStyleId>
                <a:noFill/>
              </a:tblPr>
              <a:tblGrid>
                <a:gridCol w="2268925"/>
                <a:gridCol w="6614625"/>
              </a:tblGrid>
              <a:tr h="370850">
                <a:tc gridSpan="2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Развитие идей светского образования в эпоху Возрождения</a:t>
                      </a:r>
                      <a:endParaRPr sz="2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7085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Томас Мор (1478-1535),</a:t>
                      </a: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 Англия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В книге «Утопия» описал идеальное государство, в котором всем детям (и мальчикам, и девочкам) предписано учиться на родном языке. Они должны уметь читать, писать, а также разбираться в таких предметах, как арифметика, геометрия, музыка, астрономия и естествознание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630" name="Google Shape;630;p34" descr="Ð¢Ð¾Ð¼Ð°Ñ ÐÐ¾Ñ. ÐÐ¾ÑÑÑÐµÑ, Ð½Ð°Ð¿Ð¸ÑÐ°Ð½Ð½ÑÐ¹ ÐÐ°Ð½ÑÐ¾Ð¼ ÐÐ¾Ð»ÑÐ±ÐµÐ¹Ð½Ð¾Ð¼ Ð² 1527 Ð³Ð¾Ð´Ñ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565598" y="3717032"/>
            <a:ext cx="2435558" cy="30292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>
                <a:solidFill>
                  <a:schemeClr val="accent2"/>
                </a:solidFill>
              </a:rPr>
              <a:t>Предпосылки эпохи Возрождения</a:t>
            </a:r>
            <a:endParaRPr sz="3600"/>
          </a:p>
        </p:txBody>
      </p:sp>
      <p:grpSp>
        <p:nvGrpSpPr>
          <p:cNvPr id="118" name="Google Shape;118;p3"/>
          <p:cNvGrpSpPr/>
          <p:nvPr/>
        </p:nvGrpSpPr>
        <p:grpSpPr bwMode="auto">
          <a:xfrm flipH="0" flipV="0">
            <a:off x="142843" y="1499305"/>
            <a:ext cx="8883379" cy="1065598"/>
            <a:chOff x="0" y="0"/>
            <a:chExt cx="8883379" cy="1065598"/>
          </a:xfrm>
        </p:grpSpPr>
        <p:sp>
          <p:nvSpPr>
            <p:cNvPr id="119" name="Google Shape;119;p3"/>
            <p:cNvSpPr/>
            <p:nvPr/>
          </p:nvSpPr>
          <p:spPr bwMode="auto">
            <a:xfrm>
              <a:off x="0" y="0"/>
              <a:ext cx="8883379" cy="106559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0" name="Google Shape;120;p3"/>
            <p:cNvSpPr txBox="1"/>
            <p:nvPr/>
          </p:nvSpPr>
          <p:spPr bwMode="auto">
            <a:xfrm>
              <a:off x="0" y="0"/>
              <a:ext cx="8883379" cy="106559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4" tIns="11424" rIns="11424" bIns="11424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</a:t>
              </a:r>
              <a:r>
                <a:rPr lang="ru-RU" sz="20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озрождение (Ренессанс) </a:t>
              </a:r>
              <a:r>
                <a:rPr lang="ru-RU" sz="20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(фр. Renaissance – Возрождение) – это период идейного и культурного развития стран Западной и Центральной Европы в XIV-XVI вв., ознаменовавший собой переход от средневековой культуры к культуре Нового времени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aphicFrame>
        <p:nvGraphicFramePr>
          <p:cNvPr id="121" name="Google Shape;121;p3"/>
          <p:cNvGraphicFramePr>
            <a:graphicFrameLocks xmlns:a="http://schemas.openxmlformats.org/drawingml/2006/main"/>
          </p:cNvGraphicFramePr>
          <p:nvPr/>
        </p:nvGraphicFramePr>
        <p:xfrm>
          <a:off x="142845" y="2780928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{6FB0E260-83DF-EAB2-E430-B6C842529EA4}</a:tableStyleId>
                <a:noFill/>
              </a:tblPr>
              <a:tblGrid>
                <a:gridCol w="1692849"/>
                <a:gridCol w="2537149"/>
                <a:gridCol w="4591649"/>
              </a:tblGrid>
              <a:tr h="439550">
                <a:tc gridSpan="3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Периодизация эпохи Возрождения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710050"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b="1" u="none" strike="noStrike" cap="none">
                          <a:latin typeface="Cambria"/>
                          <a:ea typeface="Cambria"/>
                          <a:cs typeface="Cambria"/>
                        </a:rPr>
                        <a:t>Эпоха Возрождения</a:t>
                      </a:r>
                      <a:endParaRPr sz="1800" b="1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solidFill>
                      <a:srgbClr val="D3E1EC"/>
                    </a:solidFill>
                  </a:tcPr>
                </a:tc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b="1" u="none" strike="noStrike" cap="none">
                          <a:latin typeface="Cambria"/>
                          <a:ea typeface="Cambria"/>
                          <a:cs typeface="Cambria"/>
                        </a:rPr>
                        <a:t>Хронологические рамки периода</a:t>
                      </a:r>
                      <a:endParaRPr sz="1800" b="1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solidFill>
                      <a:srgbClr val="D3E1EC"/>
                    </a:solidFill>
                  </a:tcPr>
                </a:tc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b="1" u="none" strike="noStrike" cap="none">
                          <a:latin typeface="Cambria"/>
                          <a:ea typeface="Cambria"/>
                          <a:cs typeface="Cambria"/>
                        </a:rPr>
                        <a:t>Особенности периода</a:t>
                      </a:r>
                      <a:endParaRPr sz="1800" b="1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solidFill>
                      <a:srgbClr val="D3E1EC"/>
                    </a:solidFill>
                  </a:tcPr>
                </a:tc>
              </a:tr>
              <a:tr h="71005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Раннее Возрождение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XIV-XV вв.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Зарождение ренессансной</a:t>
                      </a: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 культуры и её распространение в Италии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</a:tr>
              <a:tr h="1318675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Высокое Возрождение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Конец XV – первая треть XVI в.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Наивысший расцвет ренессансного искусства и гуманистического мировоззрения. Распространение ренессансной культуры в Европе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</a:tr>
              <a:tr h="71005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Позднее Возрождение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Вторая половина XVI в.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Синтез ренессансной культуры и рели- гиозной Реформации в Европе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5" name="Google Shape;635;p35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Зарождение современной науки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636" name="Google Shape;636;p35"/>
          <p:cNvSpPr txBox="1"/>
          <p:nvPr/>
        </p:nvSpPr>
        <p:spPr bwMode="auto">
          <a:xfrm>
            <a:off x="2580341" y="6374051"/>
            <a:ext cx="223224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Томмазо Кампанелла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637" name="Google Shape;637;p35"/>
          <p:cNvGraphicFramePr>
            <a:graphicFrameLocks xmlns:a="http://schemas.openxmlformats.org/drawingml/2006/main"/>
          </p:cNvGraphicFramePr>
          <p:nvPr/>
        </p:nvGraphicFramePr>
        <p:xfrm>
          <a:off x="142844" y="1700808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{6FB0E260-83DF-EAB2-E430-B6C842529EA4}</a:tableStyleId>
                <a:noFill/>
              </a:tblPr>
              <a:tblGrid>
                <a:gridCol w="2412925"/>
                <a:gridCol w="6470625"/>
              </a:tblGrid>
              <a:tr h="370850">
                <a:tc gridSpan="2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Развитие идей светского образования в эпоху Возрождения</a:t>
                      </a:r>
                      <a:endParaRPr sz="2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7085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Томмазо Кампанелла (1568-1639), Италия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В произведении «Город Солнца» подчёркивал важность принципов наглядности и связи с практикой. Изучение наук должно сопровождаться посещением различных мас- терских, чтобы дети осознанно выбирали будущую профес- сию. Для того, чтобы детям было легче учиться, везде дол- жны развешиваться наглядные пособия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638" name="Google Shape;638;p35" descr="Ð¤ÑÐ°Ð½ÑÐµÑÐºÐ¾ ÐÐ¾ÑÑÐ°. ÐÐ¾ÑÑÑÐµÑ ÐÐ°Ð¼Ð¿Ð°Ð½ÐµÐ»Ð»Ñ. Ð¡ÐµÑÐ¼Ð¾Ð½ÐµÑÐ° (ÐÑÐ°Ð»Ð¸Ñ), ÐºÐ¾Ð»Ð»ÐµÐºÑÐ¸Ñ ÐÐ°Ð¼Ð¸Ð»Ð»Ð¾ ÐÐ°ÑÑÐ°Ð½Ð¸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42844" y="3356992"/>
            <a:ext cx="2437497" cy="33548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3" name="Google Shape;643;p36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Зарождение современной науки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644" name="Google Shape;644;p36"/>
          <p:cNvSpPr txBox="1"/>
          <p:nvPr/>
        </p:nvSpPr>
        <p:spPr bwMode="auto">
          <a:xfrm>
            <a:off x="4344431" y="6374553"/>
            <a:ext cx="223224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Мишель де Монтень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645" name="Google Shape;645;p36"/>
          <p:cNvGraphicFramePr>
            <a:graphicFrameLocks xmlns:a="http://schemas.openxmlformats.org/drawingml/2006/main"/>
          </p:cNvGraphicFramePr>
          <p:nvPr/>
        </p:nvGraphicFramePr>
        <p:xfrm>
          <a:off x="142844" y="1700808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{6FB0E260-83DF-EAB2-E430-B6C842529EA4}</a:tableStyleId>
                <a:noFill/>
              </a:tblPr>
              <a:tblGrid>
                <a:gridCol w="2412925"/>
                <a:gridCol w="6470625"/>
              </a:tblGrid>
              <a:tr h="370850">
                <a:tc gridSpan="2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Развитие идей светского образования в эпоху Возрождения</a:t>
                      </a:r>
                      <a:endParaRPr sz="2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7085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Мишель де Монтень (1533-1592), Франция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В произведении «Опыты» вёл речь о важности принципа развивающего обучения. Развивал идею важности физичес- кого</a:t>
                      </a: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 воспитания. «…Воспитывают не одну душу и не одно тело, но всего человека: нельзя расчленять его надвое»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646" name="Google Shape;646;p36" descr="ÐÐ¸ÑÐµÐ»Ñ ÐÐ¾Ð½ÑÐµÐ½Ñ. ÐÐ¾ÑÑÑÐµÑ ÑÐ°Ð±Ð¾ÑÑ Ð½ÐµÐ¸Ð·Ð²ÐµÑÑÐ½Ð¾Ð³Ð¾ ÑÑÐ´Ð¾Ð¶Ð½Ð¸ÐºÐ° (Ð¾Ðº. 1570)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576678" y="3429502"/>
            <a:ext cx="2407776" cy="32836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1" name="Google Shape;651;p37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chemeClr val="accent2"/>
                </a:solidFill>
              </a:rPr>
              <a:t>Развитие политических идей, светского образования и книгопечатания</a:t>
            </a:r>
            <a:endParaRPr sz="2800" b="1">
              <a:solidFill>
                <a:schemeClr val="accent2"/>
              </a:solidFill>
            </a:endParaRPr>
          </a:p>
        </p:txBody>
      </p:sp>
      <p:grpSp>
        <p:nvGrpSpPr>
          <p:cNvPr id="652" name="Google Shape;652;p37"/>
          <p:cNvGrpSpPr/>
          <p:nvPr/>
        </p:nvGrpSpPr>
        <p:grpSpPr bwMode="auto">
          <a:xfrm>
            <a:off x="5931524" y="5048234"/>
            <a:ext cx="2988996" cy="630958"/>
            <a:chOff x="1329377" y="695854"/>
            <a:chExt cx="5982204" cy="474662"/>
          </a:xfrm>
        </p:grpSpPr>
        <p:sp>
          <p:nvSpPr>
            <p:cNvPr id="653" name="Google Shape;653;p37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54" name="Google Shape;654;p37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распространение гуманистических идей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655" name="Google Shape;655;p37"/>
          <p:cNvGrpSpPr/>
          <p:nvPr/>
        </p:nvGrpSpPr>
        <p:grpSpPr bwMode="auto">
          <a:xfrm>
            <a:off x="259955" y="1770520"/>
            <a:ext cx="3116142" cy="1218900"/>
            <a:chOff x="1329377" y="695854"/>
            <a:chExt cx="5982204" cy="474662"/>
          </a:xfrm>
        </p:grpSpPr>
        <p:sp>
          <p:nvSpPr>
            <p:cNvPr id="656" name="Google Shape;656;p37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57" name="Google Shape;657;p37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Заимствование европейцами у арабов технологии производства дешёвой бумаги из хлопка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658" name="Google Shape;658;p37"/>
          <p:cNvSpPr/>
          <p:nvPr/>
        </p:nvSpPr>
        <p:spPr bwMode="auto">
          <a:xfrm rot="-5400000">
            <a:off x="4296745" y="1443885"/>
            <a:ext cx="673250" cy="1872170"/>
          </a:xfrm>
          <a:prstGeom prst="downArrow">
            <a:avLst>
              <a:gd name="adj1" fmla="val 50000"/>
              <a:gd name="adj2" fmla="val 119336"/>
            </a:avLst>
          </a:prstGeom>
          <a:solidFill>
            <a:schemeClr val="lt1"/>
          </a:solidFill>
          <a:ln>
            <a:noFill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59" name="Google Shape;659;p37"/>
          <p:cNvSpPr/>
          <p:nvPr/>
        </p:nvSpPr>
        <p:spPr bwMode="auto">
          <a:xfrm>
            <a:off x="7101586" y="3053136"/>
            <a:ext cx="710773" cy="1960040"/>
          </a:xfrm>
          <a:prstGeom prst="downArrow">
            <a:avLst>
              <a:gd name="adj1" fmla="val 50000"/>
              <a:gd name="adj2" fmla="val 106236"/>
            </a:avLst>
          </a:prstGeom>
          <a:solidFill>
            <a:schemeClr val="lt1"/>
          </a:solidFill>
          <a:ln>
            <a:noFill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60" name="Google Shape;660;p37"/>
          <p:cNvSpPr txBox="1"/>
          <p:nvPr/>
        </p:nvSpPr>
        <p:spPr bwMode="auto">
          <a:xfrm rot="-5400000">
            <a:off x="6591375" y="3740900"/>
            <a:ext cx="1731300" cy="355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способствовало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661" name="Google Shape;661;p37"/>
          <p:cNvGrpSpPr/>
          <p:nvPr/>
        </p:nvGrpSpPr>
        <p:grpSpPr bwMode="auto">
          <a:xfrm>
            <a:off x="5804379" y="1770520"/>
            <a:ext cx="3116142" cy="1218900"/>
            <a:chOff x="1329377" y="695854"/>
            <a:chExt cx="5982204" cy="474662"/>
          </a:xfrm>
        </p:grpSpPr>
        <p:sp>
          <p:nvSpPr>
            <p:cNvPr id="662" name="Google Shape;662;p37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63" name="Google Shape;663;p37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Изобретение в 1445 г. нем- цем </a:t>
              </a: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Иоганном Гутенбергом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 типографского станка для книгопечатания подвиж- ными литерами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664" name="Google Shape;664;p37" descr="Gutenberg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59955" y="3140968"/>
            <a:ext cx="2826214" cy="35928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65" name="Google Shape;665;p37"/>
          <p:cNvSpPr txBox="1"/>
          <p:nvPr/>
        </p:nvSpPr>
        <p:spPr bwMode="auto">
          <a:xfrm>
            <a:off x="3086169" y="6395238"/>
            <a:ext cx="223224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Иоганн Гутенберг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7551477" name="Google Shape;26;p40"/>
          <p:cNvSpPr txBox="1"/>
          <p:nvPr>
            <p:ph type="title"/>
          </p:nvPr>
        </p:nvSpPr>
        <p:spPr bwMode="auto">
          <a:xfrm flipH="0" flipV="0">
            <a:off x="89097" y="185208"/>
            <a:ext cx="8765145" cy="187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defRPr/>
            </a:pPr>
            <a:r>
              <a:rPr lang="en-US" sz="3600" b="1" i="0" u="none" strike="noStrike" cap="none" spc="0">
                <a:solidFill>
                  <a:schemeClr val="tx2">
                    <a:lumMod val="25000"/>
                  </a:schemeClr>
                </a:solidFill>
                <a:latin typeface="Arial"/>
                <a:ea typeface="Twentieth Century"/>
                <a:cs typeface="Arial"/>
              </a:rPr>
              <a:t>Возрождение в землях ВКЛ и </a:t>
            </a:r>
            <a:r>
              <a:rPr lang="en-US" sz="3600" b="1" i="0" u="none" strike="noStrike" cap="none" spc="0">
                <a:solidFill>
                  <a:schemeClr val="tx2">
                    <a:lumMod val="25000"/>
                  </a:schemeClr>
                </a:solidFill>
                <a:latin typeface="Arial"/>
                <a:ea typeface="Twentieth Century"/>
                <a:cs typeface="Arial"/>
              </a:rPr>
              <a:t>Московской Руси:</a:t>
            </a:r>
            <a:endParaRPr sz="4400" b="0" i="0" u="none" strike="noStrike" cap="none" spc="0">
              <a:solidFill>
                <a:schemeClr val="dk1"/>
              </a:solidFill>
              <a:latin typeface="Twentieth Century"/>
              <a:cs typeface="Twentieth Century"/>
            </a:endParaRPr>
          </a:p>
          <a:p>
            <a:pPr>
              <a:defRPr/>
            </a:pPr>
            <a:endParaRPr/>
          </a:p>
        </p:txBody>
      </p:sp>
      <p:sp>
        <p:nvSpPr>
          <p:cNvPr id="1315971936" name="Google Shape;27;p40"/>
          <p:cNvSpPr txBox="1"/>
          <p:nvPr>
            <p:ph type="body" idx="1"/>
          </p:nvPr>
        </p:nvSpPr>
        <p:spPr bwMode="auto">
          <a:xfrm flipH="0" flipV="0">
            <a:off x="89097" y="1600200"/>
            <a:ext cx="8863541" cy="4996744"/>
          </a:xfrm>
          <a:prstGeom prst="rect">
            <a:avLst/>
          </a:prstGeom>
          <a:solidFill>
            <a:srgbClr val="FFFFFF"/>
          </a:solidFill>
          <a:ln w="38099">
            <a:solidFill>
              <a:schemeClr val="accent1">
                <a:lumMod val="50196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buClr>
                <a:schemeClr val="accent2"/>
              </a:buClr>
              <a:buSzPts val="1080"/>
              <a:buFont typeface="Wingdings"/>
              <a:buChar char="Ø"/>
              <a:defRPr/>
            </a:pPr>
            <a:r>
              <a:rPr lang="en-US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Во второй половине XV–XVI в. гуманистические идеи </a:t>
            </a:r>
            <a:r>
              <a:rPr lang="ru-RU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проникают</a:t>
            </a:r>
            <a:r>
              <a:rPr lang="en-US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 на территорию</a:t>
            </a:r>
            <a:r>
              <a:rPr lang="ru-RU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 </a:t>
            </a:r>
            <a:r>
              <a:rPr lang="en-US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Восточной Европы</a:t>
            </a:r>
            <a:endParaRPr lang="en-US" sz="2200" b="0" i="0" u="none" strike="noStrike" cap="none" spc="0">
              <a:solidFill>
                <a:schemeClr val="dk1"/>
              </a:solidFill>
              <a:latin typeface="Twentieth Century"/>
              <a:cs typeface="Twentieth Century"/>
            </a:endParaRPr>
          </a:p>
          <a:p>
            <a:pPr>
              <a:buClr>
                <a:schemeClr val="accent2"/>
              </a:buClr>
              <a:buSzPts val="1080"/>
              <a:buFont typeface="Wingdings"/>
              <a:buChar char="Ø"/>
              <a:defRPr/>
            </a:pPr>
            <a:r>
              <a:rPr lang="en-US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•Возрос интерес к знаниям и европейскому опыту, накопленному в науке,</a:t>
            </a:r>
            <a:r>
              <a:rPr lang="ru-RU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 </a:t>
            </a:r>
            <a:r>
              <a:rPr lang="en-US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архитектуре и  искусстве</a:t>
            </a:r>
            <a:endParaRPr lang="en-US" sz="2200" b="0" i="0" u="none" strike="noStrike" cap="none" spc="0">
              <a:solidFill>
                <a:schemeClr val="dk1"/>
              </a:solidFill>
              <a:latin typeface="Twentieth Century"/>
              <a:cs typeface="Twentieth Century"/>
            </a:endParaRPr>
          </a:p>
          <a:p>
            <a:pPr>
              <a:buClr>
                <a:schemeClr val="accent2"/>
              </a:buClr>
              <a:buSzPts val="1080"/>
              <a:buFont typeface="Wingdings"/>
              <a:buChar char="Ø"/>
              <a:defRPr/>
            </a:pPr>
            <a:r>
              <a:rPr lang="en-US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•В XVI в. в русской общественно-политической мысли стали проявляться черты гуманизма,</a:t>
            </a:r>
            <a:r>
              <a:rPr lang="ru-RU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 </a:t>
            </a:r>
            <a:r>
              <a:rPr lang="en-US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укреплялась идея самоценности человека</a:t>
            </a:r>
            <a:endParaRPr lang="en-US" sz="2200" b="0" i="0" u="none" strike="noStrike" cap="none" spc="0">
              <a:solidFill>
                <a:schemeClr val="dk1"/>
              </a:solidFill>
              <a:latin typeface="Twentieth Century"/>
              <a:cs typeface="Twentieth Century"/>
            </a:endParaRPr>
          </a:p>
          <a:p>
            <a:pPr>
              <a:buClr>
                <a:schemeClr val="accent2"/>
              </a:buClr>
              <a:buSzPts val="1080"/>
              <a:buFont typeface="Wingdings"/>
              <a:buChar char="Ø"/>
              <a:defRPr/>
            </a:pPr>
            <a:r>
              <a:rPr lang="en-US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16 век Константин Острожский основал Острожскую славяно-греко-латинскую академию</a:t>
            </a:r>
            <a:r>
              <a:rPr lang="ru-RU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  </a:t>
            </a:r>
            <a:r>
              <a:rPr lang="en-US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(высшее правосл.учебное заведение, а 1579 г Виленская академия (иезуитская)</a:t>
            </a:r>
            <a:endParaRPr lang="en-US" sz="2200" b="0" i="0" u="none" strike="noStrike" cap="none" spc="0">
              <a:solidFill>
                <a:schemeClr val="dk1"/>
              </a:solidFill>
              <a:latin typeface="Twentieth Century"/>
              <a:cs typeface="Twentieth Century"/>
            </a:endParaRPr>
          </a:p>
          <a:p>
            <a:pPr>
              <a:buClr>
                <a:schemeClr val="accent2"/>
              </a:buClr>
              <a:buSzPts val="1080"/>
              <a:buFont typeface="Wingdings"/>
              <a:buChar char="Ø"/>
              <a:defRPr/>
            </a:pPr>
            <a:r>
              <a:rPr lang="en-US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1581-Первое полное издание Библии на</a:t>
            </a:r>
            <a:r>
              <a:rPr lang="ru-RU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 </a:t>
            </a:r>
            <a:r>
              <a:rPr lang="en-US" sz="2200" b="0" i="0" u="none" strike="noStrike" cap="none" spc="0">
                <a:solidFill>
                  <a:schemeClr val="dk1"/>
                </a:solidFill>
                <a:latin typeface="Twentieth Century"/>
                <a:cs typeface="Twentieth Century"/>
              </a:rPr>
              <a:t>церковнославянском языке Острожская Библия</a:t>
            </a:r>
            <a:endParaRPr sz="2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5113441" name="Google Shape;26;p40"/>
          <p:cNvSpPr txBox="1"/>
          <p:nvPr>
            <p:ph type="title"/>
          </p:nvPr>
        </p:nvSpPr>
        <p:spPr bwMode="auto">
          <a:xfrm>
            <a:off x="612648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b="1"/>
              <a:t>Культура Востока</a:t>
            </a:r>
            <a:endParaRPr b="1"/>
          </a:p>
        </p:txBody>
      </p:sp>
      <p:sp>
        <p:nvSpPr>
          <p:cNvPr id="104683219" name="Google Shape;27;p40"/>
          <p:cNvSpPr txBox="1"/>
          <p:nvPr>
            <p:ph type="body" idx="1"/>
          </p:nvPr>
        </p:nvSpPr>
        <p:spPr bwMode="auto">
          <a:xfrm>
            <a:off x="612648" y="1600200"/>
            <a:ext cx="8153399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lang="en-US" sz="2800" b="0" i="0" u="none" strike="noStrike" cap="none" spc="0">
                <a:solidFill>
                  <a:schemeClr val="tx2">
                    <a:lumMod val="25000"/>
                  </a:schemeClr>
                </a:solidFill>
                <a:latin typeface="Arial"/>
                <a:cs typeface="Arial"/>
              </a:rPr>
              <a:t>• Культура Востока в XIV–XVI вв. в области искусства не уступала европейской</a:t>
            </a:r>
            <a:endParaRPr sz="2800" b="0" i="0" u="none" strike="noStrike" cap="none" spc="0">
              <a:solidFill>
                <a:schemeClr val="tx2">
                  <a:lumMod val="25000"/>
                </a:schemeClr>
              </a:solidFill>
              <a:latin typeface="Arial"/>
              <a:cs typeface="Arial"/>
            </a:endParaRPr>
          </a:p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lang="en-US" sz="2800" b="0" i="0" u="none" strike="noStrike" cap="none" spc="0">
                <a:solidFill>
                  <a:schemeClr val="tx2">
                    <a:lumMod val="25000"/>
                  </a:schemeClr>
                </a:solidFill>
                <a:latin typeface="Arial"/>
                <a:cs typeface="Arial"/>
              </a:rPr>
              <a:t>• В Османской империи наблюдался синтез различных культур (мечеть Сулеймание)</a:t>
            </a:r>
            <a:endParaRPr sz="2800" b="0" i="0" u="none" strike="noStrike" cap="none" spc="0">
              <a:solidFill>
                <a:schemeClr val="tx2">
                  <a:lumMod val="25000"/>
                </a:schemeClr>
              </a:solidFill>
              <a:latin typeface="Arial"/>
              <a:cs typeface="Arial"/>
            </a:endParaRPr>
          </a:p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lang="en-US" sz="2800" b="0" i="0" u="none" strike="noStrike" cap="none" spc="0">
                <a:solidFill>
                  <a:schemeClr val="tx2">
                    <a:lumMod val="25000"/>
                  </a:schemeClr>
                </a:solidFill>
                <a:latin typeface="Arial"/>
                <a:cs typeface="Arial"/>
              </a:rPr>
              <a:t>• В Индии под властью Великих Моголов расцвет культуры во II пол XVI в.</a:t>
            </a:r>
            <a:endParaRPr sz="2800" b="0" i="0" u="none" strike="noStrike" cap="none" spc="0">
              <a:solidFill>
                <a:schemeClr val="tx2">
                  <a:lumMod val="25000"/>
                </a:schemeClr>
              </a:solidFill>
              <a:latin typeface="Arial"/>
              <a:cs typeface="Arial"/>
            </a:endParaRPr>
          </a:p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lang="en-US" sz="2800" b="0" i="0" u="none" strike="noStrike" cap="none" spc="0">
                <a:solidFill>
                  <a:schemeClr val="tx2">
                    <a:lumMod val="25000"/>
                  </a:schemeClr>
                </a:solidFill>
                <a:latin typeface="Arial"/>
                <a:cs typeface="Arial"/>
              </a:rPr>
              <a:t>• В Китае династия Мин также оставила яркий след в культуре. В это время-великие</a:t>
            </a:r>
            <a:endParaRPr sz="2800" b="0" i="0" u="none" strike="noStrike" cap="none" spc="0">
              <a:solidFill>
                <a:schemeClr val="tx2">
                  <a:lumMod val="25000"/>
                </a:schemeClr>
              </a:solidFill>
              <a:latin typeface="Arial"/>
              <a:cs typeface="Arial"/>
            </a:endParaRPr>
          </a:p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lang="en-US" sz="2800" b="0" i="0" u="none" strike="noStrike" cap="none" spc="0">
                <a:solidFill>
                  <a:schemeClr val="tx2">
                    <a:lumMod val="25000"/>
                  </a:schemeClr>
                </a:solidFill>
                <a:latin typeface="Arial"/>
                <a:cs typeface="Arial"/>
              </a:rPr>
              <a:t>открытия и торговые экспедиции адмирала Чжэн Хэ.</a:t>
            </a:r>
            <a:endParaRPr sz="2800">
              <a:solidFill>
                <a:schemeClr val="tx2">
                  <a:lumMod val="25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</a:rPr>
              <a:t>Исторические предпосылки развития культуры Возрождения</a:t>
            </a:r>
            <a:endParaRPr/>
          </a:p>
        </p:txBody>
      </p:sp>
      <p:grpSp>
        <p:nvGrpSpPr>
          <p:cNvPr id="127" name="Google Shape;127;p4"/>
          <p:cNvGrpSpPr/>
          <p:nvPr/>
        </p:nvGrpSpPr>
        <p:grpSpPr bwMode="auto">
          <a:xfrm>
            <a:off x="123409" y="1700808"/>
            <a:ext cx="4933212" cy="2304256"/>
            <a:chOff x="1329377" y="695854"/>
            <a:chExt cx="5982204" cy="474662"/>
          </a:xfrm>
        </p:grpSpPr>
        <p:sp>
          <p:nvSpPr>
            <p:cNvPr id="128" name="Google Shape;128;p4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9" name="Google Shape;129;p4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Начало Ренессанса в Италии:</a:t>
              </a:r>
              <a:endParaRPr/>
            </a:p>
            <a:p>
              <a:pPr marL="0" marR="0" lvl="0" indent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- самый урбанизированный район Европы;</a:t>
              </a:r>
              <a:endParaRPr/>
            </a:p>
            <a:p>
              <a:pPr marL="180975" marR="0" lvl="0" indent="-180975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- начало складывания капиталистических от- ношений;</a:t>
              </a:r>
              <a:endParaRPr/>
            </a:p>
            <a:p>
              <a:pPr marL="180975" marR="0" lvl="0" indent="-180975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- тесная связь феодальной знати с купеческой верхушкой;</a:t>
              </a:r>
              <a:endParaRPr/>
            </a:p>
            <a:p>
              <a:pPr marL="180975" marR="0" lvl="0" indent="-180975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- размытость сословной структуры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130" name="Google Shape;130;p4" descr="ÐÐ¢ÐÐÐÐ¯, 14 ÐÐÐ. ÐÐÐ ÐÐÐ- ÐÐÐ¡Ð£ÐÐÐ Ð¡Ð¢ÐÐ Ð¤ÐÐÐ ÐÐÐ¦ÐÐ¯, ÐÐÐÐÐ, ÐÐÐÐÐ¦ÐÐ¯, ÐÐÐÐ£Ð¯ Ð  ÐÐÐÐÐ« ÐÐÐÐÐ£ ÐÐÐÐ.: capecod_russian â LiveJournal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152738" y="1700808"/>
            <a:ext cx="3847879" cy="50405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31" name="Google Shape;131;p4"/>
          <p:cNvSpPr txBox="1"/>
          <p:nvPr/>
        </p:nvSpPr>
        <p:spPr bwMode="auto">
          <a:xfrm>
            <a:off x="3561169" y="6402814"/>
            <a:ext cx="1577676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Италия в XIV в.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793433761" name=""/>
          <p:cNvSpPr txBox="1"/>
          <p:nvPr/>
        </p:nvSpPr>
        <p:spPr bwMode="auto">
          <a:xfrm flipH="0" flipV="0">
            <a:off x="256666" y="4180416"/>
            <a:ext cx="4718762" cy="2225075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  <a:p>
            <a:pPr algn="just">
              <a:defRPr/>
            </a:pPr>
            <a:r>
              <a:rPr lang="ru-RU"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</a:t>
            </a:r>
            <a:r>
              <a: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ормировался новый тип человека  — деятельный, практичный, уверенный в  себе и одновременно любознательный. В противовес церковному представлению о человеке как о ничтожном и греховном существе зародилось новое мировоззрение  — </a:t>
            </a:r>
            <a:r>
              <a:rPr sz="18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гуманизм (от лат. humanus — человеческий)</a:t>
            </a:r>
            <a:endParaRPr sz="2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7694044" name="Google Shape;32;p41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defRPr/>
            </a:pPr>
            <a:r>
              <a:rPr lang="ru-RU" sz="2800" b="1">
                <a:latin typeface="Arial"/>
                <a:cs typeface="Arial"/>
              </a:rPr>
              <a:t>Гуманизм-основа философии и идеологии Ренессанса</a:t>
            </a:r>
            <a:endParaRPr/>
          </a:p>
        </p:txBody>
      </p:sp>
      <p:sp>
        <p:nvSpPr>
          <p:cNvPr id="920186708" name="Google Shape;33;p41"/>
          <p:cNvSpPr txBox="1"/>
          <p:nvPr>
            <p:ph type="body" idx="1"/>
          </p:nvPr>
        </p:nvSpPr>
        <p:spPr bwMode="auto">
          <a:xfrm>
            <a:off x="609599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04431842" name="Google Shape;34;p41"/>
          <p:cNvSpPr txBox="1"/>
          <p:nvPr>
            <p:ph type="body" idx="2"/>
          </p:nvPr>
        </p:nvSpPr>
        <p:spPr bwMode="auto">
          <a:xfrm>
            <a:off x="48449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28081630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09599" y="1640416"/>
            <a:ext cx="8121500" cy="2019652"/>
          </a:xfrm>
          <a:prstGeom prst="rect">
            <a:avLst/>
          </a:prstGeom>
        </p:spPr>
      </p:pic>
      <p:pic>
        <p:nvPicPr>
          <p:cNvPr id="120238496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09599" y="3986388"/>
            <a:ext cx="8156696" cy="2037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0270411" name="Google Shape;32;p41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2800" b="1"/>
              <a:t>Суть гуманизма-культ человека и неограниченных возможностей разума</a:t>
            </a:r>
            <a:endParaRPr sz="2800" b="1"/>
          </a:p>
        </p:txBody>
      </p:sp>
      <p:sp>
        <p:nvSpPr>
          <p:cNvPr id="1616378895" name="Google Shape;33;p41"/>
          <p:cNvSpPr txBox="1"/>
          <p:nvPr>
            <p:ph type="body" idx="1"/>
          </p:nvPr>
        </p:nvSpPr>
        <p:spPr bwMode="auto">
          <a:xfrm flipH="0" flipV="0">
            <a:off x="433055" y="1589566"/>
            <a:ext cx="497416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lang="ru-RU"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Однако г</a:t>
            </a: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уманизм  порождал гордыню и  веру в  безграничные возможности человеческого разума, способствуя росту глубокого индивидуализма. Люди, провозгласившие гуманистические идеи, происходили из высших городских слоев, монастырской и  церковной верхушки. Они с  презрением относились к  средним и  низшим социальным группам, </a:t>
            </a:r>
            <a:r>
              <a:rPr lang="ru-RU"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которые не имели доступа к образованию</a:t>
            </a:r>
            <a:endParaRPr sz="8000">
              <a:latin typeface="Arial"/>
              <a:cs typeface="Arial"/>
            </a:endParaRPr>
          </a:p>
        </p:txBody>
      </p:sp>
      <p:sp>
        <p:nvSpPr>
          <p:cNvPr id="355753712" name="Google Shape;34;p41"/>
          <p:cNvSpPr txBox="1"/>
          <p:nvPr>
            <p:ph type="body" idx="2"/>
          </p:nvPr>
        </p:nvSpPr>
        <p:spPr bwMode="auto">
          <a:xfrm>
            <a:off x="48449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77349577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567341" y="1589566"/>
            <a:ext cx="3195658" cy="3098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9" name="Google Shape;239;p8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chemeClr val="accent2"/>
                </a:solidFill>
              </a:rPr>
              <a:t>Гуманизм - философия Возрождения</a:t>
            </a:r>
            <a:endParaRPr sz="4000" b="1">
              <a:solidFill>
                <a:schemeClr val="accent2"/>
              </a:solidFill>
            </a:endParaRPr>
          </a:p>
        </p:txBody>
      </p:sp>
      <p:grpSp>
        <p:nvGrpSpPr>
          <p:cNvPr id="240" name="Google Shape;240;p8"/>
          <p:cNvGrpSpPr/>
          <p:nvPr/>
        </p:nvGrpSpPr>
        <p:grpSpPr bwMode="auto">
          <a:xfrm>
            <a:off x="143591" y="1783793"/>
            <a:ext cx="8748140" cy="4802580"/>
            <a:chOff x="747" y="82985"/>
            <a:chExt cx="8748140" cy="4802580"/>
          </a:xfrm>
        </p:grpSpPr>
        <p:sp>
          <p:nvSpPr>
            <p:cNvPr id="241" name="Google Shape;241;p8"/>
            <p:cNvSpPr/>
            <p:nvPr/>
          </p:nvSpPr>
          <p:spPr bwMode="auto">
            <a:xfrm>
              <a:off x="747" y="82985"/>
              <a:ext cx="6044041" cy="565009"/>
            </a:xfrm>
            <a:prstGeom prst="roundRect">
              <a:avLst>
                <a:gd name="adj" fmla="val 10000"/>
              </a:avLst>
            </a:prstGeom>
            <a:solidFill>
              <a:srgbClr val="93B6D2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2" name="Google Shape;242;p8"/>
            <p:cNvSpPr txBox="1"/>
            <p:nvPr/>
          </p:nvSpPr>
          <p:spPr bwMode="auto">
            <a:xfrm>
              <a:off x="17296" y="99534"/>
              <a:ext cx="6010943" cy="53191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Мировоззренческие основы гуманизма</a:t>
              </a:r>
              <a:endPara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43" name="Google Shape;243;p8"/>
            <p:cNvSpPr/>
            <p:nvPr/>
          </p:nvSpPr>
          <p:spPr bwMode="auto">
            <a:xfrm>
              <a:off x="605151" y="647995"/>
              <a:ext cx="604404" cy="423757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44" name="Google Shape;244;p8"/>
            <p:cNvSpPr/>
            <p:nvPr/>
          </p:nvSpPr>
          <p:spPr bwMode="auto">
            <a:xfrm>
              <a:off x="1209555" y="789247"/>
              <a:ext cx="7539332" cy="56500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5" name="Google Shape;245;p8"/>
            <p:cNvSpPr txBox="1"/>
            <p:nvPr/>
          </p:nvSpPr>
          <p:spPr bwMode="auto">
            <a:xfrm>
              <a:off x="1226104" y="805796"/>
              <a:ext cx="7506234" cy="53191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интерес к Античности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46" name="Google Shape;246;p8"/>
            <p:cNvSpPr/>
            <p:nvPr/>
          </p:nvSpPr>
          <p:spPr bwMode="auto">
            <a:xfrm>
              <a:off x="605151" y="647995"/>
              <a:ext cx="604404" cy="113001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47" name="Google Shape;247;p8"/>
            <p:cNvSpPr/>
            <p:nvPr/>
          </p:nvSpPr>
          <p:spPr bwMode="auto">
            <a:xfrm>
              <a:off x="1209555" y="1495509"/>
              <a:ext cx="7539332" cy="56500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8" name="Google Shape;248;p8"/>
            <p:cNvSpPr txBox="1"/>
            <p:nvPr/>
          </p:nvSpPr>
          <p:spPr bwMode="auto">
            <a:xfrm>
              <a:off x="1226104" y="1512058"/>
              <a:ext cx="7506234" cy="53191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отрицание церковно-феодальной культуры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49" name="Google Shape;249;p8"/>
            <p:cNvSpPr/>
            <p:nvPr/>
          </p:nvSpPr>
          <p:spPr bwMode="auto">
            <a:xfrm>
              <a:off x="605151" y="647995"/>
              <a:ext cx="604404" cy="183628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50" name="Google Shape;250;p8"/>
            <p:cNvSpPr/>
            <p:nvPr/>
          </p:nvSpPr>
          <p:spPr bwMode="auto">
            <a:xfrm>
              <a:off x="1209555" y="2201771"/>
              <a:ext cx="7539332" cy="56500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51" name="Google Shape;251;p8"/>
            <p:cNvSpPr txBox="1"/>
            <p:nvPr/>
          </p:nvSpPr>
          <p:spPr bwMode="auto">
            <a:xfrm>
              <a:off x="1226104" y="2218320"/>
              <a:ext cx="7506234" cy="53191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утверждение идеала человека-творца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52" name="Google Shape;252;p8"/>
            <p:cNvSpPr/>
            <p:nvPr/>
          </p:nvSpPr>
          <p:spPr bwMode="auto">
            <a:xfrm>
              <a:off x="605151" y="647995"/>
              <a:ext cx="604404" cy="254254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53" name="Google Shape;253;p8"/>
            <p:cNvSpPr/>
            <p:nvPr/>
          </p:nvSpPr>
          <p:spPr bwMode="auto">
            <a:xfrm>
              <a:off x="1209555" y="2908033"/>
              <a:ext cx="7539332" cy="56500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54" name="Google Shape;254;p8"/>
            <p:cNvSpPr txBox="1"/>
            <p:nvPr/>
          </p:nvSpPr>
          <p:spPr bwMode="auto">
            <a:xfrm>
              <a:off x="1226104" y="2924582"/>
              <a:ext cx="7506234" cy="53191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право человека на счастье в земной жизни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55" name="Google Shape;255;p8"/>
            <p:cNvSpPr/>
            <p:nvPr/>
          </p:nvSpPr>
          <p:spPr bwMode="auto">
            <a:xfrm>
              <a:off x="605151" y="647995"/>
              <a:ext cx="604404" cy="3248804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56" name="Google Shape;256;p8"/>
            <p:cNvSpPr/>
            <p:nvPr/>
          </p:nvSpPr>
          <p:spPr bwMode="auto">
            <a:xfrm>
              <a:off x="1209555" y="3614294"/>
              <a:ext cx="7539332" cy="56500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57" name="Google Shape;257;p8"/>
            <p:cNvSpPr txBox="1"/>
            <p:nvPr/>
          </p:nvSpPr>
          <p:spPr bwMode="auto">
            <a:xfrm>
              <a:off x="1226104" y="3630843"/>
              <a:ext cx="7506234" cy="53191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вера в разум и рациональное познание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58" name="Google Shape;258;p8"/>
            <p:cNvSpPr/>
            <p:nvPr/>
          </p:nvSpPr>
          <p:spPr bwMode="auto">
            <a:xfrm>
              <a:off x="605151" y="647995"/>
              <a:ext cx="604404" cy="39550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59" name="Google Shape;259;p8"/>
            <p:cNvSpPr/>
            <p:nvPr/>
          </p:nvSpPr>
          <p:spPr bwMode="auto">
            <a:xfrm>
              <a:off x="1209555" y="4320556"/>
              <a:ext cx="7539332" cy="56500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60" name="Google Shape;260;p8"/>
            <p:cNvSpPr txBox="1"/>
            <p:nvPr/>
          </p:nvSpPr>
          <p:spPr bwMode="auto">
            <a:xfrm>
              <a:off x="1226104" y="4337105"/>
              <a:ext cx="7506234" cy="53191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провозглашение красоты мира и человека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4948695" name="Google Shape;19;p39"/>
          <p:cNvSpPr txBox="1"/>
          <p:nvPr>
            <p:ph type="body" idx="1"/>
          </p:nvPr>
        </p:nvSpPr>
        <p:spPr bwMode="auto"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28600" algn="l">
              <a:spcBef>
                <a:spcPts val="699"/>
              </a:spcBef>
              <a:spcAft>
                <a:spcPts val="0"/>
              </a:spcAft>
              <a:buSzPts val="1020"/>
              <a:buFont typeface="Twentieth Century"/>
              <a:buNone/>
              <a:defRPr sz="1700"/>
            </a:lvl1pPr>
            <a:lvl2pPr marL="914400" lvl="1" indent="-228600" algn="l">
              <a:spcBef>
                <a:spcPts val="549"/>
              </a:spcBef>
              <a:spcAft>
                <a:spcPts val="0"/>
              </a:spcAft>
              <a:buSzPts val="840"/>
              <a:buFont typeface="Twentieth Century"/>
              <a:buNone/>
              <a:defRPr sz="1200"/>
            </a:lvl2pPr>
            <a:lvl3pPr marL="1371600" lvl="2" indent="-228600" algn="l">
              <a:spcBef>
                <a:spcPts val="499"/>
              </a:spcBef>
              <a:spcAft>
                <a:spcPts val="0"/>
              </a:spcAft>
              <a:buSzPts val="750"/>
              <a:buFont typeface="Twentieth Century"/>
              <a:buNone/>
              <a:defRPr sz="1000"/>
            </a:lvl3pPr>
            <a:lvl4pPr marL="1828800" lvl="3" indent="-228600" algn="l">
              <a:spcBef>
                <a:spcPts val="399"/>
              </a:spcBef>
              <a:spcAft>
                <a:spcPts val="0"/>
              </a:spcAft>
              <a:buSzPts val="675"/>
              <a:buFont typeface="Twentieth Century"/>
              <a:buNone/>
              <a:defRPr sz="900"/>
            </a:lvl4pPr>
            <a:lvl5pPr marL="2286000" lvl="4" indent="-228600" algn="l">
              <a:spcBef>
                <a:spcPts val="399"/>
              </a:spcBef>
              <a:spcAft>
                <a:spcPts val="0"/>
              </a:spcAft>
              <a:buSzPts val="585"/>
              <a:buFont typeface="Twentieth Century"/>
              <a:buNone/>
              <a:defRPr sz="900"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525728189" name="Google Shape;20;p39"/>
          <p:cNvSpPr txBox="1"/>
          <p:nvPr>
            <p:ph type="title"/>
          </p:nvPr>
        </p:nvSpPr>
        <p:spPr bwMode="auto">
          <a:xfrm>
            <a:off x="1600200" y="4648199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wentieth Century"/>
              <a:buNone/>
              <a:defRPr sz="2800" b="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3600" b="1"/>
              <a:t>Подумаем</a:t>
            </a:r>
            <a:endParaRPr sz="3600" b="1"/>
          </a:p>
        </p:txBody>
      </p:sp>
      <p:sp>
        <p:nvSpPr>
          <p:cNvPr id="811202772" name="Google Shape;21;p39"/>
          <p:cNvSpPr/>
          <p:nvPr>
            <p:ph type="pic" idx="2"/>
          </p:nvPr>
        </p:nvSpPr>
        <p:spPr bwMode="auto">
          <a:xfrm>
            <a:off x="1560575" y="0"/>
            <a:ext cx="7583423" cy="45689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</p:sp>
      <p:pic>
        <p:nvPicPr>
          <p:cNvPr id="38960980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560575" y="30422"/>
            <a:ext cx="6748243" cy="45385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Median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ONLYOFFICE/7.2.1.36</Application>
  <PresentationFormat>On-screen Show (4:3)</PresentationFormat>
  <Paragraphs>0</Paragraphs>
  <Slides>44</Slides>
  <Notes>44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Ситник П.В.</dc:creator>
  <cp:keywords/>
  <dc:description/>
  <dc:identifier/>
  <dc:language/>
  <cp:lastModifiedBy/>
  <cp:revision>1</cp:revision>
  <dcterms:created xsi:type="dcterms:W3CDTF">2007-05-01T17:03:23Z</dcterms:created>
  <dcterms:modified xsi:type="dcterms:W3CDTF">2025-11-27T20:07:01Z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filetime>2021-02-28T10:00:00Z</vt:filetime>
  </property>
</Properties>
</file>