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1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таблица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аблиц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02399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9" name="Местозаполнитель таблицы 2"/>
          <p:cNvSpPr>
            <a:spLocks noGrp="1"/>
          </p:cNvSpPr>
          <p:nvPr>
            <p:ph type="tbl" sz="quarter" idx="10"/>
          </p:nvPr>
        </p:nvSpPr>
        <p:spPr bwMode="auto"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3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вестк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2"/>
            <a:ext cx="6787746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8" y="2281918"/>
            <a:ext cx="6787746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26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2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водк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2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9904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endParaRPr lang="ru-RU"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рисун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 b="1" i="0" spc="100">
          <a:solidFill>
            <a:schemeClr val="bg1"/>
          </a:solidFill>
          <a:latin typeface="+mj-lt"/>
          <a:ea typeface="+mj-ea"/>
          <a:cs typeface="+mj-cs"/>
        </a:defRPr>
      </a:lvl1pPr>
      <a:lvl2pPr>
        <a:defRPr lang="ru-RU">
          <a:solidFill>
            <a:schemeClr val="tx2"/>
          </a:solidFill>
        </a:defRPr>
      </a:lvl2pPr>
      <a:lvl3pPr>
        <a:defRPr lang="ru-RU">
          <a:solidFill>
            <a:schemeClr val="tx2"/>
          </a:solidFill>
        </a:defRPr>
      </a:lvl3pPr>
      <a:lvl4pPr>
        <a:defRPr lang="ru-RU">
          <a:solidFill>
            <a:schemeClr val="tx2"/>
          </a:solidFill>
        </a:defRPr>
      </a:lvl4pPr>
      <a:lvl5pPr>
        <a:defRPr lang="ru-RU">
          <a:solidFill>
            <a:schemeClr val="tx2"/>
          </a:solidFill>
        </a:defRPr>
      </a:lvl5pPr>
      <a:lvl6pPr>
        <a:defRPr lang="ru-RU">
          <a:solidFill>
            <a:schemeClr val="tx2"/>
          </a:solidFill>
        </a:defRPr>
      </a:lvl6pPr>
      <a:lvl7pPr>
        <a:defRPr lang="ru-RU">
          <a:solidFill>
            <a:schemeClr val="tx2"/>
          </a:solidFill>
        </a:defRPr>
      </a:lvl7pPr>
      <a:lvl8pPr>
        <a:defRPr lang="ru-RU">
          <a:solidFill>
            <a:schemeClr val="tx2"/>
          </a:solidFill>
        </a:defRPr>
      </a:lvl8pPr>
      <a:lvl9pPr>
        <a:defRPr lang="ru-RU">
          <a:solidFill>
            <a:schemeClr val="tx2"/>
          </a:solidFill>
        </a:defRPr>
      </a:lvl9pPr>
    </p:titleStyle>
    <p:bodyStyle>
      <a:lvl1pPr marL="228600" indent="-283464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 b="0" i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 b="0" i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 b="0" i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earningapps.org/1307203" TargetMode="External"/><Relationship Id="rId3" Type="http://schemas.openxmlformats.org/officeDocument/2006/relationships/hyperlink" Target="https://learningapps.org/1310059" TargetMode="External"/><Relationship Id="rId4" Type="http://schemas.openxmlformats.org/officeDocument/2006/relationships/hyperlink" Target="https://learningapps.org/1313797" TargetMode="External"/><Relationship Id="rId5" Type="http://schemas.openxmlformats.org/officeDocument/2006/relationships/hyperlink" Target="https://learningapps.org/1310086" TargetMode="External"/><Relationship Id="rId6" Type="http://schemas.openxmlformats.org/officeDocument/2006/relationships/hyperlink" Target="https://learningapps.org/watch?v=p2m97d2o324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193883" y="1211431"/>
            <a:ext cx="10662451" cy="2126941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Культура Беларуси </a:t>
            </a:r>
            <a:r>
              <a:rPr lang="en-US"/>
              <a:t>IX-XIII </a:t>
            </a:r>
            <a:r>
              <a:rPr lang="ru-RU"/>
              <a:t>век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46107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80261789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7789143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6990" y="1447055"/>
            <a:ext cx="8277224" cy="5591174"/>
          </a:xfrm>
          <a:prstGeom prst="rect">
            <a:avLst/>
          </a:prstGeom>
        </p:spPr>
      </p:pic>
      <p:pic>
        <p:nvPicPr>
          <p:cNvPr id="13853245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31601" y="143984"/>
            <a:ext cx="4791200" cy="3278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62315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3113313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37302" y="517863"/>
            <a:ext cx="8933450" cy="6067651"/>
          </a:xfrm>
          <a:prstGeom prst="rect">
            <a:avLst/>
          </a:prstGeom>
        </p:spPr>
      </p:pic>
      <p:sp>
        <p:nvSpPr>
          <p:cNvPr id="1585035729" name=""/>
          <p:cNvSpPr txBox="1"/>
          <p:nvPr/>
        </p:nvSpPr>
        <p:spPr bwMode="auto">
          <a:xfrm flipH="0" flipV="0">
            <a:off x="500315" y="2126941"/>
            <a:ext cx="2509944" cy="2773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>
                <a:solidFill>
                  <a:schemeClr val="bg1"/>
                </a:solidFill>
              </a:rPr>
              <a:t>Памятником декоративно-прикладного искусства является Крест, изготовленный мастером Лазарем Богшей</a:t>
            </a:r>
            <a:endParaRPr sz="2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009233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0927244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4568236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98737" y="102874"/>
            <a:ext cx="10905092" cy="6704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090700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41471896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794975" y="2282007"/>
            <a:ext cx="9673124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u="sng">
                <a:hlinkClick r:id="rId2" tooltip="https://learningapps.org/1307203"/>
              </a:rPr>
              <a:t>https://learningapps.org/1307203</a:t>
            </a:r>
            <a:endParaRPr/>
          </a:p>
          <a:p>
            <a:pPr>
              <a:defRPr/>
            </a:pPr>
            <a:r>
              <a:rPr u="sng">
                <a:hlinkClick r:id="rId3" tooltip="https://learningapps.org/1310059"/>
              </a:rPr>
              <a:t>https://learningapps.org/1310059</a:t>
            </a:r>
            <a:endParaRPr/>
          </a:p>
          <a:p>
            <a:pPr>
              <a:defRPr/>
            </a:pPr>
            <a:r>
              <a:rPr u="sng">
                <a:hlinkClick r:id="rId4" tooltip="https://learningapps.org/1313797"/>
              </a:rPr>
              <a:t>https://learningapps.org/1313797</a:t>
            </a:r>
            <a:endParaRPr/>
          </a:p>
          <a:p>
            <a:pPr>
              <a:defRPr/>
            </a:pPr>
            <a:r>
              <a:rPr u="sng">
                <a:hlinkClick r:id="rId5" tooltip="https://learningapps.org/1310086"/>
              </a:rPr>
              <a:t>https://learningapps.org/1310086</a:t>
            </a:r>
            <a:endParaRPr/>
          </a:p>
          <a:p>
            <a:pPr>
              <a:defRPr/>
            </a:pPr>
            <a:r>
              <a:rPr u="sng">
                <a:hlinkClick r:id="rId6" tooltip="https://learningapps.org/watch?v=p2m97d2o324"/>
              </a:rPr>
              <a:t>https://learningapps.org/watch?v=p2m97d2o324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4360" y="189572"/>
            <a:ext cx="6787746" cy="159350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ЗАДАЧА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 bwMode="auto">
          <a:xfrm flipH="0" flipV="0">
            <a:off x="593723" y="2281236"/>
            <a:ext cx="10532052" cy="4423250"/>
          </a:xfrm>
        </p:spPr>
        <p:txBody>
          <a:bodyPr vertOverflow="overflow" horzOverflow="overflow" vert="horz" wrap="square" lIns="0" tIns="457200" rIns="0" bIns="0" numCol="1" spcCol="0" rtlCol="0" fromWordArt="0" anchor="t" anchorCtr="0" forceAA="0" upright="0" compatLnSpc="0">
            <a:normAutofit fontScale="25000" lnSpcReduction="15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sz="16000"/>
              <a:t>Узнать о развитии культуры на белорусских землях в 9-13 веке</a:t>
            </a:r>
            <a:endParaRPr sz="16000"/>
          </a:p>
          <a:p>
            <a:pPr>
              <a:defRPr/>
            </a:pPr>
            <a:r>
              <a:rPr sz="16000"/>
              <a:t>Уметь определять особенности культурного развития</a:t>
            </a:r>
            <a:endParaRPr sz="16000"/>
          </a:p>
          <a:p>
            <a:pPr>
              <a:defRPr/>
            </a:pPr>
            <a:r>
              <a:rPr sz="16000"/>
              <a:t>Объяснять в чем заключается самобытность и историко-культурная ценность достижений белорусского края в рассматриваемый период</a:t>
            </a:r>
            <a:endParaRPr sz="16000"/>
          </a:p>
          <a:p>
            <a:pPr>
              <a:defRPr/>
            </a:pPr>
            <a:endParaRPr sz="160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594358" y="102874"/>
            <a:ext cx="11012290" cy="217202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Кириллица и глаголица-что вы знаете о происхождении славянской письменности?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 bwMode="auto">
          <a:xfrm flipH="0" flipV="0">
            <a:off x="8971092" y="2345969"/>
            <a:ext cx="3190412" cy="370045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sz="2400"/>
              <a:t>863 год –послы Великоморавского князя Ростислава</a:t>
            </a:r>
            <a:endParaRPr sz="2400"/>
          </a:p>
        </p:txBody>
      </p:sp>
      <p:grpSp>
        <p:nvGrpSpPr>
          <p:cNvPr id="19" name="Группа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pic>
        <p:nvPicPr>
          <p:cNvPr id="245004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5363" y="2450744"/>
            <a:ext cx="8655728" cy="4359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66787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/>
              <a:t>Образцы восточнославянской письменности на территории Беларуси</a:t>
            </a:r>
            <a:endParaRPr/>
          </a:p>
        </p:txBody>
      </p:sp>
      <p:sp>
        <p:nvSpPr>
          <p:cNvPr id="1149383041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72670718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7376" y="1783080"/>
            <a:ext cx="3602223" cy="3566201"/>
          </a:xfrm>
          <a:prstGeom prst="rect">
            <a:avLst/>
          </a:prstGeom>
        </p:spPr>
      </p:pic>
      <p:sp>
        <p:nvSpPr>
          <p:cNvPr id="1843888658" name=""/>
          <p:cNvSpPr txBox="1"/>
          <p:nvPr/>
        </p:nvSpPr>
        <p:spPr bwMode="auto">
          <a:xfrm flipH="0" flipV="0">
            <a:off x="1702499" y="5400582"/>
            <a:ext cx="3098908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bg1"/>
                </a:solidFill>
              </a:rPr>
              <a:t>Печать Евфросинии Полоцкой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4035596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57085" y="2289164"/>
            <a:ext cx="4173254" cy="2554031"/>
          </a:xfrm>
          <a:prstGeom prst="rect">
            <a:avLst/>
          </a:prstGeom>
        </p:spPr>
      </p:pic>
      <p:sp>
        <p:nvSpPr>
          <p:cNvPr id="1358948426" name=""/>
          <p:cNvSpPr txBox="1"/>
          <p:nvPr/>
        </p:nvSpPr>
        <p:spPr bwMode="auto">
          <a:xfrm flipH="0" flipV="0">
            <a:off x="4273324" y="4771746"/>
            <a:ext cx="2553877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bg1"/>
                </a:solidFill>
              </a:rPr>
              <a:t>Рогволодов камень в Орше (памятный знак)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15815414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009344" y="2895505"/>
            <a:ext cx="3915400" cy="2932199"/>
          </a:xfrm>
          <a:prstGeom prst="rect">
            <a:avLst/>
          </a:prstGeom>
        </p:spPr>
      </p:pic>
      <p:sp>
        <p:nvSpPr>
          <p:cNvPr id="157009187" name=""/>
          <p:cNvSpPr txBox="1"/>
          <p:nvPr/>
        </p:nvSpPr>
        <p:spPr bwMode="auto">
          <a:xfrm flipH="0" flipV="0">
            <a:off x="8231285" y="6029417"/>
            <a:ext cx="3126471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bg1"/>
                </a:solidFill>
              </a:rPr>
              <a:t>Борисов камень Полоцк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67549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95901609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2719732" y="4216893"/>
            <a:ext cx="8748366" cy="1764442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600"/>
              <a:t>Существовала бытовая письменность на восковых табличках и бересте.</a:t>
            </a:r>
            <a:endParaRPr sz="2600"/>
          </a:p>
          <a:p>
            <a:pPr>
              <a:defRPr/>
            </a:pPr>
            <a:r>
              <a:rPr sz="2600"/>
              <a:t>Вспомните, где были обнаружены берестяные грамоты?</a:t>
            </a:r>
            <a:endParaRPr sz="2600"/>
          </a:p>
        </p:txBody>
      </p:sp>
      <p:pic>
        <p:nvPicPr>
          <p:cNvPr id="4741884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4732" y="46237"/>
            <a:ext cx="9646164" cy="374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843243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8" y="582597"/>
            <a:ext cx="10873739" cy="943252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 sz="3600" b="0" i="0" u="none" strike="noStrike" cap="none" spc="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Особенности устного народного творчества:</a:t>
            </a:r>
            <a:endParaRPr sz="3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endParaRPr/>
          </a:p>
        </p:txBody>
      </p:sp>
      <p:sp>
        <p:nvSpPr>
          <p:cNvPr id="1262245482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073664" y="1211431"/>
            <a:ext cx="10394434" cy="5095412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 Это культура молитв, сказок, мифов и магических заклинаний. 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Молитвы воспринимались как средство общения с Богом и святыми,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проповеди на библейские сюжеты — как руководство в повседневной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жизни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Устно-поэтическое творчество закрепляло многие морально-этические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нормы, регулирующие отношения людей в обществе и семье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Устное народное творчество на территории Беларуси представлено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практически всеми жанрами: календарная и семейно-обрядовая поэзия,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заговоры, сказки, предания и легенды, пословицы и поговорки, загадки,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народный театр в различных его формах, социально-бытовые песни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19334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8" y="102874"/>
            <a:ext cx="10873739" cy="122877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/>
              <a:t>Рукописные книги</a:t>
            </a:r>
            <a:endParaRPr/>
          </a:p>
        </p:txBody>
      </p:sp>
      <p:sp>
        <p:nvSpPr>
          <p:cNvPr id="81533194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2867694" y="1174441"/>
            <a:ext cx="8600405" cy="3597305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11 век –Туровское Евангелие –пергамент, миниатюры</a:t>
            </a:r>
            <a:r>
              <a:rPr/>
              <a:t>. В Литве</a:t>
            </a:r>
            <a:endParaRPr/>
          </a:p>
          <a:p>
            <a:pPr>
              <a:defRPr/>
            </a:pPr>
            <a:r>
              <a:rPr/>
              <a:t>13 век –Оршанское Евангелие: «звериный стиль заглавных букв»</a:t>
            </a:r>
            <a:endParaRPr/>
          </a:p>
          <a:p>
            <a:pPr>
              <a:defRPr/>
            </a:pPr>
            <a:r>
              <a:rPr/>
              <a:t>Агиография –жития святых</a:t>
            </a:r>
            <a:endParaRPr/>
          </a:p>
          <a:p>
            <a:pPr>
              <a:defRPr/>
            </a:pPr>
            <a:r>
              <a:rPr/>
              <a:t>Апракос – выдержка, фрагмент из Евангелия</a:t>
            </a:r>
            <a:endParaRPr/>
          </a:p>
          <a:p>
            <a:pPr>
              <a:defRPr/>
            </a:pPr>
            <a:r>
              <a:rPr/>
              <a:t>12 век «Повесть временных лет», летопись, Нестор, Киево-Печерская Лавра</a:t>
            </a:r>
            <a:endParaRPr/>
          </a:p>
        </p:txBody>
      </p:sp>
      <p:pic>
        <p:nvPicPr>
          <p:cNvPr id="15073556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6116" y="4060286"/>
            <a:ext cx="4022694" cy="2681795"/>
          </a:xfrm>
          <a:prstGeom prst="rect">
            <a:avLst/>
          </a:prstGeom>
        </p:spPr>
      </p:pic>
      <p:pic>
        <p:nvPicPr>
          <p:cNvPr id="17279880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778155" y="3911723"/>
            <a:ext cx="3689944" cy="277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61005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50926088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911962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884077" cy="6824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158289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18748430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7198875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69522" y="119628"/>
            <a:ext cx="7789140" cy="5308697"/>
          </a:xfrm>
          <a:prstGeom prst="rect">
            <a:avLst/>
          </a:prstGeom>
        </p:spPr>
      </p:pic>
      <p:pic>
        <p:nvPicPr>
          <p:cNvPr id="10338337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1723" y="3440097"/>
            <a:ext cx="4444629" cy="3333472"/>
          </a:xfrm>
          <a:prstGeom prst="rect">
            <a:avLst/>
          </a:prstGeom>
        </p:spPr>
      </p:pic>
      <p:pic>
        <p:nvPicPr>
          <p:cNvPr id="131058743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485" y="102874"/>
            <a:ext cx="4385952" cy="292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4</cp:revision>
  <dcterms:created xsi:type="dcterms:W3CDTF">2023-12-20T08:12:12Z</dcterms:created>
  <dcterms:modified xsi:type="dcterms:W3CDTF">2025-09-29T16:38:34Z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