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5" r:id="rId6"/>
    <p:sldId id="266" r:id="rId7"/>
    <p:sldId id="261" r:id="rId8"/>
    <p:sldId id="267" r:id="rId9"/>
    <p:sldId id="262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читель" initials="У" lastIdx="1" clrIdx="0">
    <p:extLst>
      <p:ext uri="{19B8F6BF-5375-455C-9EA6-DF929625EA0E}">
        <p15:presenceInfo xmlns:p15="http://schemas.microsoft.com/office/powerpoint/2012/main" userId="S-1-5-21-847340558-1388509517-3349050169-12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05" d="100"/>
          <a:sy n="105" d="100"/>
        </p:scale>
        <p:origin x="18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15T11:56:59.157" idx="1">
    <p:pos x="7498" y="3804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6048A2-ACB4-43C7-BEDE-41D0BFD2F541}"/>
              </a:ext>
            </a:extLst>
          </p:cNvPr>
          <p:cNvSpPr/>
          <p:nvPr userDrawn="1"/>
        </p:nvSpPr>
        <p:spPr>
          <a:xfrm>
            <a:off x="0" y="5004000"/>
            <a:ext cx="12192000" cy="1854000"/>
          </a:xfrm>
          <a:prstGeom prst="rect">
            <a:avLst/>
          </a:prstGeom>
          <a:solidFill>
            <a:schemeClr val="bg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DE305-4DEC-4704-971E-64D94B784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05050"/>
            <a:ext cx="9144000" cy="15390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9548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68540-C7A1-4B2F-9F4C-6EA2B163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07872F-FBCE-40AD-96C0-2565EAAF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9205B5-AB20-40F6-B5FE-DA05AFC78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CD461A-DC68-45A4-865B-7884FA72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2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CE2CED-7020-45A3-AF75-E1D7B5007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70698F-18A3-434B-8ED8-98C5B5D2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014228-DAB4-47F3-ACED-AA19046C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84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2CB72-ABA4-40A7-8487-496FFD932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FB4F80-91E3-4D89-B9D1-AAFF2634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B457CB-9C9E-452F-9E46-4C0639E89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7095FE-770E-44FA-A422-2741E112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131D59-BF95-4C22-8FCB-0F195BBE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9064C4-8C01-47CB-A0AE-96CF69AA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41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ADE0A-1F5C-4B7F-AF3E-9E09190EF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341A9D-B5FE-4012-B0F9-BD6205217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F73AA6-6378-48EE-93B3-02632C863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E9E7ED-9A52-42FD-B431-208B8704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969C7F-3C39-4447-B58D-3FE9DB36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36944F-7799-4AC1-8837-AFAE6449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53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BAD01-F56C-4367-99A9-153DBE5D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33B80B-E0A4-4356-AE73-B0E131FAE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EC13C-8FE4-48F9-8176-AC767AEC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350681-7FF6-4E35-8A62-CCF3555E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7C8FC-1A1A-4ABA-AE64-9E08A82B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28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66E844-4589-4182-A53D-40A405ECC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B33E59-78CA-45E4-B9A8-C00BDF4CA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224F5F-0AC7-4E78-805D-FFABEECA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05851A-722D-4754-85EC-351D0E634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6796A1-0D86-4C35-9592-722BAFBD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BFB1AF-BC9C-414A-ADDF-0E6E4B4B77D2}"/>
              </a:ext>
            </a:extLst>
          </p:cNvPr>
          <p:cNvSpPr/>
          <p:nvPr userDrawn="1"/>
        </p:nvSpPr>
        <p:spPr>
          <a:xfrm>
            <a:off x="0" y="279000"/>
            <a:ext cx="12192000" cy="1190626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0A6470-1944-4486-8292-E086DD361ECE}"/>
              </a:ext>
            </a:extLst>
          </p:cNvPr>
          <p:cNvSpPr/>
          <p:nvPr userDrawn="1"/>
        </p:nvSpPr>
        <p:spPr>
          <a:xfrm>
            <a:off x="0" y="1690688"/>
            <a:ext cx="12192000" cy="4486275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1EA24-79F0-483D-9A15-D930982C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000"/>
            <a:ext cx="10515600" cy="1325563"/>
          </a:xfrm>
        </p:spPr>
        <p:txBody>
          <a:bodyPr/>
          <a:lstStyle>
            <a:lvl1pPr>
              <a:defRPr b="1" i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56266-EA46-4D96-A629-CE7914EC7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C2B3E-5BA7-4D38-BEE8-D2FB4FB6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F06C1-A656-4F8A-8B1F-EDE2E1DD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4FD28-CA56-422A-972B-5D718FCF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21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BFB1AF-BC9C-414A-ADDF-0E6E4B4B77D2}"/>
              </a:ext>
            </a:extLst>
          </p:cNvPr>
          <p:cNvSpPr/>
          <p:nvPr userDrawn="1"/>
        </p:nvSpPr>
        <p:spPr>
          <a:xfrm>
            <a:off x="0" y="279000"/>
            <a:ext cx="12192000" cy="1190626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0A6470-1944-4486-8292-E086DD361ECE}"/>
              </a:ext>
            </a:extLst>
          </p:cNvPr>
          <p:cNvSpPr/>
          <p:nvPr userDrawn="1"/>
        </p:nvSpPr>
        <p:spPr>
          <a:xfrm>
            <a:off x="0" y="1690688"/>
            <a:ext cx="12192000" cy="4486275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1EA24-79F0-483D-9A15-D930982C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000"/>
            <a:ext cx="10515600" cy="1325563"/>
          </a:xfrm>
        </p:spPr>
        <p:txBody>
          <a:bodyPr/>
          <a:lstStyle>
            <a:lvl1pPr>
              <a:defRPr b="1" i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56266-EA46-4D96-A629-CE7914EC7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C2B3E-5BA7-4D38-BEE8-D2FB4FB6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F06C1-A656-4F8A-8B1F-EDE2E1DD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4FD28-CA56-422A-972B-5D718FCF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A8F11C56-53CB-498A-A7A3-BEF7897BCC1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834475"/>
            <a:ext cx="52578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976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BFB1AF-BC9C-414A-ADDF-0E6E4B4B77D2}"/>
              </a:ext>
            </a:extLst>
          </p:cNvPr>
          <p:cNvSpPr/>
          <p:nvPr userDrawn="1"/>
        </p:nvSpPr>
        <p:spPr>
          <a:xfrm>
            <a:off x="0" y="279000"/>
            <a:ext cx="12192000" cy="1190626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0A6470-1944-4486-8292-E086DD361ECE}"/>
              </a:ext>
            </a:extLst>
          </p:cNvPr>
          <p:cNvSpPr/>
          <p:nvPr userDrawn="1"/>
        </p:nvSpPr>
        <p:spPr>
          <a:xfrm>
            <a:off x="0" y="1690688"/>
            <a:ext cx="12192000" cy="4486275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1EA24-79F0-483D-9A15-D930982C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000"/>
            <a:ext cx="10515600" cy="1325563"/>
          </a:xfrm>
        </p:spPr>
        <p:txBody>
          <a:bodyPr/>
          <a:lstStyle>
            <a:lvl1pPr>
              <a:defRPr b="1" i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C2B3E-5BA7-4D38-BEE8-D2FB4FB6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F06C1-A656-4F8A-8B1F-EDE2E1DD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4FD28-CA56-422A-972B-5D718FCF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5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0A6470-1944-4486-8292-E086DD361ECE}"/>
              </a:ext>
            </a:extLst>
          </p:cNvPr>
          <p:cNvSpPr/>
          <p:nvPr userDrawn="1"/>
        </p:nvSpPr>
        <p:spPr>
          <a:xfrm>
            <a:off x="3126000" y="1185862"/>
            <a:ext cx="5940000" cy="4486275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C2B3E-5BA7-4D38-BEE8-D2FB4FB6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F06C1-A656-4F8A-8B1F-EDE2E1DD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4FD28-CA56-422A-972B-5D718FCF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3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1EA24-79F0-483D-9A15-D930982C5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56266-EA46-4D96-A629-CE7914EC7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C2B3E-5BA7-4D38-BEE8-D2FB4FB6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F06C1-A656-4F8A-8B1F-EDE2E1DD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4FD28-CA56-422A-972B-5D718FCF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7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96E84-ECC8-43F6-95CF-9F1AABAEA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6E4BED-8958-4B26-B525-61FC043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D2EFA-5255-40E6-A08C-B13E264F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6DF2A-EA55-4869-B9AD-9AD34203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3A1D4-A0BD-4232-B1C2-88DABFF5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7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153A5-86B7-4A64-A084-5246DEB8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29F2B-AFFB-479E-979D-B103162F7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CAC785-2F38-40B7-BD6A-04639578D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4CED6D-2ED6-424B-8364-6AEBE7A39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5AED4-985E-4A85-9675-6D7E7CC4E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2EC087-9CB3-4567-9AD0-59125899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014D5-2E57-4325-9FA7-CD5FA5994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CF416A-5A1D-4292-A1B1-DFB52D3E9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F00938-2478-4E97-AC14-17CA0191C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7F779E-5C09-41D7-A373-DD289C726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001D61-01DE-4D22-A602-FBB42B931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24495E-F4FB-468D-B7EF-D81FFA94D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1197FF-A7A1-4DDB-9D3C-0B8A9AD5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BBC040-FA33-401F-89B1-501C72AE3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4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4FFC3-E0EB-4013-88D0-B0A2417A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F81C70-392E-4ACB-92B9-BA87CC3F1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BABDC4-7845-4872-8A71-F11EE4629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B465-C3D4-4C89-917E-890229958089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BEA69A-5B6E-40FA-9822-379482658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28A26C-692E-42DC-A4C2-D0727DF9A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id="{307766B9-30BB-4487-8FF9-423C38E8AAA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75625-CD45-4655-A862-747A4CA2B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04000"/>
            <a:ext cx="7740000" cy="1539000"/>
          </a:xfrm>
        </p:spPr>
        <p:txBody>
          <a:bodyPr/>
          <a:lstStyle/>
          <a:p>
            <a:r>
              <a:rPr lang="ru-RU" dirty="0"/>
              <a:t>ВВЕДЕНИЕ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5D21A3E-5C30-4BBB-890B-66722A834D58}"/>
              </a:ext>
            </a:extLst>
          </p:cNvPr>
          <p:cNvCxnSpPr/>
          <p:nvPr/>
        </p:nvCxnSpPr>
        <p:spPr>
          <a:xfrm flipH="1">
            <a:off x="7716000" y="5589000"/>
            <a:ext cx="4230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994BFCF-2FE6-426D-A354-A03D54388FAB}"/>
              </a:ext>
            </a:extLst>
          </p:cNvPr>
          <p:cNvCxnSpPr>
            <a:cxnSpLocks/>
          </p:cNvCxnSpPr>
          <p:nvPr/>
        </p:nvCxnSpPr>
        <p:spPr>
          <a:xfrm flipH="1">
            <a:off x="8821350" y="6039000"/>
            <a:ext cx="3081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8C7E33B-C3C8-4C53-80D0-4D84BA6D91B8}"/>
              </a:ext>
            </a:extLst>
          </p:cNvPr>
          <p:cNvCxnSpPr>
            <a:cxnSpLocks/>
          </p:cNvCxnSpPr>
          <p:nvPr/>
        </p:nvCxnSpPr>
        <p:spPr>
          <a:xfrm flipH="1">
            <a:off x="9795750" y="6543000"/>
            <a:ext cx="21066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1AC1AC0-C94C-43DC-9C35-B1A442E10A90}"/>
              </a:ext>
            </a:extLst>
          </p:cNvPr>
          <p:cNvSpPr txBox="1"/>
          <p:nvPr/>
        </p:nvSpPr>
        <p:spPr>
          <a:xfrm>
            <a:off x="5961000" y="5597280"/>
            <a:ext cx="585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ИСТОРИЯ БЕЛАРУСИ В КОНТЕКСТЕ ВСЕМИРНОЙ ИСТОРИИ</a:t>
            </a:r>
            <a:endParaRPr lang="ru-BY" sz="2000" dirty="0"/>
          </a:p>
        </p:txBody>
      </p:sp>
    </p:spTree>
    <p:extLst>
      <p:ext uri="{BB962C8B-B14F-4D97-AF65-F5344CB8AC3E}">
        <p14:creationId xmlns:p14="http://schemas.microsoft.com/office/powerpoint/2010/main" val="248009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6C2665-0E18-49A1-ADFC-DB2DB573C58D}"/>
              </a:ext>
            </a:extLst>
          </p:cNvPr>
          <p:cNvSpPr txBox="1"/>
          <p:nvPr/>
        </p:nvSpPr>
        <p:spPr>
          <a:xfrm>
            <a:off x="3441000" y="1629000"/>
            <a:ext cx="5535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2">
                    <a:lumMod val="25000"/>
                  </a:schemeClr>
                </a:solidFill>
              </a:rPr>
              <a:t>Домашнее задание стр. 3-17</a:t>
            </a:r>
          </a:p>
        </p:txBody>
      </p:sp>
    </p:spTree>
    <p:extLst>
      <p:ext uri="{BB962C8B-B14F-4D97-AF65-F5344CB8AC3E}">
        <p14:creationId xmlns:p14="http://schemas.microsoft.com/office/powerpoint/2010/main" val="298939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73661-ED97-4A15-B793-FDA613E0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История-наука о жизни людей в прошлом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E55F13-1A48-4202-90BC-A02A4CF63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1825624"/>
            <a:ext cx="11160000" cy="4753375"/>
          </a:xfrm>
        </p:spPr>
        <p:txBody>
          <a:bodyPr>
            <a:noAutofit/>
          </a:bodyPr>
          <a:lstStyle/>
          <a:p>
            <a:r>
              <a:rPr lang="ru-RU" sz="3000" dirty="0"/>
              <a:t>Наука, раскрывающая последовательное развитие и становление человеческой цивилизации</a:t>
            </a:r>
            <a:endParaRPr lang="en-US" sz="3000" dirty="0"/>
          </a:p>
          <a:p>
            <a:r>
              <a:rPr lang="ru-RU" sz="3000" dirty="0"/>
              <a:t>Возникла с появлением мифов, легенд, письменности в 3 тыс. до н.э.</a:t>
            </a:r>
            <a:endParaRPr lang="en-US" sz="3000" dirty="0"/>
          </a:p>
          <a:p>
            <a:r>
              <a:rPr lang="ru-RU" sz="3000" dirty="0"/>
              <a:t>Древние историки: Фукидид, Геродот, </a:t>
            </a:r>
            <a:r>
              <a:rPr lang="ru-RU" sz="3000" dirty="0" err="1"/>
              <a:t>Полибий</a:t>
            </a:r>
            <a:r>
              <a:rPr lang="ru-RU" sz="3000" dirty="0"/>
              <a:t>, Тацит, </a:t>
            </a:r>
            <a:r>
              <a:rPr lang="ru-RU" sz="3000" dirty="0" err="1"/>
              <a:t>Сыма</a:t>
            </a:r>
            <a:r>
              <a:rPr lang="ru-RU" sz="3000" dirty="0"/>
              <a:t> Цянь</a:t>
            </a:r>
            <a:endParaRPr lang="en-US" sz="3000" dirty="0"/>
          </a:p>
          <a:p>
            <a:r>
              <a:rPr lang="ru-RU" sz="3000" dirty="0"/>
              <a:t>Локальная и всеобщая</a:t>
            </a:r>
            <a:endParaRPr lang="en-US" sz="3000" dirty="0"/>
          </a:p>
          <a:p>
            <a:r>
              <a:rPr lang="ru-RU" sz="3000" dirty="0"/>
              <a:t>Состоит из отраслей (этнография, археология) и вспомогательных дисциплин (палеография, геральдика, сфрагистика)</a:t>
            </a:r>
          </a:p>
        </p:txBody>
      </p:sp>
    </p:spTree>
    <p:extLst>
      <p:ext uri="{BB962C8B-B14F-4D97-AF65-F5344CB8AC3E}">
        <p14:creationId xmlns:p14="http://schemas.microsoft.com/office/powerpoint/2010/main" val="2309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E2FDA-A24D-465F-ABDC-C0BDAAF3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истории</a:t>
            </a:r>
          </a:p>
        </p:txBody>
      </p:sp>
      <p:sp>
        <p:nvSpPr>
          <p:cNvPr id="4" name="Прямоугольник: скругленные верхние углы 3">
            <a:extLst>
              <a:ext uri="{FF2B5EF4-FFF2-40B4-BE49-F238E27FC236}">
                <a16:creationId xmlns:a16="http://schemas.microsoft.com/office/drawing/2014/main" id="{C6FD106C-832D-4630-9765-34BF24FF62EF}"/>
              </a:ext>
            </a:extLst>
          </p:cNvPr>
          <p:cNvSpPr/>
          <p:nvPr/>
        </p:nvSpPr>
        <p:spPr>
          <a:xfrm rot="3128573">
            <a:off x="916004" y="4333473"/>
            <a:ext cx="3455280" cy="534772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верхние углы 4">
            <a:extLst>
              <a:ext uri="{FF2B5EF4-FFF2-40B4-BE49-F238E27FC236}">
                <a16:creationId xmlns:a16="http://schemas.microsoft.com/office/drawing/2014/main" id="{1A928E86-D6B6-4790-BADD-091B47986DFD}"/>
              </a:ext>
            </a:extLst>
          </p:cNvPr>
          <p:cNvSpPr/>
          <p:nvPr/>
        </p:nvSpPr>
        <p:spPr>
          <a:xfrm rot="13929852" flipH="1">
            <a:off x="639345" y="4498905"/>
            <a:ext cx="2981395" cy="404285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A1A88205-2CB8-44EC-B5DA-83E19F37ED2F}"/>
              </a:ext>
            </a:extLst>
          </p:cNvPr>
          <p:cNvSpPr/>
          <p:nvPr/>
        </p:nvSpPr>
        <p:spPr>
          <a:xfrm>
            <a:off x="2" y="2816200"/>
            <a:ext cx="12191999" cy="90000"/>
          </a:xfrm>
          <a:custGeom>
            <a:avLst/>
            <a:gdLst>
              <a:gd name="connsiteX0" fmla="*/ 9486068 w 12191999"/>
              <a:gd name="connsiteY0" fmla="*/ 0 h 90000"/>
              <a:gd name="connsiteX1" fmla="*/ 12191999 w 12191999"/>
              <a:gd name="connsiteY1" fmla="*/ 0 h 90000"/>
              <a:gd name="connsiteX2" fmla="*/ 12191999 w 12191999"/>
              <a:gd name="connsiteY2" fmla="*/ 90000 h 90000"/>
              <a:gd name="connsiteX3" fmla="*/ 9485093 w 12191999"/>
              <a:gd name="connsiteY3" fmla="*/ 90000 h 90000"/>
              <a:gd name="connsiteX4" fmla="*/ 9490156 w 12191999"/>
              <a:gd name="connsiteY4" fmla="*/ 40205 h 90000"/>
              <a:gd name="connsiteX5" fmla="*/ 6840485 w 12191999"/>
              <a:gd name="connsiteY5" fmla="*/ 0 h 90000"/>
              <a:gd name="connsiteX6" fmla="*/ 8499292 w 12191999"/>
              <a:gd name="connsiteY6" fmla="*/ 0 h 90000"/>
              <a:gd name="connsiteX7" fmla="*/ 8495204 w 12191999"/>
              <a:gd name="connsiteY7" fmla="*/ 40205 h 90000"/>
              <a:gd name="connsiteX8" fmla="*/ 8500267 w 12191999"/>
              <a:gd name="connsiteY8" fmla="*/ 90000 h 90000"/>
              <a:gd name="connsiteX9" fmla="*/ 6839555 w 12191999"/>
              <a:gd name="connsiteY9" fmla="*/ 90000 h 90000"/>
              <a:gd name="connsiteX10" fmla="*/ 6844595 w 12191999"/>
              <a:gd name="connsiteY10" fmla="*/ 40426 h 90000"/>
              <a:gd name="connsiteX11" fmla="*/ 4194461 w 12191999"/>
              <a:gd name="connsiteY11" fmla="*/ 0 h 90000"/>
              <a:gd name="connsiteX12" fmla="*/ 5853754 w 12191999"/>
              <a:gd name="connsiteY12" fmla="*/ 0 h 90000"/>
              <a:gd name="connsiteX13" fmla="*/ 5849643 w 12191999"/>
              <a:gd name="connsiteY13" fmla="*/ 40426 h 90000"/>
              <a:gd name="connsiteX14" fmla="*/ 5854684 w 12191999"/>
              <a:gd name="connsiteY14" fmla="*/ 90000 h 90000"/>
              <a:gd name="connsiteX15" fmla="*/ 4194461 w 12191999"/>
              <a:gd name="connsiteY15" fmla="*/ 90000 h 90000"/>
              <a:gd name="connsiteX16" fmla="*/ 4199036 w 12191999"/>
              <a:gd name="connsiteY16" fmla="*/ 45000 h 90000"/>
              <a:gd name="connsiteX17" fmla="*/ 1548900 w 12191999"/>
              <a:gd name="connsiteY17" fmla="*/ 0 h 90000"/>
              <a:gd name="connsiteX18" fmla="*/ 3208659 w 12191999"/>
              <a:gd name="connsiteY18" fmla="*/ 0 h 90000"/>
              <a:gd name="connsiteX19" fmla="*/ 3204084 w 12191999"/>
              <a:gd name="connsiteY19" fmla="*/ 45000 h 90000"/>
              <a:gd name="connsiteX20" fmla="*/ 3208659 w 12191999"/>
              <a:gd name="connsiteY20" fmla="*/ 90000 h 90000"/>
              <a:gd name="connsiteX21" fmla="*/ 1548900 w 12191999"/>
              <a:gd name="connsiteY21" fmla="*/ 90000 h 90000"/>
              <a:gd name="connsiteX22" fmla="*/ 1553476 w 12191999"/>
              <a:gd name="connsiteY22" fmla="*/ 45000 h 90000"/>
              <a:gd name="connsiteX23" fmla="*/ 0 w 12191999"/>
              <a:gd name="connsiteY23" fmla="*/ 0 h 90000"/>
              <a:gd name="connsiteX24" fmla="*/ 563099 w 12191999"/>
              <a:gd name="connsiteY24" fmla="*/ 0 h 90000"/>
              <a:gd name="connsiteX25" fmla="*/ 558524 w 12191999"/>
              <a:gd name="connsiteY25" fmla="*/ 45000 h 90000"/>
              <a:gd name="connsiteX26" fmla="*/ 563099 w 12191999"/>
              <a:gd name="connsiteY26" fmla="*/ 90000 h 90000"/>
              <a:gd name="connsiteX27" fmla="*/ 0 w 12191999"/>
              <a:gd name="connsiteY27" fmla="*/ 90000 h 9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1999" h="90000">
                <a:moveTo>
                  <a:pt x="9486068" y="0"/>
                </a:moveTo>
                <a:lnTo>
                  <a:pt x="12191999" y="0"/>
                </a:lnTo>
                <a:lnTo>
                  <a:pt x="12191999" y="90000"/>
                </a:lnTo>
                <a:lnTo>
                  <a:pt x="9485093" y="90000"/>
                </a:lnTo>
                <a:lnTo>
                  <a:pt x="9490156" y="40205"/>
                </a:lnTo>
                <a:close/>
                <a:moveTo>
                  <a:pt x="6840485" y="0"/>
                </a:moveTo>
                <a:lnTo>
                  <a:pt x="8499292" y="0"/>
                </a:lnTo>
                <a:lnTo>
                  <a:pt x="8495204" y="40205"/>
                </a:lnTo>
                <a:lnTo>
                  <a:pt x="8500267" y="90000"/>
                </a:lnTo>
                <a:lnTo>
                  <a:pt x="6839555" y="90000"/>
                </a:lnTo>
                <a:lnTo>
                  <a:pt x="6844595" y="40426"/>
                </a:lnTo>
                <a:close/>
                <a:moveTo>
                  <a:pt x="4194461" y="0"/>
                </a:moveTo>
                <a:lnTo>
                  <a:pt x="5853754" y="0"/>
                </a:lnTo>
                <a:lnTo>
                  <a:pt x="5849643" y="40426"/>
                </a:lnTo>
                <a:lnTo>
                  <a:pt x="5854684" y="90000"/>
                </a:lnTo>
                <a:lnTo>
                  <a:pt x="4194461" y="90000"/>
                </a:lnTo>
                <a:lnTo>
                  <a:pt x="4199036" y="45000"/>
                </a:lnTo>
                <a:close/>
                <a:moveTo>
                  <a:pt x="1548900" y="0"/>
                </a:moveTo>
                <a:lnTo>
                  <a:pt x="3208659" y="0"/>
                </a:lnTo>
                <a:lnTo>
                  <a:pt x="3204084" y="45000"/>
                </a:lnTo>
                <a:lnTo>
                  <a:pt x="3208659" y="90000"/>
                </a:lnTo>
                <a:lnTo>
                  <a:pt x="1548900" y="90000"/>
                </a:lnTo>
                <a:lnTo>
                  <a:pt x="1553476" y="45000"/>
                </a:lnTo>
                <a:close/>
                <a:moveTo>
                  <a:pt x="0" y="0"/>
                </a:moveTo>
                <a:lnTo>
                  <a:pt x="563099" y="0"/>
                </a:lnTo>
                <a:lnTo>
                  <a:pt x="558524" y="45000"/>
                </a:lnTo>
                <a:lnTo>
                  <a:pt x="563099" y="90000"/>
                </a:lnTo>
                <a:lnTo>
                  <a:pt x="0" y="9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Круг: прозрачная заливка 6">
            <a:extLst>
              <a:ext uri="{FF2B5EF4-FFF2-40B4-BE49-F238E27FC236}">
                <a16:creationId xmlns:a16="http://schemas.microsoft.com/office/drawing/2014/main" id="{4C4E0B98-61A3-4850-B32B-C96880981359}"/>
              </a:ext>
            </a:extLst>
          </p:cNvPr>
          <p:cNvSpPr/>
          <p:nvPr/>
        </p:nvSpPr>
        <p:spPr>
          <a:xfrm>
            <a:off x="246000" y="2051200"/>
            <a:ext cx="1620000" cy="1620000"/>
          </a:xfrm>
          <a:prstGeom prst="donut">
            <a:avLst>
              <a:gd name="adj" fmla="val 194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: скругленные верхние углы 7">
            <a:extLst>
              <a:ext uri="{FF2B5EF4-FFF2-40B4-BE49-F238E27FC236}">
                <a16:creationId xmlns:a16="http://schemas.microsoft.com/office/drawing/2014/main" id="{6AC75A6E-CD19-4667-9D59-BDE94C96284C}"/>
              </a:ext>
            </a:extLst>
          </p:cNvPr>
          <p:cNvSpPr/>
          <p:nvPr/>
        </p:nvSpPr>
        <p:spPr>
          <a:xfrm rot="3128573">
            <a:off x="3561564" y="4333473"/>
            <a:ext cx="3455280" cy="534772"/>
          </a:xfrm>
          <a:prstGeom prst="round2Same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верхние углы 8">
            <a:extLst>
              <a:ext uri="{FF2B5EF4-FFF2-40B4-BE49-F238E27FC236}">
                <a16:creationId xmlns:a16="http://schemas.microsoft.com/office/drawing/2014/main" id="{89B3D231-8421-4419-B8BA-25FC976E5251}"/>
              </a:ext>
            </a:extLst>
          </p:cNvPr>
          <p:cNvSpPr/>
          <p:nvPr/>
        </p:nvSpPr>
        <p:spPr>
          <a:xfrm rot="13929852" flipH="1" flipV="1">
            <a:off x="3331183" y="4580967"/>
            <a:ext cx="3217555" cy="585269"/>
          </a:xfrm>
          <a:prstGeom prst="round2SameRect">
            <a:avLst>
              <a:gd name="adj1" fmla="val 20483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Идеологическая</a:t>
            </a:r>
          </a:p>
        </p:txBody>
      </p:sp>
      <p:sp>
        <p:nvSpPr>
          <p:cNvPr id="10" name="Круг: прозрачная заливка 9">
            <a:extLst>
              <a:ext uri="{FF2B5EF4-FFF2-40B4-BE49-F238E27FC236}">
                <a16:creationId xmlns:a16="http://schemas.microsoft.com/office/drawing/2014/main" id="{9331A03A-C38C-4765-B96C-35B8F4861965}"/>
              </a:ext>
            </a:extLst>
          </p:cNvPr>
          <p:cNvSpPr/>
          <p:nvPr/>
        </p:nvSpPr>
        <p:spPr>
          <a:xfrm>
            <a:off x="2891560" y="2051200"/>
            <a:ext cx="1620000" cy="1620000"/>
          </a:xfrm>
          <a:prstGeom prst="donut">
            <a:avLst>
              <a:gd name="adj" fmla="val 1949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: скругленные верхние углы 10">
            <a:extLst>
              <a:ext uri="{FF2B5EF4-FFF2-40B4-BE49-F238E27FC236}">
                <a16:creationId xmlns:a16="http://schemas.microsoft.com/office/drawing/2014/main" id="{39DA721E-23DC-4CCA-AA3D-1CA08927D6A2}"/>
              </a:ext>
            </a:extLst>
          </p:cNvPr>
          <p:cNvSpPr/>
          <p:nvPr/>
        </p:nvSpPr>
        <p:spPr>
          <a:xfrm rot="3128573">
            <a:off x="6207124" y="4328899"/>
            <a:ext cx="3455280" cy="534772"/>
          </a:xfrm>
          <a:prstGeom prst="round2Same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верхние углы 11">
            <a:extLst>
              <a:ext uri="{FF2B5EF4-FFF2-40B4-BE49-F238E27FC236}">
                <a16:creationId xmlns:a16="http://schemas.microsoft.com/office/drawing/2014/main" id="{CFD0CA6A-EC8F-40D0-B733-0D7856A21407}"/>
              </a:ext>
            </a:extLst>
          </p:cNvPr>
          <p:cNvSpPr/>
          <p:nvPr/>
        </p:nvSpPr>
        <p:spPr>
          <a:xfrm rot="13929852" flipH="1">
            <a:off x="5930465" y="4494331"/>
            <a:ext cx="2981395" cy="404285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id="{D3CC0B2A-7D52-4960-9E76-A0B0EDAC8FB5}"/>
              </a:ext>
            </a:extLst>
          </p:cNvPr>
          <p:cNvSpPr/>
          <p:nvPr/>
        </p:nvSpPr>
        <p:spPr>
          <a:xfrm>
            <a:off x="5537120" y="2046626"/>
            <a:ext cx="1620000" cy="1620000"/>
          </a:xfrm>
          <a:prstGeom prst="donut">
            <a:avLst>
              <a:gd name="adj" fmla="val 1949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: скругленные верхние углы 13">
            <a:extLst>
              <a:ext uri="{FF2B5EF4-FFF2-40B4-BE49-F238E27FC236}">
                <a16:creationId xmlns:a16="http://schemas.microsoft.com/office/drawing/2014/main" id="{EC54AB47-B520-4D7E-8945-7F7FB01AA0E4}"/>
              </a:ext>
            </a:extLst>
          </p:cNvPr>
          <p:cNvSpPr/>
          <p:nvPr/>
        </p:nvSpPr>
        <p:spPr>
          <a:xfrm rot="3128573">
            <a:off x="8852685" y="4328678"/>
            <a:ext cx="3455280" cy="534772"/>
          </a:xfrm>
          <a:prstGeom prst="round2Same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верхние углы 14">
            <a:extLst>
              <a:ext uri="{FF2B5EF4-FFF2-40B4-BE49-F238E27FC236}">
                <a16:creationId xmlns:a16="http://schemas.microsoft.com/office/drawing/2014/main" id="{BAA207E1-7DDE-41EA-94D8-870F2A57F2E9}"/>
              </a:ext>
            </a:extLst>
          </p:cNvPr>
          <p:cNvSpPr/>
          <p:nvPr/>
        </p:nvSpPr>
        <p:spPr>
          <a:xfrm rot="13929852" flipH="1">
            <a:off x="8576026" y="4494110"/>
            <a:ext cx="2981395" cy="404285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Круг: прозрачная заливка 15">
            <a:extLst>
              <a:ext uri="{FF2B5EF4-FFF2-40B4-BE49-F238E27FC236}">
                <a16:creationId xmlns:a16="http://schemas.microsoft.com/office/drawing/2014/main" id="{D2A2249B-F021-4566-9F57-C9F032F6883C}"/>
              </a:ext>
            </a:extLst>
          </p:cNvPr>
          <p:cNvSpPr/>
          <p:nvPr/>
        </p:nvSpPr>
        <p:spPr>
          <a:xfrm>
            <a:off x="8182681" y="2046405"/>
            <a:ext cx="1620000" cy="1620000"/>
          </a:xfrm>
          <a:prstGeom prst="donut">
            <a:avLst>
              <a:gd name="adj" fmla="val 194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26588C-0BF8-4AB8-9D9E-9D011DB2150F}"/>
              </a:ext>
            </a:extLst>
          </p:cNvPr>
          <p:cNvSpPr txBox="1"/>
          <p:nvPr/>
        </p:nvSpPr>
        <p:spPr>
          <a:xfrm rot="3152575">
            <a:off x="1684732" y="4404742"/>
            <a:ext cx="1950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Познавательная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A8B7AF-4E87-42F0-80C9-A29F7EBE8F87}"/>
              </a:ext>
            </a:extLst>
          </p:cNvPr>
          <p:cNvSpPr txBox="1"/>
          <p:nvPr/>
        </p:nvSpPr>
        <p:spPr>
          <a:xfrm rot="3152575">
            <a:off x="4349262" y="4404742"/>
            <a:ext cx="1916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Воспитательная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46B890-42DE-41A7-967C-245803792B92}"/>
              </a:ext>
            </a:extLst>
          </p:cNvPr>
          <p:cNvSpPr txBox="1"/>
          <p:nvPr/>
        </p:nvSpPr>
        <p:spPr>
          <a:xfrm rot="3152575">
            <a:off x="6750236" y="4394510"/>
            <a:ext cx="2405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Мировоззренческая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A77063-E27F-416C-8BFD-6AE8E4E44E3D}"/>
              </a:ext>
            </a:extLst>
          </p:cNvPr>
          <p:cNvSpPr txBox="1"/>
          <p:nvPr/>
        </p:nvSpPr>
        <p:spPr>
          <a:xfrm rot="3152575">
            <a:off x="9580139" y="4384278"/>
            <a:ext cx="2037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Прогностическая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6E8743-C0E8-41EC-825D-D44FA171168E}"/>
              </a:ext>
            </a:extLst>
          </p:cNvPr>
          <p:cNvSpPr txBox="1"/>
          <p:nvPr/>
        </p:nvSpPr>
        <p:spPr>
          <a:xfrm rot="3152575">
            <a:off x="662735" y="4526975"/>
            <a:ext cx="295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Интеллектуально-развивающая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D4AEA8-A088-4C25-97F8-6D04612451AB}"/>
              </a:ext>
            </a:extLst>
          </p:cNvPr>
          <p:cNvSpPr txBox="1"/>
          <p:nvPr/>
        </p:nvSpPr>
        <p:spPr>
          <a:xfrm rot="3152575">
            <a:off x="6099370" y="4526974"/>
            <a:ext cx="2712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Функция социальной памяти</a:t>
            </a:r>
          </a:p>
        </p:txBody>
      </p:sp>
    </p:spTree>
    <p:extLst>
      <p:ext uri="{BB962C8B-B14F-4D97-AF65-F5344CB8AC3E}">
        <p14:creationId xmlns:p14="http://schemas.microsoft.com/office/powerpoint/2010/main" val="56867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73661-ED97-4A15-B793-FDA613E0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«Historia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magistra</a:t>
            </a:r>
            <a:r>
              <a:rPr lang="en-US" dirty="0"/>
              <a:t> vitae»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E55F13-1A48-4202-90BC-A02A4CF63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«История – учитель жизни»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</a:rPr>
              <a:t>Давайте порассуждаем, почему античные мыслители так объясняли смысл и назначение истории?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76B1F05-FE4C-440A-B924-3E7BE3C9447F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0DC7F1-2FC3-471D-B1CB-8EF220A4F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416" y="1825625"/>
            <a:ext cx="3870000" cy="47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C57CB-6BC6-450B-AECC-87A8E4421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Закономерности исторического развития</a:t>
            </a:r>
            <a:endParaRPr lang="ru-BY" dirty="0">
              <a:highlight>
                <a:srgbClr val="FFFF00"/>
              </a:highligh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D85EB9-5C80-4286-BD07-4BA08BFE1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000" y="18540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1.Развитие общества происходит с ускорением. Каждый качественно новый </a:t>
            </a:r>
            <a:r>
              <a:rPr lang="ru-RU" sz="4000" dirty="0" err="1"/>
              <a:t>этам</a:t>
            </a:r>
            <a:r>
              <a:rPr lang="ru-RU" sz="4000" dirty="0"/>
              <a:t> занимает меньший промежуток времени, чем предыдущий</a:t>
            </a:r>
          </a:p>
          <a:p>
            <a:pPr marL="0" indent="0">
              <a:buNone/>
            </a:pPr>
            <a:r>
              <a:rPr lang="ru-RU" sz="4000" dirty="0"/>
              <a:t>2.Историческое развитие неравномерно</a:t>
            </a:r>
          </a:p>
          <a:p>
            <a:pPr marL="0" indent="0">
              <a:buNone/>
            </a:pPr>
            <a:r>
              <a:rPr lang="ru-RU" sz="4000" dirty="0"/>
              <a:t>3.Есть место историческим случайностям, не зависящим от объективных факторов</a:t>
            </a:r>
            <a:endParaRPr lang="ru-BY" sz="4000" dirty="0"/>
          </a:p>
        </p:txBody>
      </p:sp>
    </p:spTree>
    <p:extLst>
      <p:ext uri="{BB962C8B-B14F-4D97-AF65-F5344CB8AC3E}">
        <p14:creationId xmlns:p14="http://schemas.microsoft.com/office/powerpoint/2010/main" val="66053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F380D-A7EA-41F5-BD9B-733986E3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279000"/>
            <a:ext cx="11107800" cy="1325563"/>
          </a:xfrm>
        </p:spPr>
        <p:txBody>
          <a:bodyPr/>
          <a:lstStyle/>
          <a:p>
            <a:r>
              <a:rPr lang="ru-RU" dirty="0"/>
              <a:t>Сравните различные точки зрения на процесс исторического познания.</a:t>
            </a:r>
            <a:endParaRPr lang="ru-BY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8C3C0B-C5DA-4FE5-A732-482E968FD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0" y="1604563"/>
            <a:ext cx="8183421" cy="5104512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E61EC3-CA18-4995-B9CE-16CC6B59B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685" y="1089000"/>
            <a:ext cx="3506963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2FC35-5D96-4538-95C3-7EBF9BFB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Дайте объяснение понятию</a:t>
            </a:r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1EB3EC96-6755-4DA5-9D3B-325B4FFF795A}"/>
              </a:ext>
            </a:extLst>
          </p:cNvPr>
          <p:cNvSpPr txBox="1">
            <a:spLocks/>
          </p:cNvSpPr>
          <p:nvPr/>
        </p:nvSpPr>
        <p:spPr>
          <a:xfrm>
            <a:off x="838200" y="2619001"/>
            <a:ext cx="10515600" cy="2070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3800" dirty="0">
                <a:solidFill>
                  <a:schemeClr val="bg2">
                    <a:lumMod val="10000"/>
                  </a:schemeClr>
                </a:solidFill>
              </a:rPr>
              <a:t>ЦИВИЛИЗАЦИЯ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A68C9F-D52E-4B69-9EDE-9B536C863A23}"/>
              </a:ext>
            </a:extLst>
          </p:cNvPr>
          <p:cNvSpPr txBox="1"/>
          <p:nvPr/>
        </p:nvSpPr>
        <p:spPr>
          <a:xfrm>
            <a:off x="838200" y="4509000"/>
            <a:ext cx="8677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2">
                    <a:lumMod val="10000"/>
                  </a:schemeClr>
                </a:solidFill>
                <a:highlight>
                  <a:srgbClr val="FFFF00"/>
                </a:highlight>
              </a:rPr>
              <a:t>Что значит «локальная цивилизация» и «всеобщая цивилизация»</a:t>
            </a:r>
            <a:endParaRPr lang="en-US" sz="360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28440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B175D-D3DB-4E26-ABBC-D015E47D5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76324D4-2E54-455A-9BC5-8318FBB66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000" y="459000"/>
            <a:ext cx="10869230" cy="547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5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56EBB-7B77-4F44-8167-6CDDE9C4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pic>
        <p:nvPicPr>
          <p:cNvPr id="1026" name="Picture 2" descr="Особенности истории Беларуси с древнейших времён до конца XVIII в. | PPT">
            <a:extLst>
              <a:ext uri="{FF2B5EF4-FFF2-40B4-BE49-F238E27FC236}">
                <a16:creationId xmlns:a16="http://schemas.microsoft.com/office/drawing/2014/main" id="{0CEC2C39-5A77-440A-8302-19EDED706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00" y="1494000"/>
            <a:ext cx="5842800" cy="438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548B138-0C23-430E-B5DA-1387C2E4A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" y="188999"/>
            <a:ext cx="5130000" cy="288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59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180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ВВЕДЕНИЕ</vt:lpstr>
      <vt:lpstr>История-наука о жизни людей в прошлом</vt:lpstr>
      <vt:lpstr>Функции истории</vt:lpstr>
      <vt:lpstr>«Historia est magistra vitae» </vt:lpstr>
      <vt:lpstr>Закономерности исторического развития</vt:lpstr>
      <vt:lpstr>Сравните различные точки зрения на процесс исторического познания.</vt:lpstr>
      <vt:lpstr>Дайте объяснение понятию</vt:lpstr>
      <vt:lpstr>Презентация PowerPoint</vt:lpstr>
      <vt:lpstr>Вставьте заголовок слайда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Каменная стена</dc:title>
  <dc:creator>Юрий Козырев</dc:creator>
  <cp:lastModifiedBy>Учитель</cp:lastModifiedBy>
  <cp:revision>9</cp:revision>
  <dcterms:created xsi:type="dcterms:W3CDTF">2021-02-04T08:30:43Z</dcterms:created>
  <dcterms:modified xsi:type="dcterms:W3CDTF">2024-08-15T09:47:19Z</dcterms:modified>
</cp:coreProperties>
</file>