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9144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B4EBE16-2F70-331A-A30E-D0C71495A929}">
  <a:tblStyle styleId="{1B4EBE16-2F70-331A-A30E-D0C71495A929}" styleName="Medium Style 4 - Accent 4">
    <a:wholeTbl>
      <a:tcTxStyle>
        <a:fontRef idx="minor"/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4"/>
              </a:solidFill>
            </a:ln>
          </a:bottom>
        </a:tcBdr>
        <a:fill>
          <a:solidFill>
            <a:schemeClr val="accent4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997C1A4-8B28-D911-B708-726ED5911AD1}" styleName="Table_0">
    <a:wholeTbl>
      <a:tcTxStyle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rgbClr val="E8EAE9"/>
          </a:solidFill>
        </a:fill>
      </a:tcStyle>
    </a:wholeTbl>
    <a:band1H>
      <a:tcStyle>
        <a:tcBdr/>
        <a:fill>
          <a:solidFill>
            <a:srgbClr val="CED2D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ED2D1"/>
          </a:solidFill>
        </a:fill>
      </a:tcStyle>
    </a:band1V>
    <a:band2V>
      <a:tcStyle>
        <a:tcBdr/>
        <a:fill>
          <a:solidFill>
            <a:srgbClr val="CED2D1"/>
          </a:solidFill>
        </a:fill>
      </a:tcStyle>
    </a:band2V>
    <a:lastCol>
      <a:tcTxStyle i="off" b="on"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i="off" b="on"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i="off" b="on"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i="off" b="on"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/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12"/>
          <p:cNvSpPr txBox="1"/>
          <p:nvPr>
            <p:ph type="ctrTitle"/>
          </p:nvPr>
        </p:nvSpPr>
        <p:spPr bwMode="auto">
          <a:xfrm>
            <a:off x="3214678" y="3352800"/>
            <a:ext cx="578647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2"/>
          <p:cNvSpPr txBox="1"/>
          <p:nvPr/>
        </p:nvSpPr>
        <p:spPr bwMode="auto">
          <a:xfrm>
            <a:off x="0" y="142852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cap="none">
                <a:solidFill>
                  <a:schemeClr val="accent3"/>
                </a:solidFill>
                <a:latin typeface="Cambria"/>
                <a:ea typeface="Cambria"/>
                <a:cs typeface="Cambria"/>
              </a:rPr>
              <a:t>Лицей Ивацевичского района</a:t>
            </a:r>
            <a:endParaRPr sz="1800" b="1" cap="none">
              <a:solidFill>
                <a:schemeClr val="accent3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4" name="Google Shape;14;p1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3286124"/>
            <a:ext cx="9144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0" y="4071942"/>
            <a:ext cx="133164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/>
          <p:nvPr/>
        </p:nvSpPr>
        <p:spPr bwMode="auto">
          <a:xfrm>
            <a:off x="0" y="2784972"/>
            <a:ext cx="41148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cap="none">
                <a:solidFill>
                  <a:schemeClr val="accent3"/>
                </a:solidFill>
                <a:latin typeface="Cambria"/>
                <a:ea typeface="Cambria"/>
                <a:cs typeface="Cambria"/>
              </a:rPr>
              <a:t>История Беларуси. 11 класс</a:t>
            </a:r>
            <a:endParaRPr sz="2200" b="1" cap="none">
              <a:solidFill>
                <a:schemeClr val="accent3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 bwMode="auto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1"/>
          <p:cNvSpPr txBox="1"/>
          <p:nvPr>
            <p:ph type="body" idx="1"/>
          </p:nvPr>
        </p:nvSpPr>
        <p:spPr bwMode="auto">
          <a:xfrm rot="5400000">
            <a:off x="1988317" y="-273861"/>
            <a:ext cx="5443538" cy="7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21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21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 bwMode="auto">
          <a:xfrm rot="5400000">
            <a:off x="4620419" y="2275682"/>
            <a:ext cx="6170613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22"/>
          <p:cNvSpPr txBox="1"/>
          <p:nvPr>
            <p:ph type="body" idx="1"/>
          </p:nvPr>
        </p:nvSpPr>
        <p:spPr bwMode="auto">
          <a:xfrm rot="5400000">
            <a:off x="619918" y="389732"/>
            <a:ext cx="6170613" cy="573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22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2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таблица" preserve="0" showMasterPhAnim="0" type="tbl" userDrawn="1">
  <p:cSld name="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 bwMode="auto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3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3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 bwMode="auto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3"/>
          <p:cNvSpPr txBox="1"/>
          <p:nvPr>
            <p:ph type="body" idx="1"/>
          </p:nvPr>
        </p:nvSpPr>
        <p:spPr bwMode="auto">
          <a:xfrm>
            <a:off x="785786" y="785794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4"/>
          <p:cNvSpPr txBox="1"/>
          <p:nvPr>
            <p:ph type="body" idx="1"/>
          </p:nvPr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4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4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 bwMode="auto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15"/>
          <p:cNvSpPr txBox="1"/>
          <p:nvPr>
            <p:ph type="body" idx="1"/>
          </p:nvPr>
        </p:nvSpPr>
        <p:spPr bwMode="auto">
          <a:xfrm>
            <a:off x="8382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15"/>
          <p:cNvSpPr txBox="1"/>
          <p:nvPr>
            <p:ph type="body" idx="2"/>
          </p:nvPr>
        </p:nvSpPr>
        <p:spPr bwMode="auto">
          <a:xfrm>
            <a:off x="48387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15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15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6"/>
          <p:cNvSpPr txBox="1"/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6"/>
          <p:cNvSpPr txBox="1"/>
          <p:nvPr>
            <p:ph type="body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6"/>
          <p:cNvSpPr txBox="1"/>
          <p:nvPr>
            <p:ph type="body" idx="3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6"/>
          <p:cNvSpPr txBox="1"/>
          <p:nvPr>
            <p:ph type="body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16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16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 bwMode="auto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7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7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8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19"/>
          <p:cNvSpPr txBox="1"/>
          <p:nvPr>
            <p:ph type="body" idx="1"/>
          </p:nvPr>
        </p:nvSpPr>
        <p:spPr bwMode="auto"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9"/>
          <p:cNvSpPr txBox="1"/>
          <p:nvPr>
            <p:ph type="body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9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9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20"/>
          <p:cNvSpPr/>
          <p:nvPr>
            <p:ph type="pic" idx="2"/>
          </p:nvPr>
        </p:nvSpPr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 txBox="1"/>
          <p:nvPr>
            <p:ph type="body" idx="1"/>
          </p:nvPr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0"/>
          <p:cNvSpPr txBox="1"/>
          <p:nvPr>
            <p:ph type="ftr" idx="11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0"/>
          <p:cNvSpPr txBox="1"/>
          <p:nvPr>
            <p:ph type="sldNum" idx="12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B2C5B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body" idx="1"/>
          </p:nvPr>
        </p:nvSpPr>
        <p:spPr bwMode="auto">
          <a:xfrm>
            <a:off x="785786" y="928670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/>
          <p:nvPr>
            <p:ph type="title"/>
          </p:nvPr>
        </p:nvSpPr>
        <p:spPr bwMode="auto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8" name="Google Shape;8;p11"/>
          <p:cNvPicPr/>
          <p:nvPr/>
        </p:nvPicPr>
        <p:blipFill>
          <a:blip r:embed="rId14">
            <a:alphaModFix/>
          </a:blip>
          <a:srcRect l="0" t="0" r="0" b="0"/>
          <a:stretch/>
        </p:blipFill>
        <p:spPr bwMode="auto">
          <a:xfrm rot="5400000">
            <a:off x="-2643210" y="3357566"/>
            <a:ext cx="6143644" cy="8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1"/>
          <p:cNvSpPr/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B2C5B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subTitle" idx="4294967295"/>
          </p:nvPr>
        </p:nvSpPr>
        <p:spPr bwMode="auto">
          <a:xfrm>
            <a:off x="0" y="4221088"/>
            <a:ext cx="9144000" cy="1158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  <a:defRPr/>
            </a:pPr>
            <a:r>
              <a:rPr lang="ru-RU" sz="4400" b="1" i="0" u="none" strike="noStrike" cap="none">
                <a:solidFill>
                  <a:srgbClr val="26332F"/>
                </a:solidFill>
                <a:latin typeface="Cambria"/>
                <a:ea typeface="Cambria"/>
                <a:cs typeface="Cambria"/>
              </a:rPr>
              <a:t>Западная Беларусь в составе Польши</a:t>
            </a:r>
            <a:endParaRPr sz="4400" b="1" i="0" u="none" strike="noStrike" cap="none">
              <a:solidFill>
                <a:srgbClr val="26332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7" name="Google Shape;77;p1"/>
          <p:cNvSpPr txBox="1"/>
          <p:nvPr/>
        </p:nvSpPr>
        <p:spPr bwMode="auto">
          <a:xfrm>
            <a:off x="7286644" y="5308048"/>
            <a:ext cx="1857356" cy="6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2000"/>
              <a:buFont typeface="Cambria"/>
              <a:buNone/>
              <a:defRPr/>
            </a:pPr>
            <a:r>
              <a:rPr lang="ru-RU" sz="2000" b="1" i="0" u="none" strike="noStrike" cap="none">
                <a:solidFill>
                  <a:srgbClr val="26332F"/>
                </a:solidFill>
                <a:latin typeface="Cambria"/>
                <a:ea typeface="Cambria"/>
                <a:cs typeface="Cambria"/>
              </a:rPr>
              <a:t>Ситник П.В.</a:t>
            </a:r>
            <a:endParaRPr sz="2000" b="1" i="0" u="none" strike="noStrike" cap="none">
              <a:solidFill>
                <a:srgbClr val="26332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8" name="Google Shape;78;p1"/>
          <p:cNvSpPr txBox="1"/>
          <p:nvPr/>
        </p:nvSpPr>
        <p:spPr bwMode="auto">
          <a:xfrm>
            <a:off x="3857620" y="6248400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9" name="Google Shape;79;p1"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0" name="Google Shape;80;p1"/>
          <p:cNvPicPr/>
          <p:nvPr/>
        </p:nvPicPr>
        <p:blipFill>
          <a:blip r:embed="rId2">
            <a:alphaModFix/>
          </a:blip>
          <a:srcRect l="0" t="0" r="14278" b="0"/>
          <a:stretch/>
        </p:blipFill>
        <p:spPr bwMode="auto">
          <a:xfrm flipH="0" flipV="0">
            <a:off x="3793263" y="-18117"/>
            <a:ext cx="5339751" cy="332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77794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58736" y="7937"/>
            <a:ext cx="3852000" cy="2329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grpSp>
        <p:nvGrpSpPr>
          <p:cNvPr id="173" name="Google Shape;173;p8"/>
          <p:cNvGrpSpPr/>
          <p:nvPr/>
        </p:nvGrpSpPr>
        <p:grpSpPr bwMode="auto">
          <a:xfrm>
            <a:off x="978346" y="1463631"/>
            <a:ext cx="8051403" cy="2778609"/>
            <a:chOff x="6746" y="626919"/>
            <a:chExt cx="8051403" cy="2778609"/>
          </a:xfrm>
        </p:grpSpPr>
        <p:sp>
          <p:nvSpPr>
            <p:cNvPr id="174" name="Google Shape;174;p8"/>
            <p:cNvSpPr/>
            <p:nvPr/>
          </p:nvSpPr>
          <p:spPr bwMode="auto">
            <a:xfrm>
              <a:off x="5456032" y="2378022"/>
              <a:ext cx="1878520" cy="3039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8"/>
            <p:cNvSpPr/>
            <p:nvPr/>
          </p:nvSpPr>
          <p:spPr bwMode="auto">
            <a:xfrm>
              <a:off x="5456032" y="2378022"/>
              <a:ext cx="127418" cy="3039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6" name="Google Shape;176;p8"/>
            <p:cNvSpPr/>
            <p:nvPr/>
          </p:nvSpPr>
          <p:spPr bwMode="auto">
            <a:xfrm>
              <a:off x="3704930" y="2378022"/>
              <a:ext cx="1751102" cy="3039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7" name="Google Shape;177;p8"/>
            <p:cNvSpPr/>
            <p:nvPr/>
          </p:nvSpPr>
          <p:spPr bwMode="auto">
            <a:xfrm>
              <a:off x="3588952" y="1350514"/>
              <a:ext cx="1867080" cy="3039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8" name="Google Shape;178;p8"/>
            <p:cNvSpPr/>
            <p:nvPr/>
          </p:nvSpPr>
          <p:spPr bwMode="auto">
            <a:xfrm>
              <a:off x="1721872" y="1350514"/>
              <a:ext cx="1867080" cy="3039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9" name="Google Shape;179;p8"/>
            <p:cNvSpPr/>
            <p:nvPr/>
          </p:nvSpPr>
          <p:spPr bwMode="auto">
            <a:xfrm>
              <a:off x="99497" y="626919"/>
              <a:ext cx="6978909" cy="72359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 bwMode="auto">
            <a:xfrm>
              <a:off x="99497" y="626919"/>
              <a:ext cx="6978909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Направления национально-освободительного движения (с середины 1920-х гг.)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1" name="Google Shape;181;p8"/>
            <p:cNvSpPr/>
            <p:nvPr/>
          </p:nvSpPr>
          <p:spPr bwMode="auto">
            <a:xfrm>
              <a:off x="6746" y="1654425"/>
              <a:ext cx="3430250" cy="72359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 bwMode="auto">
            <a:xfrm>
              <a:off x="6746" y="1654425"/>
              <a:ext cx="3430250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революционно- освободительное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3" name="Google Shape;183;p8"/>
            <p:cNvSpPr/>
            <p:nvPr/>
          </p:nvSpPr>
          <p:spPr bwMode="auto">
            <a:xfrm>
              <a:off x="3740907" y="1654425"/>
              <a:ext cx="3430250" cy="72359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 bwMode="auto">
            <a:xfrm>
              <a:off x="3740907" y="1654425"/>
              <a:ext cx="3430250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национально- демократическое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5" name="Google Shape;185;p8"/>
            <p:cNvSpPr/>
            <p:nvPr/>
          </p:nvSpPr>
          <p:spPr bwMode="auto">
            <a:xfrm>
              <a:off x="2853916" y="2681932"/>
              <a:ext cx="1702028" cy="72359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 bwMode="auto">
            <a:xfrm>
              <a:off x="2853916" y="2681932"/>
              <a:ext cx="1702028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Симон Рак- Михайловский</a:t>
              </a:r>
              <a:endParaRPr sz="1800" b="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7" name="Google Shape;187;p8"/>
            <p:cNvSpPr/>
            <p:nvPr/>
          </p:nvSpPr>
          <p:spPr bwMode="auto">
            <a:xfrm>
              <a:off x="4859854" y="2681932"/>
              <a:ext cx="1447192" cy="72359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 bwMode="auto">
            <a:xfrm>
              <a:off x="4859854" y="2681932"/>
              <a:ext cx="1447192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Бронислав Тарашкевич</a:t>
              </a:r>
              <a:endParaRPr sz="1800" b="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9" name="Google Shape;189;p8"/>
            <p:cNvSpPr/>
            <p:nvPr/>
          </p:nvSpPr>
          <p:spPr bwMode="auto">
            <a:xfrm>
              <a:off x="6610957" y="2681932"/>
              <a:ext cx="1447192" cy="72359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 bwMode="auto">
            <a:xfrm>
              <a:off x="6610957" y="2681932"/>
              <a:ext cx="1447192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Игнат Дворчанин</a:t>
              </a:r>
              <a:endParaRPr sz="1800" b="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191" name="Google Shape;191;p8" descr="ÐÐÐÐ¬ Ð ÐÐ¡Ð¢ÐÐ ÐÐ ÐÐ ÐÐ¡Ð¢Ð£ÐÐÐÐÐÐ ÐÐÐ¡ÐÐÐÐ¡ÐÐÐÐ Ð ÐÐÐ¥Ð. 11 ÐÐÐ¢Ð¯ÐÐ Ð¯.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7392817" y="4381500"/>
            <a:ext cx="1619497" cy="22878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2" name="Google Shape;192;p8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3851920" y="4381500"/>
            <a:ext cx="1525240" cy="22878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3" name="Google Shape;193;p8"/>
          <p:cNvPicPr/>
          <p:nvPr/>
        </p:nvPicPr>
        <p:blipFill>
          <a:blip r:embed="rId4">
            <a:alphaModFix/>
          </a:blip>
          <a:srcRect l="0" t="0" r="0" b="0"/>
          <a:stretch/>
        </p:blipFill>
        <p:spPr bwMode="auto">
          <a:xfrm>
            <a:off x="5508104" y="4250667"/>
            <a:ext cx="1860532" cy="24186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Национально-освободительное движение </a:t>
            </a:r>
            <a:endParaRPr/>
          </a:p>
        </p:txBody>
      </p:sp>
      <p:graphicFrame>
        <p:nvGraphicFramePr>
          <p:cNvPr id="199" name="Google Shape;199;p9"/>
          <p:cNvGraphicFramePr>
            <a:graphicFrameLocks xmlns:a="http://schemas.openxmlformats.org/drawingml/2006/main"/>
          </p:cNvGraphicFramePr>
          <p:nvPr/>
        </p:nvGraphicFramePr>
        <p:xfrm>
          <a:off x="899592" y="773192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{4997C1A4-8B28-D911-B708-726ED5911AD1}</a:tableStyleId>
                <a:noFill/>
              </a:tblPr>
              <a:tblGrid>
                <a:gridCol w="1800000"/>
                <a:gridCol w="3551299"/>
                <a:gridCol w="2785599"/>
              </a:tblGrid>
              <a:tr h="370850">
                <a:tc gridSpan="3"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</a:rPr>
                        <a:t>Направления национально-освободительного движения в Западной Беларуси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50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Революционно- освободительное</a:t>
                      </a:r>
                      <a:endParaRPr sz="1800" b="1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Национально- демократическое</a:t>
                      </a:r>
                      <a:endParaRPr sz="1800" b="1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Политические силы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Коммунистическая партия За- падной Беларуси (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mbria"/>
                          <a:ea typeface="Cambria"/>
                          <a:cs typeface="Cambria"/>
                        </a:rPr>
                        <a:t>КПЗБ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),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 Ком- мунистической союз Западной Беларуси (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mbria"/>
                          <a:ea typeface="Cambria"/>
                          <a:cs typeface="Cambria"/>
                        </a:rPr>
                        <a:t>КСМЗБ)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, Белорусская революционная организация (БРО), Белорусская крестьянс- ко-рабочая громада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mbria"/>
                          <a:ea typeface="Cambria"/>
                          <a:cs typeface="Cambria"/>
                        </a:rPr>
                        <a:t> (БКРГ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Посольский клуб «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mbria"/>
                          <a:ea typeface="Cambria"/>
                          <a:cs typeface="Cambria"/>
                        </a:rPr>
                        <a:t>Зма- ганьне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», Белорусская христианская демокра- тия (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mbria"/>
                          <a:ea typeface="Cambria"/>
                          <a:cs typeface="Cambria"/>
                        </a:rPr>
                        <a:t>БХД)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. Товарищест- во белорусской школы (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mbria"/>
                          <a:ea typeface="Cambria"/>
                          <a:cs typeface="Cambria"/>
                        </a:rPr>
                        <a:t>ТБШ)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Цели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Самоопределение Западной Бе- ларуси.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 Образование рабоче- крестьянского правительства. Передача земли крестьянам. Уничтожение осадничества. Де- мократические свободы. Обуче- ние на родном языке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Защита интересов бело- русского народа. Демо- кратизация народного образования. Распрост- ранение просвещения среди белорусов. Борьба против полонизации.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Формы борь- бы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Партизанские формы борьбы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Парламентские формы борьбы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291095" name="Google Shape;18;p13"/>
          <p:cNvSpPr txBox="1"/>
          <p:nvPr>
            <p:ph type="title"/>
          </p:nvPr>
        </p:nvSpPr>
        <p:spPr bwMode="auto">
          <a:xfrm flipH="0" flipV="0">
            <a:off x="212569" y="171450"/>
            <a:ext cx="8643055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2600"/>
              <a:t>Национально-освободительное движение</a:t>
            </a:r>
            <a:endParaRPr sz="2600"/>
          </a:p>
        </p:txBody>
      </p:sp>
      <p:sp>
        <p:nvSpPr>
          <p:cNvPr id="62995223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70810638" name=""/>
          <p:cNvGraphicFramePr>
            <a:graphicFrameLocks xmlns:a="http://schemas.openxmlformats.org/drawingml/2006/main"/>
          </p:cNvGraphicFramePr>
          <p:nvPr/>
        </p:nvGraphicFramePr>
        <p:xfrm>
          <a:off x="902" y="748029"/>
          <a:ext cx="6306206" cy="107687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{1B4EBE16-2F70-331A-A30E-D0C71495A929}</a:tableStyleId>
              </a:tblPr>
              <a:tblGrid>
                <a:gridCol w="2430000"/>
                <a:gridCol w="1170000"/>
                <a:gridCol w="1800000"/>
                <a:gridCol w="3777161"/>
              </a:tblGrid>
              <a:tr h="822465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Организация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Год создания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Лидеры / Деятели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Цели и задачи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2061278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Коммунистическая партия Западной Беларуси (КПЗБ)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Социалистическая революция в Польше; самоопределение Западной Беларуси; объединение с БССР; ликвидация помещичьего землевладения.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813492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Белорусская крестьянско-рабочая громада (БКРГ)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Б. Тарашкевич, С. Рак-Михайловский, П. Волошин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Создание независимой белорусской республики (власть крестьян и рабочих); 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земля без выкупа</a:t>
                      </a: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; родная школа; политические свободы.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 1927 г. запрещена.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325244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Товарищество Белорусской школы (ТБШ)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Легальная борьба против полонизации; открытие белорусских школ, библиотек.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 1937 г. запрещено.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pic>
        <p:nvPicPr>
          <p:cNvPr id="205" name="Google Shape;205;p1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980449" y="2996952"/>
            <a:ext cx="6058807" cy="34595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6" name="Google Shape;206;p10"/>
          <p:cNvSpPr txBox="1"/>
          <p:nvPr/>
        </p:nvSpPr>
        <p:spPr bwMode="auto">
          <a:xfrm>
            <a:off x="905397" y="836712"/>
            <a:ext cx="8208912" cy="208823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097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0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 В годы экономического кризиса 1929-1933 гг. положение рабочих значи- тельно ухудшилось. Это вызвало рост рабочего и крестьянского движения. Летом 1935 г. началось крупное выступление нарочанских рыбаков, в котором участвовало около 5 тыс. человек. Но в 1938 г. компартии Польши, Западной Беларуси и Западной Украины были распущены по решению Исполкома Коминтерна. Их обвинили в сотрудничестве с польскими властями. </a:t>
            </a:r>
            <a:endParaRPr sz="20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marR="0" lvl="0" indent="180975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07" name="Google Shape;207;p10"/>
          <p:cNvSpPr txBox="1"/>
          <p:nvPr/>
        </p:nvSpPr>
        <p:spPr bwMode="auto">
          <a:xfrm>
            <a:off x="1980448" y="6456512"/>
            <a:ext cx="6058807" cy="2966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Восстание нарочанских рыбаков. Худ. А.Путейко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5970150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Положение культуры</a:t>
            </a:r>
            <a:endParaRPr/>
          </a:p>
        </p:txBody>
      </p:sp>
      <p:sp>
        <p:nvSpPr>
          <p:cNvPr id="916302302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61178040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52013" y="735012"/>
            <a:ext cx="9130495" cy="6205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9817922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Положение культуры</a:t>
            </a:r>
            <a:endParaRPr/>
          </a:p>
        </p:txBody>
      </p:sp>
      <p:sp>
        <p:nvSpPr>
          <p:cNvPr id="743275935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0" indent="180974" algn="l">
              <a:lnSpc>
                <a:spcPct val="80000"/>
              </a:lnSpc>
              <a:buNone/>
              <a:defRPr/>
            </a:pP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Важную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роль  в 1920-1930-е гг. сыграло Товарищество белорусской школы (ТБШ) – массовая культурно-просветительская организация,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созданная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в 1921 г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.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Товарищество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боролось за грамотность населения, за открытие новых и сохранение существовавших белорусских школ, создавало клубы, библиотеки, избы-читальни, организовывало художественную самодеятельность, народные хоры, издавало учебники,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песенники.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В </a:t>
            </a:r>
            <a:r>
              <a:rPr lang="ru-RU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1937 г. деятельность Товарищества белорусской школы была запрещена.</a:t>
            </a:r>
            <a:endParaRPr sz="2400"/>
          </a:p>
          <a:p>
            <a:pPr algn="l">
              <a:defRPr/>
            </a:pPr>
            <a:endParaRPr sz="2400"/>
          </a:p>
        </p:txBody>
      </p:sp>
      <p:pic>
        <p:nvPicPr>
          <p:cNvPr id="441538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407708" y="3760991"/>
            <a:ext cx="4040208" cy="285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2495346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Литература и наука</a:t>
            </a:r>
            <a:endParaRPr/>
          </a:p>
        </p:txBody>
      </p:sp>
      <p:sp>
        <p:nvSpPr>
          <p:cNvPr id="965304384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0" indent="180974" algn="l">
              <a:lnSpc>
                <a:spcPct val="80000"/>
              </a:lnSpc>
              <a:buNone/>
              <a:defRPr/>
            </a:pP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 В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г.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Вильна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 работало Белорусское научное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товарищество. У его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истоков стояли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В.Ластовский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, братья Иван и Антон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Луцкевичи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. Члены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товарищества переводили на белорусский язык педагогическую и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художественную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литературу, выступали с докладами и сообщениями по истории, литературе, этнографии и фольклору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Беларуси. При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товариществе находился белорусский историко-этнографический музей и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белорусский архив. Библиотека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музея насчитывала более 14 тыс. томов книг и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документов.</a:t>
            </a:r>
            <a:endParaRPr sz="2200" b="0" i="0" u="none" strike="noStrike" cap="none" spc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0" indent="180974" algn="l">
              <a:lnSpc>
                <a:spcPct val="80000"/>
              </a:lnSpc>
              <a:buNone/>
              <a:defRPr/>
            </a:pP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М.Горецкий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 в 1920-1922 гг. выпустил в свет «Историю белорусской литературы» и «Хрестоматию белорусской литературы: XI век – 1905 год», а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И.Дворчанин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 в 1927 г. издал «Хрестоматию новой белорусской литературы (от 1905 года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)». Эти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книги, как и «Белорусская грамматика для школ»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Б.Тарашкевича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, широко использовались в белорусских гимназиях и других учебных </a:t>
            </a:r>
            <a:r>
              <a:rPr lang="ru-RU" sz="2200" b="0" i="0" u="none" strike="noStrike" cap="none" spc="0">
                <a:solidFill>
                  <a:schemeClr val="bg2"/>
                </a:solidFill>
                <a:latin typeface="Cambria"/>
                <a:ea typeface="Cambria"/>
                <a:cs typeface="Cambria"/>
              </a:rPr>
              <a:t>заведениях.</a:t>
            </a:r>
            <a:endParaRPr sz="2200" b="0">
              <a:solidFill>
                <a:schemeClr val="accent6">
                  <a:lumMod val="75000"/>
                </a:schemeClr>
              </a:solidFill>
              <a:latin typeface="Cambria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884269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Литература</a:t>
            </a:r>
            <a:endParaRPr/>
          </a:p>
        </p:txBody>
      </p:sp>
      <p:sp>
        <p:nvSpPr>
          <p:cNvPr id="1850780513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3277846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6774" y="785793"/>
            <a:ext cx="8100671" cy="5934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368218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2849948" name="Google Shape;19;p13"/>
          <p:cNvSpPr txBox="1"/>
          <p:nvPr>
            <p:ph type="body" idx="1"/>
          </p:nvPr>
        </p:nvSpPr>
        <p:spPr bwMode="auto">
          <a:xfrm flipH="0" flipV="0">
            <a:off x="785785" y="4136360"/>
            <a:ext cx="8243887" cy="209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Протест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против социального и национального гнёта, вера в творческие силы народа отражал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М.Машара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 в поэмах «Свадьба», «Смерть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Кастуся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 Калиновского», «Мамкина горка»,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, а также в многочисленных сборниках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стихов. Политической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остротой и научной точностью выделялись публицистические статьи секретаря ЦК КПЗБ 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И.Логиновича</a:t>
            </a:r>
            <a:r>
              <a:rPr lang="ru-RU" sz="2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.</a:t>
            </a:r>
            <a:endParaRPr sz="2200"/>
          </a:p>
        </p:txBody>
      </p:sp>
      <p:pic>
        <p:nvPicPr>
          <p:cNvPr id="20609150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97714" y="-52916"/>
            <a:ext cx="8231958" cy="4056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284977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01631794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917618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25555" y="21519"/>
            <a:ext cx="9253644" cy="6758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 bwMode="auto"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>
                <a:latin typeface="Cambria"/>
                <a:ea typeface="Cambria"/>
                <a:cs typeface="Cambria"/>
              </a:rPr>
              <a:t>План</a:t>
            </a:r>
            <a:endParaRPr sz="4000">
              <a:latin typeface="Cambria"/>
              <a:ea typeface="Cambria"/>
              <a:cs typeface="Cambria"/>
            </a:endParaRPr>
          </a:p>
        </p:txBody>
      </p:sp>
      <p:sp>
        <p:nvSpPr>
          <p:cNvPr id="86" name="Google Shape;86;p2"/>
          <p:cNvSpPr txBox="1"/>
          <p:nvPr/>
        </p:nvSpPr>
        <p:spPr bwMode="auto">
          <a:xfrm>
            <a:off x="1098965" y="1268759"/>
            <a:ext cx="7937530" cy="530351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  <a:defRPr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Территория и население</a:t>
            </a:r>
            <a:endParaRPr lang="ru-RU" sz="20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  <a:defRPr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Аграрно-сырьевой характер экономики</a:t>
            </a:r>
            <a:endParaRPr/>
          </a:p>
          <a:p>
            <a:pPr marL="342900" marR="0" lvl="0" indent="-34290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  <a:defRPr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pic>
        <p:nvPicPr>
          <p:cNvPr id="3905583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90275" y="2751666"/>
            <a:ext cx="7354910" cy="371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0746442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00314229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634499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134777" cy="6799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266869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4432843" name="Google Shape;19;p13"/>
          <p:cNvSpPr txBox="1"/>
          <p:nvPr>
            <p:ph type="body" idx="1"/>
          </p:nvPr>
        </p:nvSpPr>
        <p:spPr bwMode="auto">
          <a:xfrm flipH="0" flipV="0">
            <a:off x="106736" y="785793"/>
            <a:ext cx="5221110" cy="5443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0" indent="180974" algn="l">
              <a:lnSpc>
                <a:spcPct val="80000"/>
              </a:lnSpc>
              <a:buNone/>
              <a:defRPr/>
            </a:pP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Б.Тарашкевич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был 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учёным-языковедом и литературоведом, педагогом, 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публицистом 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и 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переводчиком. Он стал одним из руководителей и основателей Товарищества белорусской школы. В 1922 г. избран послом сейма Польши, возглавил в нём посольский клуб «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Змаганне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». В 1925 г. стал одним из основателей Белорусской крестьянско-рабочей громады. Дважды польскими властями был осуждён к лишению свободы. С 1933 г. в результате обмена политзаключёнными жил в </a:t>
            </a:r>
            <a:r>
              <a:rPr lang="ru-RU" sz="2400" b="0" i="0" u="none" strike="noStrike" cap="none" spc="0">
                <a:solidFill>
                  <a:schemeClr val="bg2"/>
                </a:solidFill>
                <a:latin typeface="Times New Roman"/>
                <a:ea typeface="Cambria"/>
                <a:cs typeface="Times New Roman"/>
              </a:rPr>
              <a:t>СССР. В 1938 г. был необоснованно осуждён к высшей мере наказания и расстрелян. Реабилитирован в 1957 г.</a:t>
            </a:r>
            <a:endParaRPr sz="2400" b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400">
              <a:latin typeface="Times New Roman"/>
              <a:cs typeface="Times New Roman"/>
            </a:endParaRPr>
          </a:p>
        </p:txBody>
      </p:sp>
      <p:pic>
        <p:nvPicPr>
          <p:cNvPr id="89954515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5671106" y="785793"/>
            <a:ext cx="3025768" cy="393779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8949019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1493064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617271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2795" y="-52916"/>
            <a:ext cx="9130541" cy="6817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900">
                <a:latin typeface="Cambria"/>
                <a:ea typeface="Cambria"/>
                <a:cs typeface="Cambria"/>
              </a:rPr>
              <a:t>Положение белорусских земель в составе Польши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 bwMode="auto">
          <a:xfrm>
            <a:off x="877161" y="832034"/>
            <a:ext cx="4191740" cy="302901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097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000" b="0">
                <a:solidFill>
                  <a:schemeClr val="dk2"/>
                </a:solidFill>
                <a:latin typeface="Times New Roman"/>
                <a:ea typeface="Cambria"/>
                <a:cs typeface="Times New Roman"/>
              </a:rPr>
              <a:t>По Рижскому  договору от 18 марта 1921 г. западнобелорусские земли вошли в состав Польши. Их разделили на Полесское, Новогрудское, Виленское и Белостокское воеводства. </a:t>
            </a:r>
            <a:endParaRPr lang="ru-RU" sz="2000" b="0">
              <a:solidFill>
                <a:schemeClr val="dk2"/>
              </a:solidFill>
              <a:latin typeface="Times New Roman"/>
              <a:ea typeface="Cambria"/>
              <a:cs typeface="Times New Roman"/>
            </a:endParaRPr>
          </a:p>
          <a:p>
            <a:pPr marL="0" marR="0" lvl="0" indent="18097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000" b="0">
                <a:solidFill>
                  <a:schemeClr val="dk2"/>
                </a:solidFill>
                <a:latin typeface="Times New Roman"/>
                <a:ea typeface="Cambria"/>
                <a:cs typeface="Times New Roman"/>
              </a:rPr>
              <a:t>Польские власти не признавали термин «Западная Беларусь» и в официальных документах называли Западную Беларусь «восточными кресами (окраинами)». Площадь территории составляла 110 тыс. км² и на ней проживало 4,6 млн человек. </a:t>
            </a:r>
            <a:endParaRPr sz="2000" b="0">
              <a:solidFill>
                <a:schemeClr val="dk2"/>
              </a:solidFill>
              <a:latin typeface="Times New Roman"/>
              <a:cs typeface="Times New Roman"/>
            </a:endParaRPr>
          </a:p>
        </p:txBody>
      </p:sp>
      <p:sp>
        <p:nvSpPr>
          <p:cNvPr id="93" name="Google Shape;93;p3"/>
          <p:cNvSpPr txBox="1"/>
          <p:nvPr/>
        </p:nvSpPr>
        <p:spPr bwMode="auto">
          <a:xfrm>
            <a:off x="5068902" y="6021288"/>
            <a:ext cx="3963080" cy="83099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Административно-территориальное деление Западной Беларуси. </a:t>
            </a:r>
            <a:endParaRPr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1931-1939 гг.</a:t>
            </a:r>
            <a:endParaRPr sz="160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94" name="Google Shape;94;p3"/>
          <p:cNvPicPr/>
          <p:nvPr/>
        </p:nvPicPr>
        <p:blipFill>
          <a:blip r:embed="rId2">
            <a:alphaModFix/>
          </a:blip>
          <a:srcRect l="5418" t="3015" r="1730" b="1787"/>
          <a:stretch/>
        </p:blipFill>
        <p:spPr bwMode="auto">
          <a:xfrm>
            <a:off x="5068902" y="836712"/>
            <a:ext cx="3963079" cy="51845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5" name="Google Shape;95;p3"/>
          <p:cNvPicPr/>
          <p:nvPr/>
        </p:nvPicPr>
        <p:blipFill>
          <a:blip r:embed="rId3">
            <a:alphaModFix/>
          </a:blip>
          <a:stretch/>
        </p:blipFill>
        <p:spPr bwMode="auto">
          <a:xfrm flipH="0" flipV="0">
            <a:off x="1350277" y="4374444"/>
            <a:ext cx="3221722" cy="22957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104216" name="Google Shape;18;p13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27966747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Западная Беларусь была сырьевой и аграрной окраиной Польши. Экономика носила </a:t>
            </a:r>
            <a:r>
              <a:rPr lang="en-US" sz="20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депрессивн</a:t>
            </a:r>
            <a:r>
              <a:rPr lang="ru-RU" sz="20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ый 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характер 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7200"/>
          </a:p>
        </p:txBody>
      </p:sp>
      <p:sp>
        <p:nvSpPr>
          <p:cNvPr id="1817035733" name=""/>
          <p:cNvSpPr/>
          <p:nvPr/>
        </p:nvSpPr>
        <p:spPr bwMode="auto">
          <a:xfrm flipH="0" flipV="0">
            <a:off x="715277" y="1622777"/>
            <a:ext cx="4189235" cy="5194652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441390" name=""/>
          <p:cNvSpPr txBox="1"/>
          <p:nvPr/>
        </p:nvSpPr>
        <p:spPr bwMode="auto">
          <a:xfrm flipH="0" flipV="0">
            <a:off x="1367916" y="2178402"/>
            <a:ext cx="3195062" cy="39319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Продукции производилось в 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9 раз меньше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чем в БССР. Развивалась</a:t>
            </a:r>
            <a:r>
              <a:rPr lang="ru-RU"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только</a:t>
            </a:r>
            <a:r>
              <a:rPr lang="ru-RU"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деревообрабатывающая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отрасль из-за хищнической вырубки лесов иностранными компаниями.</a:t>
            </a:r>
            <a:endParaRPr sz="1800" b="0"/>
          </a:p>
          <a:p>
            <a:pPr>
              <a:defRPr/>
            </a:pP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Рабочий день: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10–12 часов.</a:t>
            </a:r>
            <a:endParaRPr sz="1800" b="0"/>
          </a:p>
          <a:p>
            <a:pPr>
              <a:defRPr/>
            </a:pP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Зарплата: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 2 раза ниже, чем в центральной Польше.</a:t>
            </a:r>
            <a:endParaRPr sz="1800" b="0"/>
          </a:p>
          <a:p>
            <a:pPr>
              <a:defRPr/>
            </a:pP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Безработица: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значительно выросла в 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1930-е гг.</a:t>
            </a:r>
            <a:r>
              <a:rPr sz="1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(из-за мирового экономического кризиса 1929–1933 гг.).</a:t>
            </a:r>
            <a:endParaRPr sz="1800"/>
          </a:p>
        </p:txBody>
      </p:sp>
      <p:sp>
        <p:nvSpPr>
          <p:cNvPr id="1003716486" name=""/>
          <p:cNvSpPr/>
          <p:nvPr/>
        </p:nvSpPr>
        <p:spPr bwMode="auto">
          <a:xfrm flipH="0" flipV="0">
            <a:off x="4562474" y="1622777"/>
            <a:ext cx="4557733" cy="5194652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094044" name=""/>
          <p:cNvSpPr txBox="1"/>
          <p:nvPr/>
        </p:nvSpPr>
        <p:spPr bwMode="auto">
          <a:xfrm flipH="0" flipV="0">
            <a:off x="5133819" y="2240138"/>
            <a:ext cx="3201782" cy="41453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Более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50% земли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принадлежало помещикам (&lt;1%</a:t>
            </a:r>
            <a:r>
              <a:rPr lang="ru-RU"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населения).</a:t>
            </a:r>
            <a:endParaRPr sz="1800"/>
          </a:p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82% населения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(крестьяне) страдали от малоземелья.</a:t>
            </a:r>
            <a:endParaRPr sz="1800"/>
          </a:p>
          <a:p>
            <a:pPr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Политика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осадничества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 до 1939 г. расселено около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10 тыс. осадников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(бывших польских военных, получавших землю на льготных условиях).</a:t>
            </a:r>
            <a:endParaRPr sz="1800"/>
          </a:p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Эмиграция: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более 120 тыс. крестьян выехали за границу в поисках работы.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900">
                <a:latin typeface="Cambria"/>
                <a:ea typeface="Cambria"/>
                <a:cs typeface="Cambria"/>
              </a:rPr>
              <a:t>Положение западнобелорусских земель в составе Польши. Политика польских властей</a:t>
            </a:r>
            <a:endParaRPr/>
          </a:p>
        </p:txBody>
      </p:sp>
      <p:pic>
        <p:nvPicPr>
          <p:cNvPr id="101" name="Google Shape;101;p4" descr="Ð®Ð·ÐµÑ ÐÐ¸Ð»ÑÑÐ´ÑÐºÐ¸Ð¹"/>
          <p:cNvPicPr/>
          <p:nvPr/>
        </p:nvPicPr>
        <p:blipFill>
          <a:blip r:embed="rId2">
            <a:alphaModFix/>
          </a:blip>
          <a:srcRect l="7866" t="0" r="0" b="4853"/>
          <a:stretch/>
        </p:blipFill>
        <p:spPr bwMode="auto">
          <a:xfrm>
            <a:off x="4788024" y="692696"/>
            <a:ext cx="4217333" cy="59766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2" name="Google Shape;102;p4"/>
          <p:cNvSpPr txBox="1"/>
          <p:nvPr/>
        </p:nvSpPr>
        <p:spPr bwMode="auto">
          <a:xfrm>
            <a:off x="877160" y="832035"/>
            <a:ext cx="5351023" cy="16608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097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1800" b="0">
                <a:solidFill>
                  <a:schemeClr val="dk2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</a:rPr>
              <a:t>В </a:t>
            </a:r>
            <a:r>
              <a:rPr lang="ru-RU" sz="1800" b="1">
                <a:solidFill>
                  <a:schemeClr val="dk2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</a:rPr>
              <a:t>1926 г. </a:t>
            </a:r>
            <a:r>
              <a:rPr lang="ru-RU" sz="1800" b="0">
                <a:solidFill>
                  <a:schemeClr val="dk2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</a:rPr>
              <a:t>в Польше установился авторитарный режим </a:t>
            </a:r>
            <a:r>
              <a:rPr lang="ru-RU" sz="1800" b="1">
                <a:solidFill>
                  <a:schemeClr val="dk2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</a:rPr>
              <a:t>Ю.Пилсудского</a:t>
            </a:r>
            <a:r>
              <a:rPr lang="ru-RU" sz="1800" b="0">
                <a:solidFill>
                  <a:schemeClr val="dk2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</a:rPr>
              <a:t>. В стране стала устанав- ливаться военная диктатура формальными чер- тами демократического строя - сохранялись пар- ламент, многопартийность, легальная оппози- ция. В то же время национальный гнёт значи- тельно усилился.</a:t>
            </a:r>
            <a:endParaRPr>
              <a:highlight>
                <a:srgbClr val="FFFFFF"/>
              </a:highlight>
            </a:endParaRPr>
          </a:p>
        </p:txBody>
      </p:sp>
      <p:grpSp>
        <p:nvGrpSpPr>
          <p:cNvPr id="103" name="Google Shape;103;p4"/>
          <p:cNvGrpSpPr/>
          <p:nvPr/>
        </p:nvGrpSpPr>
        <p:grpSpPr bwMode="auto">
          <a:xfrm>
            <a:off x="-2755662" y="1921521"/>
            <a:ext cx="7419548" cy="5212657"/>
            <a:chOff x="-4375334" y="-499367"/>
            <a:chExt cx="7419548" cy="5212657"/>
          </a:xfrm>
        </p:grpSpPr>
        <p:sp>
          <p:nvSpPr>
            <p:cNvPr id="104" name="Google Shape;104;p4"/>
            <p:cNvSpPr/>
            <p:nvPr/>
          </p:nvSpPr>
          <p:spPr bwMode="auto">
            <a:xfrm>
              <a:off x="-4375334" y="-499367"/>
              <a:ext cx="5212657" cy="5212657"/>
            </a:xfrm>
            <a:prstGeom prst="blockArc">
              <a:avLst>
                <a:gd name="adj1" fmla="val 18900000"/>
                <a:gd name="adj2" fmla="val 2700000"/>
                <a:gd name="adj3" fmla="val 414"/>
              </a:avLst>
            </a:pr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 bwMode="auto">
            <a:xfrm>
              <a:off x="366651" y="413570"/>
              <a:ext cx="2677563" cy="4839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 bwMode="auto">
            <a:xfrm>
              <a:off x="366651" y="413570"/>
              <a:ext cx="2677563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4125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санация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07" name="Google Shape;107;p4"/>
            <p:cNvSpPr/>
            <p:nvPr/>
          </p:nvSpPr>
          <p:spPr bwMode="auto">
            <a:xfrm>
              <a:off x="64177" y="353075"/>
              <a:ext cx="604948" cy="604948"/>
            </a:xfrm>
            <a:prstGeom prst="ellipse">
              <a:avLst/>
            </a:prstGeom>
            <a:blipFill>
              <a:blip r:embed="rId3">
                <a:alphaModFix/>
              </a:blip>
              <a:srcRect l="0" t="0" r="0" b="0"/>
              <a:stretch/>
            </a:blipFill>
            <a:ln w="25400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 bwMode="auto">
            <a:xfrm>
              <a:off x="713441" y="1139276"/>
              <a:ext cx="2330772" cy="4839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 bwMode="auto">
            <a:xfrm>
              <a:off x="713441" y="1139276"/>
              <a:ext cx="2330772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4125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пацификация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10" name="Google Shape;110;p4"/>
            <p:cNvSpPr/>
            <p:nvPr/>
          </p:nvSpPr>
          <p:spPr bwMode="auto">
            <a:xfrm>
              <a:off x="410966" y="1078781"/>
              <a:ext cx="604948" cy="604948"/>
            </a:xfrm>
            <a:prstGeom prst="ellipse">
              <a:avLst/>
            </a:prstGeom>
            <a:blipFill>
              <a:blip r:embed="rId3">
                <a:alphaModFix/>
              </a:blip>
              <a:srcRect l="0" t="0" r="0" b="0"/>
              <a:stretch/>
            </a:blipFill>
            <a:ln w="25400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 bwMode="auto">
            <a:xfrm>
              <a:off x="819878" y="1864981"/>
              <a:ext cx="2224336" cy="4839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 bwMode="auto">
            <a:xfrm>
              <a:off x="819878" y="1864981"/>
              <a:ext cx="2224336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4125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осадничество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13" name="Google Shape;113;p4"/>
            <p:cNvSpPr/>
            <p:nvPr/>
          </p:nvSpPr>
          <p:spPr bwMode="auto">
            <a:xfrm>
              <a:off x="517404" y="1804485"/>
              <a:ext cx="604948" cy="604948"/>
            </a:xfrm>
            <a:prstGeom prst="ellipse">
              <a:avLst/>
            </a:prstGeom>
            <a:blipFill>
              <a:blip r:embed="rId3">
                <a:alphaModFix/>
              </a:blip>
              <a:srcRect l="0" t="0" r="0" b="0"/>
              <a:stretch/>
            </a:blipFill>
            <a:ln w="25400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 bwMode="auto">
            <a:xfrm>
              <a:off x="713441" y="2590687"/>
              <a:ext cx="2330772" cy="4839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 bwMode="auto">
            <a:xfrm>
              <a:off x="713441" y="2590687"/>
              <a:ext cx="2330772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4125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полонизация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16" name="Google Shape;116;p4"/>
            <p:cNvSpPr/>
            <p:nvPr/>
          </p:nvSpPr>
          <p:spPr bwMode="auto">
            <a:xfrm>
              <a:off x="410966" y="2530192"/>
              <a:ext cx="604948" cy="604948"/>
            </a:xfrm>
            <a:prstGeom prst="ellipse">
              <a:avLst/>
            </a:prstGeom>
            <a:blipFill>
              <a:blip r:embed="rId3">
                <a:alphaModFix/>
              </a:blip>
              <a:srcRect l="0" t="0" r="0" b="0"/>
              <a:stretch/>
            </a:blipFill>
            <a:ln w="25400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 bwMode="auto">
            <a:xfrm>
              <a:off x="366651" y="3316392"/>
              <a:ext cx="2677563" cy="4839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 bwMode="auto">
            <a:xfrm>
              <a:off x="366651" y="3316392"/>
              <a:ext cx="2677563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4125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геноцид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19" name="Google Shape;119;p4"/>
            <p:cNvSpPr/>
            <p:nvPr/>
          </p:nvSpPr>
          <p:spPr bwMode="auto">
            <a:xfrm>
              <a:off x="64177" y="3255898"/>
              <a:ext cx="604948" cy="604948"/>
            </a:xfrm>
            <a:prstGeom prst="ellipse">
              <a:avLst/>
            </a:prstGeom>
            <a:blipFill>
              <a:blip r:embed="rId3">
                <a:alphaModFix/>
              </a:blip>
              <a:srcRect l="0" t="0" r="0" b="0"/>
              <a:stretch/>
            </a:blipFill>
            <a:ln w="25400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20" name="Google Shape;120;p4"/>
          <p:cNvSpPr txBox="1"/>
          <p:nvPr/>
        </p:nvSpPr>
        <p:spPr bwMode="auto">
          <a:xfrm>
            <a:off x="1043608" y="6381328"/>
            <a:ext cx="4096200" cy="2880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Юзеф Пилсудский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21" name="Google Shape;121;p4"/>
          <p:cNvSpPr txBox="1"/>
          <p:nvPr/>
        </p:nvSpPr>
        <p:spPr bwMode="auto">
          <a:xfrm rot="-5400000">
            <a:off x="-1018669" y="4278774"/>
            <a:ext cx="4545996" cy="6480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18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Политика правительства Ю.Пилсудского в Западной Беларуси</a:t>
            </a:r>
            <a:endParaRPr sz="18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900">
                <a:latin typeface="Cambria"/>
                <a:ea typeface="Cambria"/>
                <a:cs typeface="Cambria"/>
              </a:rPr>
              <a:t>Положение западнобелорусских земель в составе Польши. Политика польских властей</a:t>
            </a:r>
            <a:endParaRPr/>
          </a:p>
        </p:txBody>
      </p:sp>
      <p:pic>
        <p:nvPicPr>
          <p:cNvPr id="127" name="Google Shape;127;p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971599" y="4534838"/>
            <a:ext cx="8031261" cy="22065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5" descr="http://inbelhist.org/wp-content/uploads/2014/04/Biaroza-Kartuzkaja.jpg"/>
          <p:cNvPicPr/>
          <p:nvPr/>
        </p:nvPicPr>
        <p:blipFill>
          <a:blip r:embed="rId3">
            <a:alphaModFix/>
          </a:blip>
          <a:srcRect l="2292" t="684" r="1343" b="3641"/>
          <a:stretch/>
        </p:blipFill>
        <p:spPr bwMode="auto">
          <a:xfrm>
            <a:off x="4581266" y="836712"/>
            <a:ext cx="4462134" cy="32403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5"/>
          <p:cNvSpPr txBox="1"/>
          <p:nvPr/>
        </p:nvSpPr>
        <p:spPr bwMode="auto">
          <a:xfrm>
            <a:off x="4355976" y="4160841"/>
            <a:ext cx="4687423" cy="2880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Концентрационный лагерь в Берёзе-Картузской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30" name="Google Shape;130;p5"/>
          <p:cNvSpPr txBox="1"/>
          <p:nvPr/>
        </p:nvSpPr>
        <p:spPr bwMode="auto">
          <a:xfrm flipH="0" flipV="0">
            <a:off x="821111" y="836711"/>
            <a:ext cx="3701311" cy="307553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marR="0" lvl="0" indent="18097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000" b="0">
                <a:solidFill>
                  <a:schemeClr val="dk2"/>
                </a:solidFill>
                <a:latin typeface="Times New Roman"/>
                <a:ea typeface="Cambria"/>
                <a:cs typeface="Times New Roman"/>
              </a:rPr>
              <a:t>На территории Западной Бела- руси было открыто 19 тюрем, а в 1934 г. создан концентрационный лагерь в Берёзе-Картузской. </a:t>
            </a:r>
            <a:endParaRPr lang="ru-RU" sz="2000" b="0">
              <a:solidFill>
                <a:schemeClr val="dk2"/>
              </a:solidFill>
              <a:latin typeface="Times New Roman"/>
              <a:ea typeface="Cambria"/>
              <a:cs typeface="Times New Roman"/>
            </a:endParaRPr>
          </a:p>
          <a:p>
            <a:pPr marL="0" marR="0" lvl="0" indent="18097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000" b="0">
                <a:solidFill>
                  <a:schemeClr val="dk2"/>
                </a:solidFill>
                <a:latin typeface="Times New Roman"/>
                <a:ea typeface="Cambria"/>
                <a:cs typeface="Times New Roman"/>
              </a:rPr>
              <a:t>По сохранившимся данным за время функционирования лагеря (1934-1939 гг.) через него прошли более 3 тыс. человек. </a:t>
            </a: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979914" name="Google Shape;18;p13"/>
          <p:cNvSpPr txBox="1"/>
          <p:nvPr>
            <p:ph type="title"/>
          </p:nvPr>
        </p:nvSpPr>
        <p:spPr bwMode="auto">
          <a:xfrm flipH="0" flipV="0">
            <a:off x="-16736" y="171450"/>
            <a:ext cx="8907638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2400" b="1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Национальная и конфессиональная политика (полонизация)</a:t>
            </a:r>
            <a:endParaRPr sz="3600"/>
          </a:p>
        </p:txBody>
      </p:sp>
      <p:sp>
        <p:nvSpPr>
          <p:cNvPr id="1444643114" name="Google Shape;19;p13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-Польша проводила политику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принудительной полонизации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-К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1939 г.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не осталось ни одной белорусской школы (из 400 существовавших ранее).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-Доля белорусских студентов в Виленском университете составляла 1–2%.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-Более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трети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населения оставалось неграмотным.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Белорусский язык запрещалось использовать в государственных учреждениях.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 органах местного самоуправления заседали назначенные поляки (помещики, осадники, чиновники).</a:t>
            </a:r>
            <a:endParaRPr sz="24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Проводилась политика религиозной нетерпимости. Православные церкви массово преобразовывались в католические костелы.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 bwMode="auto">
          <a:xfrm flipH="0" flipV="0">
            <a:off x="97916" y="820208"/>
            <a:ext cx="9016392" cy="1961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marR="0" lvl="0" indent="18097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0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 В крае развернулось активное национально-освободительное движение. С начала 1920-х гг. оно носило характер партизанской борьбы. На Белосточчине и Гродненщине партизаны находились под влиянием белорусских эсеров. В восточных районах Западной Беларуси партизанским движением руководили большевики. К 1925 г. революционное движение в Польше пошло на спад, и партизанская борьба была прекращена. На первое место вышли легальные формы борьбы.</a:t>
            </a:r>
            <a:endParaRPr sz="1600"/>
          </a:p>
          <a:p>
            <a:pPr marL="0" marR="0" lvl="0" indent="180975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37" name="Google Shape;137;p6" descr="https://wiki.bobr.by/images/thumb/8/8f/%D0%9E%D1%80%D0%BB%D0%BE%D0%B2%D1%81%D0%BA%D0%B8%D0%B9_%D0%B2_20-%D1%85.jpeg/259px-%D0%9E%D1%80%D0%BB%D0%BE%D0%B2%D1%81%D0%BA%D0%B8%D0%B9_%D0%B2_20-%D1%85.jpe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6156176" y="2781762"/>
            <a:ext cx="2827014" cy="39512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6" descr="Â«ÐÐ¾Ð³ Ð²ÑÐ¿Ð¾Ð»Ð½Ð¸ÑÑ Ð»ÑÐ±ÑÑ Ð·Ð°Ð´Ð°ÑÑÂ»: ÐºÐ°ÐºÐ¾Ð¹ Ð²ÐºÐ»Ð°Ð´ Ð²Ð½ÑÑ ÑÐ¾Ð²ÐµÑÑÐºÐ¸Ð¹ ÑÐ°Ð·Ð²ÐµÐ´ÑÐ¸Ðº Ð¡ÑÐ°Ð½Ð¸ÑÐ»Ð°Ð² ÐÐ°ÑÐ¿ÑÐ°ÑÐ¾Ð² Ð² Ð¿Ð¾Ð±ÐµÐ´Ñ Ð½Ð°Ð´ Ð½Ð°ÑÐ¸ÑÑÐ°Ð¼Ð¸"/>
          <p:cNvPicPr/>
          <p:nvPr/>
        </p:nvPicPr>
        <p:blipFill>
          <a:blip r:embed="rId3">
            <a:alphaModFix/>
          </a:blip>
          <a:srcRect l="0" t="0" r="50333" b="0"/>
          <a:stretch/>
        </p:blipFill>
        <p:spPr bwMode="auto">
          <a:xfrm>
            <a:off x="905397" y="2734403"/>
            <a:ext cx="3532101" cy="39986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9" name="Google Shape;139;p6"/>
          <p:cNvSpPr txBox="1"/>
          <p:nvPr/>
        </p:nvSpPr>
        <p:spPr bwMode="auto">
          <a:xfrm>
            <a:off x="3357377" y="3869623"/>
            <a:ext cx="2160240" cy="5760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Станислав Ваупшасов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40" name="Google Shape;140;p6"/>
          <p:cNvSpPr txBox="1"/>
          <p:nvPr/>
        </p:nvSpPr>
        <p:spPr bwMode="auto">
          <a:xfrm>
            <a:off x="5076056" y="4653136"/>
            <a:ext cx="1872208" cy="5760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Кирилл Орловский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41" name="Google Shape;141;p6"/>
          <p:cNvSpPr txBox="1"/>
          <p:nvPr/>
        </p:nvSpPr>
        <p:spPr bwMode="auto">
          <a:xfrm>
            <a:off x="3357377" y="2878420"/>
            <a:ext cx="3374862" cy="6945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Известные руководители партизанских отрядов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 bwMode="auto"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grpSp>
        <p:nvGrpSpPr>
          <p:cNvPr id="147" name="Google Shape;147;p7"/>
          <p:cNvGrpSpPr/>
          <p:nvPr/>
        </p:nvGrpSpPr>
        <p:grpSpPr bwMode="auto">
          <a:xfrm>
            <a:off x="974675" y="1440004"/>
            <a:ext cx="8058744" cy="2825863"/>
            <a:chOff x="3075" y="603292"/>
            <a:chExt cx="8058744" cy="2825863"/>
          </a:xfrm>
        </p:grpSpPr>
        <p:sp>
          <p:nvSpPr>
            <p:cNvPr id="148" name="Google Shape;148;p7"/>
            <p:cNvSpPr/>
            <p:nvPr/>
          </p:nvSpPr>
          <p:spPr bwMode="auto">
            <a:xfrm>
              <a:off x="4418693" y="1339194"/>
              <a:ext cx="1898833" cy="3090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9" name="Google Shape;149;p7"/>
            <p:cNvSpPr/>
            <p:nvPr/>
          </p:nvSpPr>
          <p:spPr bwMode="auto">
            <a:xfrm>
              <a:off x="2519860" y="2384175"/>
              <a:ext cx="1780883" cy="3090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0" name="Google Shape;150;p7"/>
            <p:cNvSpPr/>
            <p:nvPr/>
          </p:nvSpPr>
          <p:spPr bwMode="auto">
            <a:xfrm>
              <a:off x="2474140" y="2384175"/>
              <a:ext cx="91440" cy="3090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7"/>
            <p:cNvSpPr/>
            <p:nvPr/>
          </p:nvSpPr>
          <p:spPr bwMode="auto">
            <a:xfrm>
              <a:off x="738977" y="2384175"/>
              <a:ext cx="1780883" cy="3090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2" name="Google Shape;152;p7"/>
            <p:cNvSpPr/>
            <p:nvPr/>
          </p:nvSpPr>
          <p:spPr bwMode="auto">
            <a:xfrm>
              <a:off x="2519860" y="1339194"/>
              <a:ext cx="1898833" cy="3090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Google Shape;153;p7"/>
            <p:cNvSpPr/>
            <p:nvPr/>
          </p:nvSpPr>
          <p:spPr bwMode="auto">
            <a:xfrm>
              <a:off x="869894" y="603292"/>
              <a:ext cx="7097598" cy="7359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4" name="Google Shape;154;p7"/>
            <p:cNvSpPr txBox="1"/>
            <p:nvPr/>
          </p:nvSpPr>
          <p:spPr bwMode="auto">
            <a:xfrm>
              <a:off x="869894" y="603292"/>
              <a:ext cx="7097598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Направления национально-освободительного движения (с середины 1920-х гг.)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5" name="Google Shape;155;p7"/>
            <p:cNvSpPr/>
            <p:nvPr/>
          </p:nvSpPr>
          <p:spPr bwMode="auto">
            <a:xfrm>
              <a:off x="775566" y="1648272"/>
              <a:ext cx="3488587" cy="7359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 bwMode="auto">
            <a:xfrm>
              <a:off x="775566" y="1648272"/>
              <a:ext cx="3488587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революционно- освободительное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7" name="Google Shape;157;p7"/>
            <p:cNvSpPr/>
            <p:nvPr/>
          </p:nvSpPr>
          <p:spPr bwMode="auto">
            <a:xfrm>
              <a:off x="3075" y="2693253"/>
              <a:ext cx="1471804" cy="7359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 bwMode="auto">
            <a:xfrm>
              <a:off x="3075" y="2693253"/>
              <a:ext cx="1471804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Иосиф Логинович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9" name="Google Shape;159;p7"/>
            <p:cNvSpPr/>
            <p:nvPr/>
          </p:nvSpPr>
          <p:spPr bwMode="auto">
            <a:xfrm>
              <a:off x="1783958" y="2693253"/>
              <a:ext cx="1471804" cy="7359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 bwMode="auto">
            <a:xfrm>
              <a:off x="1783958" y="2693253"/>
              <a:ext cx="1471804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Вера  Хоружая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 bwMode="auto">
            <a:xfrm>
              <a:off x="3564841" y="2693253"/>
              <a:ext cx="1471804" cy="7359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 bwMode="auto">
            <a:xfrm>
              <a:off x="3564841" y="2693253"/>
              <a:ext cx="1471804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Сергей Притыцкий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 bwMode="auto">
            <a:xfrm>
              <a:off x="4573232" y="1648272"/>
              <a:ext cx="3488587" cy="7359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 bwMode="auto">
            <a:xfrm>
              <a:off x="4573232" y="1648272"/>
              <a:ext cx="3488587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национально- демократическое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165" name="Google Shape;165;p7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043608" y="4509120"/>
            <a:ext cx="1635124" cy="21143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7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2789711" y="4507978"/>
            <a:ext cx="1671309" cy="21155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7"/>
          <p:cNvPicPr/>
          <p:nvPr/>
        </p:nvPicPr>
        <p:blipFill>
          <a:blip r:embed="rId4">
            <a:alphaModFix/>
          </a:blip>
          <a:srcRect l="0" t="0" r="0" b="0"/>
          <a:stretch/>
        </p:blipFill>
        <p:spPr bwMode="auto">
          <a:xfrm>
            <a:off x="4572000" y="4509120"/>
            <a:ext cx="1521398" cy="2122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ONLYOFFICE/7.2.1.36</Application>
  <PresentationFormat>On-screen Show (4:3)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1</cp:revision>
  <dcterms:created xsi:type="dcterms:W3CDTF">2009-01-18T11:28:08Z</dcterms:created>
  <dcterms:modified xsi:type="dcterms:W3CDTF">2026-04-09T15:49:15Z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18.01.2023</vt:lpwstr>
  </property>
</Properties>
</file>