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diagrams/quickStyle1.xml" ContentType="application/vnd.openxmlformats-officedocument.drawingml.diagramQuickStyle+xml"/>
  <Override PartName="/ppt/slides/slide5.xml" ContentType="application/vnd.openxmlformats-officedocument.presentationml.slid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diagrams/data1.xml" ContentType="application/vnd.openxmlformats-officedocument.drawingml.diagramData+xml"/>
  <Override PartName="/ppt/slideLayouts/slideLayout5.xml" ContentType="application/vnd.openxmlformats-officedocument.presentationml.slideLayout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diagrams/drawing1.xml" ContentType="application/vnd.openxmlformats-officedocument.drawingml.diagramDrawing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presProps" Target="presProps.xml" /><Relationship Id="rId24" Type="http://schemas.openxmlformats.org/officeDocument/2006/relationships/tableStyles" Target="tableStyles.xml" /><Relationship Id="rId25" Type="http://schemas.openxmlformats.org/officeDocument/2006/relationships/viewProps" Target="viewProps.xml" /></Relationships>
</file>

<file path=ppt/diagrams/_rels/data1.xml.rels><?xml version="1.0" encoding="UTF-8" standalone="yes"?><Relationships xmlns="http://schemas.openxmlformats.org/package/2006/relationships"><Relationship Id="rId1" Type="http://schemas.microsoft.com/office/2007/relationships/diagramDrawing" Target="../diagrams/drawing1.xml" /></Relationships>
</file>

<file path=ppt/diagrams/_rels/drawing1.xml.rels><?xml version="1.0" encoding="UTF-8" standalone="yes"?><Relationships xmlns="http://schemas.openxmlformats.org/package/2006/relationships"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C920D099-D928-44BA-A3AD-FA26A92B0235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 bwMode="auto"/>
    </dgm:pt>
    <dgm:pt modelId="{316B1F5A-76B4-49C9-A8AD-250F78407A95}">
      <dgm:prSet phldrT="[Text]" custT="1"/>
      <dgm:spPr bwMode="auto"/>
      <dgm:t>
        <a:bodyPr vert="horz" anchor="ctr"/>
        <a:lstStyle/>
        <a:p>
          <a:pPr marL="0" indent="0" algn="ctr" defTabSz="10667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 b="1">
              <a:latin typeface="Calibri"/>
              <a:cs typeface="Calibri"/>
            </a:rPr>
            <a:t>15-16 век объединение земель вокруг Московского княжества, возвышение Москвы</a:t>
          </a:r>
          <a:endParaRPr sz="2400">
            <a:latin typeface="Calibri"/>
            <a:cs typeface="Calibri"/>
          </a:endParaRPr>
        </a:p>
      </dgm:t>
    </dgm:pt>
    <dgm:pt modelId="{FE1CA431-F24D-49DC-BB5E-1205441CB678}" type="parTrans" cxnId="{C4B63B2A-E551-4AE6-8F8D-5B3F5D70181D}">
      <dgm:prSet/>
      <dgm:spPr bwMode="auto"/>
      <dgm:t>
        <a:bodyPr/>
        <a:lstStyle/>
        <a:p>
          <a:pPr>
            <a:defRPr/>
          </a:pPr>
          <a:endParaRPr/>
        </a:p>
      </dgm:t>
    </dgm:pt>
    <dgm:pt modelId="{5493B97E-C410-459D-A720-A237AE31E9E9}" type="sibTrans" cxnId="{C4B63B2A-E551-4AE6-8F8D-5B3F5D70181D}">
      <dgm:prSet/>
      <dgm:spPr bwMode="auto"/>
      <dgm:t>
        <a:bodyPr/>
        <a:lstStyle/>
        <a:p>
          <a:pPr>
            <a:defRPr/>
          </a:pPr>
          <a:endParaRPr/>
        </a:p>
      </dgm:t>
    </dgm:pt>
    <dgm:pt modelId="{9E0A08E1-5046-48F6-9F84-D2195CB15A09}">
      <dgm:prSet phldrT="[Text]" custT="1"/>
      <dgm:spPr bwMode="auto"/>
      <dgm:t>
        <a:bodyPr vert="horz" anchor="ctr"/>
        <a:lstStyle/>
        <a:p>
          <a:pPr marL="0" indent="0" algn="ctr" defTabSz="10667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 b="1">
              <a:latin typeface="Calibri"/>
              <a:cs typeface="Calibri"/>
            </a:rPr>
            <a:t>Объединение ускорено опасностью набегов Золотой Орды</a:t>
          </a:r>
          <a:endParaRPr sz="2400" b="1">
            <a:latin typeface="Calibri"/>
            <a:cs typeface="Calibri"/>
          </a:endParaRPr>
        </a:p>
      </dgm:t>
    </dgm:pt>
    <dgm:pt modelId="{018D6240-FB7F-49A1-B8A7-D178A9150E67}" type="parTrans" cxnId="{4C5553D1-7366-4A5D-A7EF-DB4AED9E0A14}">
      <dgm:prSet/>
      <dgm:spPr bwMode="auto"/>
      <dgm:t>
        <a:bodyPr/>
        <a:lstStyle/>
        <a:p>
          <a:pPr>
            <a:defRPr/>
          </a:pPr>
          <a:endParaRPr/>
        </a:p>
      </dgm:t>
    </dgm:pt>
    <dgm:pt modelId="{13400769-4A54-43B4-84B0-46C106DE2342}" type="sibTrans" cxnId="{4C5553D1-7366-4A5D-A7EF-DB4AED9E0A14}">
      <dgm:prSet/>
      <dgm:spPr bwMode="auto"/>
      <dgm:t>
        <a:bodyPr/>
        <a:lstStyle/>
        <a:p>
          <a:pPr>
            <a:defRPr/>
          </a:pPr>
          <a:endParaRPr/>
        </a:p>
      </dgm:t>
    </dgm:pt>
    <dgm:pt modelId="{EFA21E68-21A4-4975-A55C-03C837DF89C7}">
      <dgm:prSet phldrT="[Text]" custT="1"/>
      <dgm:spPr bwMode="auto"/>
      <dgm:t>
        <a:bodyPr vert="horz" anchor="ctr"/>
        <a:lstStyle/>
        <a:p>
          <a:pPr marL="0" indent="0" algn="ctr" defTabSz="10667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 b="1">
              <a:latin typeface="Calibri"/>
              <a:cs typeface="Calibri"/>
            </a:rPr>
            <a:t>Царская власть жестко боролась с сепаратизмом отдельных княжеств(Новгородское, Тверское)</a:t>
          </a:r>
          <a:endParaRPr/>
        </a:p>
        <a:p>
          <a:pPr marL="0" indent="0" algn="ctr" defTabSz="10667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sz="1500"/>
        </a:p>
      </dgm:t>
    </dgm:pt>
    <dgm:pt modelId="{FA368C1E-660F-47C1-8274-7728DBFA9F02}" type="parTrans" cxnId="{35D36609-BEE2-4444-8F8C-864455CEA23E}">
      <dgm:prSet/>
      <dgm:spPr bwMode="auto"/>
      <dgm:t>
        <a:bodyPr/>
        <a:lstStyle/>
        <a:p>
          <a:pPr>
            <a:defRPr/>
          </a:pPr>
          <a:endParaRPr/>
        </a:p>
      </dgm:t>
    </dgm:pt>
    <dgm:pt modelId="{F77343D7-27E1-44A5-9764-231F8B048B3B}" type="sibTrans" cxnId="{35D36609-BEE2-4444-8F8C-864455CEA23E}">
      <dgm:prSet/>
      <dgm:spPr bwMode="auto"/>
      <dgm:t>
        <a:bodyPr/>
        <a:lstStyle/>
        <a:p>
          <a:pPr>
            <a:defRPr/>
          </a:pPr>
          <a:endParaRPr/>
        </a:p>
      </dgm:t>
    </dgm:pt>
    <dgm:pt modelId="{F2A59E5E-3676-4085-BBA4-9A53A9B53124}">
      <dgm:prSet phldrT="[Text]" custT="1"/>
      <dgm:spPr bwMode="auto"/>
      <dgm:t>
        <a:bodyPr vert="horz" anchor="ctr"/>
        <a:lstStyle/>
        <a:p>
          <a:pPr marL="0" indent="0" algn="ctr" defTabSz="10667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 b="1">
              <a:latin typeface="Calibri"/>
              <a:cs typeface="Calibri"/>
            </a:rPr>
            <a:t>Военно-политическое противостояние с ВКЛ</a:t>
          </a:r>
          <a:endParaRPr sz="2400" b="1">
            <a:latin typeface="Calibri"/>
            <a:cs typeface="Calibri"/>
          </a:endParaRPr>
        </a:p>
      </dgm:t>
    </dgm:pt>
    <dgm:pt modelId="{0A464D74-6F61-4DA7-8267-79DD70E44F4C}" type="parTrans" cxnId="{EAA09A3C-FA8D-492A-B51A-4CE97AC1EF00}">
      <dgm:prSet/>
      <dgm:spPr bwMode="auto"/>
      <dgm:t>
        <a:bodyPr/>
        <a:lstStyle/>
        <a:p>
          <a:pPr>
            <a:defRPr/>
          </a:pPr>
          <a:endParaRPr/>
        </a:p>
      </dgm:t>
    </dgm:pt>
    <dgm:pt modelId="{ECDEDF73-601B-46B1-B63A-D568192431B6}" type="sibTrans" cxnId="{EAA09A3C-FA8D-492A-B51A-4CE97AC1EF00}">
      <dgm:prSet/>
      <dgm:spPr bwMode="auto"/>
      <dgm:t>
        <a:bodyPr/>
        <a:lstStyle/>
        <a:p>
          <a:pPr>
            <a:defRPr/>
          </a:pPr>
          <a:endParaRPr/>
        </a:p>
      </dgm:t>
    </dgm:pt>
    <dgm:pt modelId="{4A9EA9A7-BA23-41C5-8E7F-676251B73E99}">
      <dgm:prSet phldrT="[Text]" custT="1"/>
      <dgm:spPr bwMode="auto"/>
      <dgm:t>
        <a:bodyPr vert="horz" anchor="ctr"/>
        <a:lstStyle/>
        <a:p>
          <a:pPr marL="0" indent="0" algn="ctr" defTabSz="10667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400" b="1">
              <a:latin typeface="Calibri"/>
              <a:cs typeface="Calibri"/>
            </a:rPr>
            <a:t>В отличие от Запада, в русских княжествах отсутствовало городское самоуправление</a:t>
          </a:r>
          <a:endParaRPr sz="2400" b="1">
            <a:latin typeface="Calibri"/>
            <a:cs typeface="Calibri"/>
          </a:endParaRPr>
        </a:p>
      </dgm:t>
    </dgm:pt>
    <dgm:pt modelId="{5139A6F1-9489-4A7C-B7AC-2E19D48A4E13}" type="parTrans" cxnId="{6B4E4246-4878-440A-B778-841BA528F4CC}">
      <dgm:prSet/>
      <dgm:spPr bwMode="auto"/>
      <dgm:t>
        <a:bodyPr/>
        <a:lstStyle/>
        <a:p>
          <a:pPr>
            <a:defRPr/>
          </a:pPr>
          <a:endParaRPr/>
        </a:p>
      </dgm:t>
    </dgm:pt>
    <dgm:pt modelId="{B01C07B3-4E71-4E06-8081-F56EB6555D2A}" type="sibTrans" cxnId="{6B4E4246-4878-440A-B778-841BA528F4CC}">
      <dgm:prSet/>
      <dgm:spPr bwMode="auto"/>
      <dgm:t>
        <a:bodyPr/>
        <a:lstStyle/>
        <a:p>
          <a:pPr>
            <a:defRPr/>
          </a:pPr>
          <a:endParaRPr/>
        </a:p>
      </dgm:t>
    </dgm:pt>
    <dgm:pt modelId="{1F04C958-1CDC-430B-8B09-B97166BEEE89}" type="pres">
      <dgm:prSet presAssocID="{C920D099-D928-44BA-A3AD-FA26A92B0235}" presName="linearFlow" presStyleCnt="0">
        <dgm:presLayoutVars>
          <dgm:dir val="norm"/>
          <dgm:resizeHandles val="exact"/>
        </dgm:presLayoutVars>
      </dgm:prSet>
      <dgm:spPr bwMode="auto"/>
    </dgm:pt>
    <dgm:pt modelId="{E33F698F-27B0-49CF-813B-4AFACD373321}" type="pres">
      <dgm:prSet presAssocID="{316B1F5A-76B4-49C9-A8AD-250F78407A95}" presName="composite" presStyleCnt="0"/>
      <dgm:spPr bwMode="auto"/>
    </dgm:pt>
    <dgm:pt modelId="{839F7807-1CE8-4EB2-9FC2-F7A90149F340}" type="pres">
      <dgm:prSet custLinFactNeighborX="-8514" custLinFactNeighborY="-2433" presAssocID="{316B1F5A-76B4-49C9-A8AD-250F78407A95}" presName="imgShp" presStyleLbl="fgImgPlace1" presStyleIdx="0" presStyleCnt="5"/>
      <dgm:spPr bwMode="auto"/>
    </dgm:pt>
    <dgm:pt modelId="{BA6428CB-FFA5-4225-922A-69CA9CE9A99A}" type="pres">
      <dgm:prSet presAssocID="{316B1F5A-76B4-49C9-A8AD-250F78407A95}" presName="txShp" presStyleLbl="node1" presStyleIdx="0" presStyleCnt="5">
        <dgm:presLayoutVars>
          <dgm:bulletEnabled val="1"/>
        </dgm:presLayoutVars>
      </dgm:prSet>
      <dgm:spPr bwMode="auto">
        <a:solidFill>
          <a:schemeClr val="accent1">
            <a:lumMod val="75000"/>
          </a:schemeClr>
        </a:solidFill>
      </dgm:spPr>
    </dgm:pt>
    <dgm:pt modelId="{1EE75F8F-3E4A-419E-B728-6CAED8A1F10E}" type="pres">
      <dgm:prSet presAssocID="{5493B97E-C410-459D-A720-A237AE31E9E9}" presName="spacing" presStyleCnt="0"/>
      <dgm:spPr bwMode="auto"/>
    </dgm:pt>
    <dgm:pt modelId="{A81BE908-636C-429F-A91F-7CA21AECBB36}" type="pres">
      <dgm:prSet presAssocID="{9E0A08E1-5046-48F6-9F84-D2195CB15A09}" presName="composite" presStyleCnt="0"/>
      <dgm:spPr bwMode="auto"/>
    </dgm:pt>
    <dgm:pt modelId="{4F9D4131-7983-49F9-BF18-E97182FE21F5}" type="pres">
      <dgm:prSet presAssocID="{9E0A08E1-5046-48F6-9F84-D2195CB15A09}" presName="imgShp" presStyleLbl="fgImgPlace1" presStyleIdx="1" presStyleCnt="5"/>
      <dgm:spPr bwMode="auto"/>
    </dgm:pt>
    <dgm:pt modelId="{9E091167-6A0D-4A6A-BD37-72DA7B5C364A}" type="pres">
      <dgm:prSet presAssocID="{9E0A08E1-5046-48F6-9F84-D2195CB15A09}" presName="txShp" presStyleLbl="node1" presStyleIdx="1" presStyleCnt="5">
        <dgm:presLayoutVars>
          <dgm:bulletEnabled val="1"/>
        </dgm:presLayoutVars>
      </dgm:prSet>
      <dgm:spPr bwMode="auto">
        <a:solidFill>
          <a:schemeClr val="accent1">
            <a:lumMod val="75000"/>
          </a:schemeClr>
        </a:solidFill>
      </dgm:spPr>
    </dgm:pt>
    <dgm:pt modelId="{566B144B-7DF2-43B8-B33F-EF0A5D203DE2}" type="pres">
      <dgm:prSet presAssocID="{13400769-4A54-43B4-84B0-46C106DE2342}" presName="spacing" presStyleCnt="0"/>
      <dgm:spPr bwMode="auto"/>
    </dgm:pt>
    <dgm:pt modelId="{8058369E-AFF5-47EE-877A-C2BE0E94B18C}" type="pres">
      <dgm:prSet presAssocID="{F2A59E5E-3676-4085-BBA4-9A53A9B53124}" presName="composite" presStyleCnt="0"/>
      <dgm:spPr bwMode="auto"/>
    </dgm:pt>
    <dgm:pt modelId="{54145E80-9109-4F60-94B4-9E070C937C85}" type="pres">
      <dgm:prSet presAssocID="{F2A59E5E-3676-4085-BBA4-9A53A9B53124}" presName="imgShp" presStyleLbl="fgImgPlace1" presStyleIdx="2" presStyleCnt="5"/>
      <dgm:spPr bwMode="auto"/>
    </dgm:pt>
    <dgm:pt modelId="{7A04A50C-0D52-4CD7-8B64-CE046F63AEC6}" type="pres">
      <dgm:prSet presAssocID="{F2A59E5E-3676-4085-BBA4-9A53A9B53124}" presName="txShp" presStyleLbl="node1" presStyleIdx="2" presStyleCnt="5">
        <dgm:presLayoutVars>
          <dgm:bulletEnabled val="1"/>
        </dgm:presLayoutVars>
      </dgm:prSet>
      <dgm:spPr bwMode="auto">
        <a:solidFill>
          <a:schemeClr val="accent1">
            <a:lumMod val="75000"/>
          </a:schemeClr>
        </a:solidFill>
      </dgm:spPr>
    </dgm:pt>
    <dgm:pt modelId="{87AAF623-1595-408E-A964-ABAB2853F3C1}" type="pres">
      <dgm:prSet presAssocID="{ECDEDF73-601B-46B1-B63A-D568192431B6}" presName="spacing" presStyleCnt="0"/>
      <dgm:spPr bwMode="auto"/>
    </dgm:pt>
    <dgm:pt modelId="{59DDC020-9F46-4C22-8326-A0DDE19DC9C4}" type="pres">
      <dgm:prSet presAssocID="{4A9EA9A7-BA23-41C5-8E7F-676251B73E99}" presName="composite" presStyleCnt="0"/>
      <dgm:spPr bwMode="auto"/>
    </dgm:pt>
    <dgm:pt modelId="{54AAF28B-F617-4107-B762-D9ABFA069DFC}" type="pres">
      <dgm:prSet presAssocID="{4A9EA9A7-BA23-41C5-8E7F-676251B73E99}" presName="imgShp" presStyleLbl="fgImgPlace1" presStyleIdx="3" presStyleCnt="5"/>
      <dgm:spPr bwMode="auto"/>
    </dgm:pt>
    <dgm:pt modelId="{2EE75696-F9CD-4326-91BA-826A69DF134C}" type="pres">
      <dgm:prSet presAssocID="{4A9EA9A7-BA23-41C5-8E7F-676251B73E99}" presName="txShp" presStyleLbl="node1" presStyleIdx="3" presStyleCnt="5">
        <dgm:presLayoutVars>
          <dgm:bulletEnabled val="1"/>
        </dgm:presLayoutVars>
      </dgm:prSet>
      <dgm:spPr bwMode="auto">
        <a:solidFill>
          <a:schemeClr val="accent1">
            <a:lumMod val="75000"/>
          </a:schemeClr>
        </a:solidFill>
      </dgm:spPr>
    </dgm:pt>
    <dgm:pt modelId="{21921054-352D-4923-9614-D0A60EDEF6F5}" type="pres">
      <dgm:prSet presAssocID="{B01C07B3-4E71-4E06-8081-F56EB6555D2A}" presName="spacing" presStyleCnt="0"/>
      <dgm:spPr bwMode="auto"/>
    </dgm:pt>
    <dgm:pt modelId="{9DA66AE6-58D5-432E-B1CC-FADBA8635436}" type="pres">
      <dgm:prSet presAssocID="{EFA21E68-21A4-4975-A55C-03C837DF89C7}" presName="composite" presStyleCnt="0"/>
      <dgm:spPr bwMode="auto"/>
    </dgm:pt>
    <dgm:pt modelId="{01BD7D91-7DFE-42F5-88A2-9CB586C6F87E}" type="pres">
      <dgm:prSet presAssocID="{EFA21E68-21A4-4975-A55C-03C837DF89C7}" presName="imgShp" presStyleLbl="fgImgPlace1" presStyleIdx="4" presStyleCnt="5"/>
      <dgm:spPr bwMode="auto"/>
    </dgm:pt>
    <dgm:pt modelId="{8E4188CF-2DD7-4AF3-997A-A8838D9E7CFE}" type="pres">
      <dgm:prSet custScaleY="134956" presAssocID="{EFA21E68-21A4-4975-A55C-03C837DF89C7}" presName="txShp" presStyleLbl="node1" presStyleIdx="4" presStyleCnt="5">
        <dgm:presLayoutVars>
          <dgm:bulletEnabled val="1"/>
        </dgm:presLayoutVars>
      </dgm:prSet>
      <dgm:spPr bwMode="auto">
        <a:solidFill>
          <a:schemeClr val="accent1">
            <a:lumMod val="75000"/>
          </a:schemeClr>
        </a:solidFill>
      </dgm:spPr>
    </dgm:pt>
  </dgm:ptLst>
  <dgm:cxnLst>
    <dgm:cxn modelId="{35D36609-BEE2-4444-8F8C-864455CEA23E}" srcId="{C920D099-D928-44BA-A3AD-FA26A92B0235}" destId="{EFA21E68-21A4-4975-A55C-03C837DF89C7}" srcOrd="4" destOrd="0" parTransId="{FA368C1E-660F-47C1-8274-7728DBFA9F02}" sibTransId="{F77343D7-27E1-44A5-9764-231F8B048B3B}"/>
    <dgm:cxn modelId="{C4B63B2A-E551-4AE6-8F8D-5B3F5D70181D}" srcId="{C920D099-D928-44BA-A3AD-FA26A92B0235}" destId="{316B1F5A-76B4-49C9-A8AD-250F78407A95}" srcOrd="0" destOrd="0" parTransId="{FE1CA431-F24D-49DC-BB5E-1205441CB678}" sibTransId="{5493B97E-C410-459D-A720-A237AE31E9E9}"/>
    <dgm:cxn modelId="{EAA09A3C-FA8D-492A-B51A-4CE97AC1EF00}" srcId="{C920D099-D928-44BA-A3AD-FA26A92B0235}" destId="{F2A59E5E-3676-4085-BBA4-9A53A9B53124}" srcOrd="2" destOrd="0" parTransId="{0A464D74-6F61-4DA7-8267-79DD70E44F4C}" sibTransId="{ECDEDF73-601B-46B1-B63A-D568192431B6}"/>
    <dgm:cxn modelId="{0CFDC643-C79A-497F-A569-DD5ED8A99815}" type="presOf" srcId="{9E0A08E1-5046-48F6-9F84-D2195CB15A09}" destId="{9E091167-6A0D-4A6A-BD37-72DA7B5C364A}" srcOrd="0" destOrd="0" presId="urn:microsoft.com/office/officeart/2005/8/layout/vList3"/>
    <dgm:cxn modelId="{6B4E4246-4878-440A-B778-841BA528F4CC}" srcId="{C920D099-D928-44BA-A3AD-FA26A92B0235}" destId="{4A9EA9A7-BA23-41C5-8E7F-676251B73E99}" srcOrd="3" destOrd="0" parTransId="{5139A6F1-9489-4A7C-B7AC-2E19D48A4E13}" sibTransId="{B01C07B3-4E71-4E06-8081-F56EB6555D2A}"/>
    <dgm:cxn modelId="{9648C076-DCC4-4184-B1BA-271ACEF15D9C}" type="presOf" srcId="{316B1F5A-76B4-49C9-A8AD-250F78407A95}" destId="{BA6428CB-FFA5-4225-922A-69CA9CE9A99A}" srcOrd="0" destOrd="0" presId="urn:microsoft.com/office/officeart/2005/8/layout/vList3"/>
    <dgm:cxn modelId="{6482D480-36D3-416E-8080-AD1B226C59A5}" type="presOf" srcId="{4A9EA9A7-BA23-41C5-8E7F-676251B73E99}" destId="{2EE75696-F9CD-4326-91BA-826A69DF134C}" srcOrd="0" destOrd="0" presId="urn:microsoft.com/office/officeart/2005/8/layout/vList3"/>
    <dgm:cxn modelId="{34A1379F-D5A5-493A-A70E-F58AC72354DE}" type="presOf" srcId="{C920D099-D928-44BA-A3AD-FA26A92B0235}" destId="{1F04C958-1CDC-430B-8B09-B97166BEEE89}" srcOrd="0" destOrd="0" presId="urn:microsoft.com/office/officeart/2005/8/layout/vList3"/>
    <dgm:cxn modelId="{BBB772BE-D505-4556-91B9-C3187EE0EE67}" type="presOf" srcId="{F2A59E5E-3676-4085-BBA4-9A53A9B53124}" destId="{7A04A50C-0D52-4CD7-8B64-CE046F63AEC6}" srcOrd="0" destOrd="0" presId="urn:microsoft.com/office/officeart/2005/8/layout/vList3"/>
    <dgm:cxn modelId="{4C5553D1-7366-4A5D-A7EF-DB4AED9E0A14}" srcId="{C920D099-D928-44BA-A3AD-FA26A92B0235}" destId="{9E0A08E1-5046-48F6-9F84-D2195CB15A09}" srcOrd="1" destOrd="0" parTransId="{018D6240-FB7F-49A1-B8A7-D178A9150E67}" sibTransId="{13400769-4A54-43B4-84B0-46C106DE2342}"/>
    <dgm:cxn modelId="{FB31D5DA-3680-4729-A019-BC3D4C37BA9A}" type="presOf" srcId="{EFA21E68-21A4-4975-A55C-03C837DF89C7}" destId="{8E4188CF-2DD7-4AF3-997A-A8838D9E7CFE}" srcOrd="0" destOrd="0" presId="urn:microsoft.com/office/officeart/2005/8/layout/vList3"/>
    <dgm:cxn modelId="{80EAEA5E-FE33-4366-AF56-2451C524230A}" type="presParOf" srcId="{1F04C958-1CDC-430B-8B09-B97166BEEE89}" destId="{E33F698F-27B0-49CF-813B-4AFACD373321}" srcOrd="0" destOrd="0" presId="urn:microsoft.com/office/officeart/2005/8/layout/vList3"/>
    <dgm:cxn modelId="{2EDE1372-3A33-4DDA-88C9-37D618F37F48}" type="presParOf" srcId="{E33F698F-27B0-49CF-813B-4AFACD373321}" destId="{839F7807-1CE8-4EB2-9FC2-F7A90149F340}" srcOrd="0" destOrd="0" presId="urn:microsoft.com/office/officeart/2005/8/layout/vList3"/>
    <dgm:cxn modelId="{944572E0-9A4C-4E81-8842-7FDB1D1DBC56}" type="presParOf" srcId="{E33F698F-27B0-49CF-813B-4AFACD373321}" destId="{BA6428CB-FFA5-4225-922A-69CA9CE9A99A}" srcOrd="1" destOrd="0" presId="urn:microsoft.com/office/officeart/2005/8/layout/vList3"/>
    <dgm:cxn modelId="{98558DCA-FDA1-4FA9-AAC4-49B334F1D0C4}" type="presParOf" srcId="{1F04C958-1CDC-430B-8B09-B97166BEEE89}" destId="{1EE75F8F-3E4A-419E-B728-6CAED8A1F10E}" srcOrd="1" destOrd="0" presId="urn:microsoft.com/office/officeart/2005/8/layout/vList3"/>
    <dgm:cxn modelId="{7668602A-FFA3-4D46-BEF9-4E6B31FBAD8F}" type="presParOf" srcId="{1F04C958-1CDC-430B-8B09-B97166BEEE89}" destId="{A81BE908-636C-429F-A91F-7CA21AECBB36}" srcOrd="2" destOrd="0" presId="urn:microsoft.com/office/officeart/2005/8/layout/vList3"/>
    <dgm:cxn modelId="{32915A20-4170-49B5-938B-CDB761C90E98}" type="presParOf" srcId="{A81BE908-636C-429F-A91F-7CA21AECBB36}" destId="{4F9D4131-7983-49F9-BF18-E97182FE21F5}" srcOrd="0" destOrd="0" presId="urn:microsoft.com/office/officeart/2005/8/layout/vList3"/>
    <dgm:cxn modelId="{77178BA8-12C9-4E56-AF78-D8B791BF47B6}" type="presParOf" srcId="{A81BE908-636C-429F-A91F-7CA21AECBB36}" destId="{9E091167-6A0D-4A6A-BD37-72DA7B5C364A}" srcOrd="1" destOrd="0" presId="urn:microsoft.com/office/officeart/2005/8/layout/vList3"/>
    <dgm:cxn modelId="{2F85DFEF-2FAA-4A32-9BB3-D1AAE0A6B77A}" type="presParOf" srcId="{1F04C958-1CDC-430B-8B09-B97166BEEE89}" destId="{566B144B-7DF2-43B8-B33F-EF0A5D203DE2}" srcOrd="3" destOrd="0" presId="urn:microsoft.com/office/officeart/2005/8/layout/vList3"/>
    <dgm:cxn modelId="{444E6B22-3CC6-403D-8B40-75C0011EC521}" type="presParOf" srcId="{1F04C958-1CDC-430B-8B09-B97166BEEE89}" destId="{8058369E-AFF5-47EE-877A-C2BE0E94B18C}" srcOrd="4" destOrd="0" presId="urn:microsoft.com/office/officeart/2005/8/layout/vList3"/>
    <dgm:cxn modelId="{B1744A39-153A-4FB9-9A4E-5059AF5F48F7}" type="presParOf" srcId="{8058369E-AFF5-47EE-877A-C2BE0E94B18C}" destId="{54145E80-9109-4F60-94B4-9E070C937C85}" srcOrd="0" destOrd="0" presId="urn:microsoft.com/office/officeart/2005/8/layout/vList3"/>
    <dgm:cxn modelId="{5411CC1B-DD58-451A-92C6-95A9A604755C}" type="presParOf" srcId="{8058369E-AFF5-47EE-877A-C2BE0E94B18C}" destId="{7A04A50C-0D52-4CD7-8B64-CE046F63AEC6}" srcOrd="1" destOrd="0" presId="urn:microsoft.com/office/officeart/2005/8/layout/vList3"/>
    <dgm:cxn modelId="{24EDC020-13AF-4664-8B41-D86D0998BFEF}" type="presParOf" srcId="{1F04C958-1CDC-430B-8B09-B97166BEEE89}" destId="{87AAF623-1595-408E-A964-ABAB2853F3C1}" srcOrd="5" destOrd="0" presId="urn:microsoft.com/office/officeart/2005/8/layout/vList3"/>
    <dgm:cxn modelId="{8963E565-3B8A-41BB-8B79-77301D112DD6}" type="presParOf" srcId="{1F04C958-1CDC-430B-8B09-B97166BEEE89}" destId="{59DDC020-9F46-4C22-8326-A0DDE19DC9C4}" srcOrd="6" destOrd="0" presId="urn:microsoft.com/office/officeart/2005/8/layout/vList3"/>
    <dgm:cxn modelId="{DF8474A5-8D34-4090-A00F-B1EA55C71E4D}" type="presParOf" srcId="{59DDC020-9F46-4C22-8326-A0DDE19DC9C4}" destId="{54AAF28B-F617-4107-B762-D9ABFA069DFC}" srcOrd="0" destOrd="0" presId="urn:microsoft.com/office/officeart/2005/8/layout/vList3"/>
    <dgm:cxn modelId="{F976A066-3512-46B5-9C02-2846889A7702}" type="presParOf" srcId="{59DDC020-9F46-4C22-8326-A0DDE19DC9C4}" destId="{2EE75696-F9CD-4326-91BA-826A69DF134C}" srcOrd="1" destOrd="0" presId="urn:microsoft.com/office/officeart/2005/8/layout/vList3"/>
    <dgm:cxn modelId="{040B5F59-849E-4E54-AF74-C1BAF6183A59}" type="presParOf" srcId="{1F04C958-1CDC-430B-8B09-B97166BEEE89}" destId="{21921054-352D-4923-9614-D0A60EDEF6F5}" srcOrd="7" destOrd="0" presId="urn:microsoft.com/office/officeart/2005/8/layout/vList3"/>
    <dgm:cxn modelId="{2F76C1E7-0A66-4DCB-91A1-391CECF231A9}" type="presParOf" srcId="{1F04C958-1CDC-430B-8B09-B97166BEEE89}" destId="{9DA66AE6-58D5-432E-B1CC-FADBA8635436}" srcOrd="8" destOrd="0" presId="urn:microsoft.com/office/officeart/2005/8/layout/vList3"/>
    <dgm:cxn modelId="{A816200E-5AD4-46E0-A3D5-A2E40948D081}" type="presParOf" srcId="{9DA66AE6-58D5-432E-B1CC-FADBA8635436}" destId="{01BD7D91-7DFE-42F5-88A2-9CB586C6F87E}" srcOrd="0" destOrd="0" presId="urn:microsoft.com/office/officeart/2005/8/layout/vList3"/>
    <dgm:cxn modelId="{97BF2B89-0044-4E62-97DA-1644398981DA}" type="presParOf" srcId="{9DA66AE6-58D5-432E-B1CC-FADBA8635436}" destId="{8E4188CF-2DD7-4AF3-997A-A8838D9E7CF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59943126" name=""/>
      <dsp:cNvGrpSpPr/>
    </dsp:nvGrpSpPr>
    <dsp:grpSpPr bwMode="auto">
      <a:xfrm flipH="0" flipV="0">
        <a:off x="0" y="0"/>
        <a:ext cx="11172825" cy="5124449"/>
        <a:chOff x="0" y="0"/>
        <a:chExt cx="11172825" cy="5124449"/>
      </a:xfrm>
    </dsp:grpSpPr>
    <dsp:sp modelId="{BA6428CB-FFA5-4225-922A-69CA9CE9A99A}">
      <dsp:nvSpPr>
        <dsp:cNvPr id="0" name=""/>
        <dsp:cNvSpPr/>
      </dsp:nvSpPr>
      <dsp:spPr bwMode="auto">
        <a:xfrm rot="10800000">
          <a:off x="2067228" y="14"/>
          <a:ext cx="7429928" cy="783120"/>
        </a:xfrm>
        <a:prstGeom prst="homePlate">
          <a:avLst>
            <a:gd name="adj" fmla="val 5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4533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 b="1">
              <a:latin typeface="Calibri"/>
              <a:cs typeface="Calibri"/>
            </a:rPr>
            <a:t>15-16 век объединение земель вокруг Московского княжества, возвышение Москвы</a:t>
          </a:r>
          <a:endParaRPr sz="2400">
            <a:latin typeface="Calibri"/>
            <a:cs typeface="Calibri"/>
          </a:endParaRPr>
        </a:p>
      </dsp:txBody>
      <dsp:txXfrm rot="10800000">
        <a:off x="2263008" y="14"/>
        <a:ext cx="7234148" cy="783120"/>
      </dsp:txXfrm>
    </dsp:sp>
    <dsp:sp modelId="{839F7807-1CE8-4EB2-9FC2-F7A90149F340}">
      <dsp:nvSpPr>
        <dsp:cNvPr id="0" name=""/>
        <dsp:cNvSpPr/>
      </dsp:nvSpPr>
      <dsp:spPr bwMode="auto">
        <a:xfrm>
          <a:off x="1608992" y="0"/>
          <a:ext cx="783120" cy="7831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9E091167-6A0D-4A6A-BD37-72DA7B5C364A}">
      <dsp:nvSpPr>
        <dsp:cNvPr id="0" name=""/>
        <dsp:cNvSpPr/>
      </dsp:nvSpPr>
      <dsp:spPr bwMode="auto">
        <a:xfrm rot="10800000">
          <a:off x="2067228" y="1016902"/>
          <a:ext cx="7429928" cy="783120"/>
        </a:xfrm>
        <a:prstGeom prst="homePlate">
          <a:avLst>
            <a:gd name="adj" fmla="val 5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4533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 b="1">
              <a:latin typeface="Calibri"/>
              <a:cs typeface="Calibri"/>
            </a:rPr>
            <a:t>Объединение ускорено опасностью набегов Золотой Орды</a:t>
          </a:r>
          <a:endParaRPr sz="2400" b="1">
            <a:latin typeface="Calibri"/>
            <a:cs typeface="Calibri"/>
          </a:endParaRPr>
        </a:p>
      </dsp:txBody>
      <dsp:txXfrm rot="10800000">
        <a:off x="2263008" y="1016902"/>
        <a:ext cx="7234148" cy="783120"/>
      </dsp:txXfrm>
    </dsp:sp>
    <dsp:sp modelId="{4F9D4131-7983-49F9-BF18-E97182FE21F5}">
      <dsp:nvSpPr>
        <dsp:cNvPr id="0" name=""/>
        <dsp:cNvSpPr/>
      </dsp:nvSpPr>
      <dsp:spPr bwMode="auto">
        <a:xfrm>
          <a:off x="1675668" y="1016902"/>
          <a:ext cx="783120" cy="7831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7A04A50C-0D52-4CD7-8B64-CE046F63AEC6}">
      <dsp:nvSpPr>
        <dsp:cNvPr id="0" name=""/>
        <dsp:cNvSpPr/>
      </dsp:nvSpPr>
      <dsp:spPr bwMode="auto">
        <a:xfrm rot="10800000">
          <a:off x="2067228" y="2033790"/>
          <a:ext cx="7429928" cy="783120"/>
        </a:xfrm>
        <a:prstGeom prst="homePlate">
          <a:avLst>
            <a:gd name="adj" fmla="val 5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4533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 b="1">
              <a:latin typeface="Calibri"/>
              <a:cs typeface="Calibri"/>
            </a:rPr>
            <a:t>Военно-политическое противостояние с ВКЛ</a:t>
          </a:r>
          <a:endParaRPr sz="2400" b="1">
            <a:latin typeface="Calibri"/>
            <a:cs typeface="Calibri"/>
          </a:endParaRPr>
        </a:p>
      </dsp:txBody>
      <dsp:txXfrm rot="10800000">
        <a:off x="2263008" y="2033790"/>
        <a:ext cx="7234148" cy="783120"/>
      </dsp:txXfrm>
    </dsp:sp>
    <dsp:sp modelId="{54145E80-9109-4F60-94B4-9E070C937C85}">
      <dsp:nvSpPr>
        <dsp:cNvPr id="0" name=""/>
        <dsp:cNvSpPr/>
      </dsp:nvSpPr>
      <dsp:spPr bwMode="auto">
        <a:xfrm>
          <a:off x="1675668" y="2033790"/>
          <a:ext cx="783120" cy="7831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2EE75696-F9CD-4326-91BA-826A69DF134C}">
      <dsp:nvSpPr>
        <dsp:cNvPr id="0" name=""/>
        <dsp:cNvSpPr/>
      </dsp:nvSpPr>
      <dsp:spPr bwMode="auto">
        <a:xfrm rot="10800000">
          <a:off x="2067228" y="3050678"/>
          <a:ext cx="7429928" cy="783120"/>
        </a:xfrm>
        <a:prstGeom prst="homePlate">
          <a:avLst>
            <a:gd name="adj" fmla="val 5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4533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 b="1">
              <a:latin typeface="Calibri"/>
              <a:cs typeface="Calibri"/>
            </a:rPr>
            <a:t>В отличие от Запада, в русских княжествах отсутствовало городское самоуправление</a:t>
          </a:r>
          <a:endParaRPr sz="2400" b="1">
            <a:latin typeface="Calibri"/>
            <a:cs typeface="Calibri"/>
          </a:endParaRPr>
        </a:p>
      </dsp:txBody>
      <dsp:txXfrm rot="10800000">
        <a:off x="2263008" y="3050678"/>
        <a:ext cx="7234148" cy="783120"/>
      </dsp:txXfrm>
    </dsp:sp>
    <dsp:sp modelId="{54AAF28B-F617-4107-B762-D9ABFA069DFC}">
      <dsp:nvSpPr>
        <dsp:cNvPr id="0" name=""/>
        <dsp:cNvSpPr/>
      </dsp:nvSpPr>
      <dsp:spPr bwMode="auto">
        <a:xfrm>
          <a:off x="1675668" y="3050678"/>
          <a:ext cx="783120" cy="7831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8E4188CF-2DD7-4AF3-997A-A8838D9E7CFE}">
      <dsp:nvSpPr>
        <dsp:cNvPr id="0" name=""/>
        <dsp:cNvSpPr/>
      </dsp:nvSpPr>
      <dsp:spPr bwMode="auto">
        <a:xfrm rot="10800000">
          <a:off x="2067228" y="4067565"/>
          <a:ext cx="7429928" cy="1056868"/>
        </a:xfrm>
        <a:prstGeom prst="homePlate">
          <a:avLst>
            <a:gd name="adj" fmla="val 5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4533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 b="1">
              <a:latin typeface="Calibri"/>
              <a:cs typeface="Calibri"/>
            </a:rPr>
            <a:t>Царская власть жестко боролась с сепаратизмом отдельных княжеств(Новгородское, Тверское)</a:t>
          </a:r>
          <a:endParaRPr/>
        </a:p>
        <a:p>
          <a:pPr marL="0" lvl="0" indent="0" algn="ctr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sz="1500"/>
        </a:p>
      </dsp:txBody>
      <dsp:txXfrm rot="10800000">
        <a:off x="2331444" y="4067565"/>
        <a:ext cx="7165711" cy="1056868"/>
      </dsp:txXfrm>
    </dsp:sp>
    <dsp:sp modelId="{01BD7D91-7DFE-42F5-88A2-9CB586C6F87E}">
      <dsp:nvSpPr>
        <dsp:cNvPr id="0" name=""/>
        <dsp:cNvSpPr/>
      </dsp:nvSpPr>
      <dsp:spPr bwMode="auto">
        <a:xfrm>
          <a:off x="1675668" y="4204440"/>
          <a:ext cx="783120" cy="7831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 val="norm"/>
      <dgm:resizeHandles val="exact"/>
    </dgm:varLst>
    <dgm:alg type="lin">
      <dgm:param type="linDir" val="fromT"/>
      <dgm:param type="vertAlign" val="mid"/>
      <dgm:param type="horzAlign" val="ctr"/>
    </dgm:alg>
    <dgm:shape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0000"/>
      <dgm:constr type="h" for="ch" forName="spacing" refType="w" op="lte" fact="0.100000"/>
      <dgm:constr type="primFontSz" for="des" ptType="node" op="equ" val="65"/>
    </dgm:constrLst>
    <dgm:ruleLst/>
    <dgm:forEach name="Name0" axis="ch" ptType="node">
      <dgm:layoutNode name="composite">
        <dgm:alg type="composite"/>
        <dgm:shape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000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00000"/>
              <dgm:constr type="l" for="ch" forName="imgShp"/>
              <dgm:constr type="w" for="ch" forName="txShp" refType="w" op="equ" fact="0.665000"/>
              <dgm:constr type="h" for="ch" forName="txShp" refType="h" refFor="ch" refForName="imgShp" op="equ"/>
              <dgm:constr type="ctrY" for="ch" forName="txShp" refType="h" fact="0.500000"/>
              <dgm:constr type="l" for="ch" forName="txShp" refType="w" refFor="ch" refForName="imgShp" fact="0.500000"/>
              <dgm:constr type="lMarg" for="ch" forName="txShp" refType="w" refFor="ch" refForName="imgShp" fact="1.250000"/>
            </dgm:constrLst>
          </dgm:if>
          <dgm:else name="Name3">
            <dgm:constrLst>
              <dgm:constr type="w" for="ch" forName="imgShp" refType="w" fact="0.335000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00000"/>
              <dgm:constr type="r" for="ch" forName="imgShp" refType="w"/>
              <dgm:constr type="w" for="ch" forName="txShp" refType="w" op="equ" fact="0.665000"/>
              <dgm:constr type="h" for="ch" forName="txShp" refType="h" refFor="ch" refForName="imgShp" op="equ"/>
              <dgm:constr type="ctrY" for="ch" forName="txShp" refType="h" fact="0.500000"/>
              <dgm:constr type="r" for="ch" forName="txShp" refType="ctrX" refFor="ch" refForName="imgShp"/>
              <dgm:constr type="rMarg" for="ch" forName="txShp" refType="w" refFor="ch" refForName="imgShp" fact="1.250000"/>
            </dgm:constrLst>
          </dgm:else>
        </dgm:choose>
        <dgm:ruleLst/>
        <dgm:layoutNode name="imgShp" styleLbl="fgImgPlace1">
          <dgm:alg type="sp"/>
          <dgm:shape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rot="180.000000" type="homePlate" r:blip="" zOrderOff="-1">
                <dgm:adjLst/>
              </dgm:shape>
            </dgm:if>
            <dgm:else name="Name6">
              <dgm:shape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00000"/>
            <dgm:constr type="bMarg" refType="primFontSz" fact="0.300000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 bwMode="auto">
          <a:xfrm>
            <a:off x="231139" y="243839"/>
            <a:ext cx="11724639" cy="637793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109979" y="882375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709529" y="3869632"/>
            <a:ext cx="8767859" cy="1388164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6C29E26-682E-4977-A4E3-FBF8F6175F5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A4F6CF0-31E8-4199-90ED-57A5A563892D}" type="slidenum">
              <a:rPr/>
              <a:t/>
            </a:fld>
            <a:endParaRPr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 bwMode="auto">
          <a:xfrm>
            <a:off x="1978659" y="3733799"/>
            <a:ext cx="8229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C29E26-682E-4977-A4E3-FBF8F6175F5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4F6CF0-31E8-4199-90ED-57A5A563892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899" y="761999"/>
            <a:ext cx="2324098" cy="5410199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1143000" y="761999"/>
            <a:ext cx="7429500" cy="541019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C29E26-682E-4977-A4E3-FBF8F6175F5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4F6CF0-31E8-4199-90ED-57A5A563892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C29E26-682E-4977-A4E3-FBF8F6175F5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4F6CF0-31E8-4199-90ED-57A5A563892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06424" y="1173574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09928" y="4154519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C29E26-682E-4977-A4E3-FBF8F6175F5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4F6CF0-31E8-4199-90ED-57A5A563892D}" type="slidenum">
              <a:rPr/>
              <a:t/>
            </a:fld>
            <a:endParaRPr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 bwMode="auto">
          <a:xfrm>
            <a:off x="1981199" y="4020408"/>
            <a:ext cx="8229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143000" y="2057398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67611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C29E26-682E-4977-A4E3-FBF8F6175F50}" type="datetimeFigureOut">
              <a:rPr/>
              <a:t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4F6CF0-31E8-4199-90ED-57A5A563892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2001509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269172" y="199903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269172" y="2719321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C29E26-682E-4977-A4E3-FBF8F6175F50}" type="datetimeFigureOut">
              <a:rPr/>
              <a:t/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4F6CF0-31E8-4199-90ED-57A5A563892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C29E26-682E-4977-A4E3-FBF8F6175F50}" type="datetimeFigureOut">
              <a:rPr/>
              <a:t/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4F6CF0-31E8-4199-90ED-57A5A563892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C29E26-682E-4977-A4E3-FBF8F6175F50}" type="datetimeFigureOut">
              <a:rPr/>
              <a:t/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4F6CF0-31E8-4199-90ED-57A5A563892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852158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143000" y="2834639"/>
            <a:ext cx="3931920" cy="301751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C29E26-682E-4977-A4E3-FBF8F6175F50}" type="datetimeFigureOut">
              <a:rPr/>
              <a:t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4F6CF0-31E8-4199-90ED-57A5A563892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413248" y="1069846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143000" y="2834639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C29E26-682E-4977-A4E3-FBF8F6175F50}" type="datetimeFigureOut">
              <a:rPr/>
              <a:t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4F6CF0-31E8-4199-90ED-57A5A563892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accen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 bwMode="auto">
          <a:xfrm>
            <a:off x="231139" y="243839"/>
            <a:ext cx="11724639" cy="637793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609599"/>
            <a:ext cx="9875520" cy="1356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2057400"/>
            <a:ext cx="9872870" cy="4038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142995" y="6223827"/>
            <a:ext cx="232907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6C29E26-682E-4977-A4E3-FBF8F6175F5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949147" y="6223827"/>
            <a:ext cx="4717773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9329529" y="6223827"/>
            <a:ext cx="1706216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A4F6CF0-31E8-4199-90ED-57A5A563892D}" type="slidenum">
              <a:rPr/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/>
        <a:buChar char="•"/>
        <a:defRPr sz="2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20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18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16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16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16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16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16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16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 /><Relationship Id="rId3" Type="http://schemas.microsoft.com/office/2007/relationships/diagramDrawing" Target="../diagrams/drawing1.xml" /><Relationship Id="rId4" Type="http://schemas.openxmlformats.org/officeDocument/2006/relationships/diagramColors" Target="../diagrams/colors1.xml" /><Relationship Id="rId5" Type="http://schemas.openxmlformats.org/officeDocument/2006/relationships/diagramLayout" Target="../diagrams/layout1.xml" /><Relationship Id="rId6" Type="http://schemas.openxmlformats.org/officeDocument/2006/relationships/diagramQuickStyle" Target="../diagrams/quickStyle1.xml" 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 flipH="0" flipV="0">
            <a:off x="768494" y="882375"/>
            <a:ext cx="10930631" cy="4684662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lang="ru-RU"/>
              <a:t>Основные тенденции  политического развития цивилизаций в позднем средневековье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 flipH="0" flipV="0">
            <a:off x="1709529" y="6131140"/>
            <a:ext cx="8767859" cy="61033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endParaRPr/>
          </a:p>
        </p:txBody>
      </p:sp>
      <p:sp>
        <p:nvSpPr>
          <p:cNvPr id="4" name="TextBox 3"/>
          <p:cNvSpPr txBox="1"/>
          <p:nvPr/>
        </p:nvSpPr>
        <p:spPr bwMode="auto">
          <a:xfrm>
            <a:off x="9448798" y="5695949"/>
            <a:ext cx="2429055" cy="36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i="1">
                <a:solidFill>
                  <a:schemeClr val="accent1">
                    <a:lumMod val="50000"/>
                  </a:schemeClr>
                </a:solidFill>
              </a:rPr>
              <a:t>Елисеенко</a:t>
            </a:r>
            <a:r>
              <a:rPr lang="ru-RU" i="1">
                <a:solidFill>
                  <a:schemeClr val="accent1">
                    <a:lumMod val="50000"/>
                  </a:schemeClr>
                </a:solidFill>
              </a:rPr>
              <a:t> О.А.</a:t>
            </a:r>
            <a:endParaRPr i="1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0765175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31894276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143000" y="2057398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860383657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67611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endParaRPr/>
          </a:p>
        </p:txBody>
      </p:sp>
      <p:pic>
        <p:nvPicPr>
          <p:cNvPr id="184983166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122369" y="55485"/>
            <a:ext cx="7335812" cy="5679339"/>
          </a:xfrm>
          <a:prstGeom prst="rect">
            <a:avLst/>
          </a:prstGeom>
        </p:spPr>
      </p:pic>
      <p:pic>
        <p:nvPicPr>
          <p:cNvPr id="179660416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584951" y="5335849"/>
            <a:ext cx="9280123" cy="13593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1603087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87323418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143000" y="2057398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2041436663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67611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endParaRPr/>
          </a:p>
        </p:txBody>
      </p:sp>
      <p:pic>
        <p:nvPicPr>
          <p:cNvPr id="170253152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05169" y="120218"/>
            <a:ext cx="11412451" cy="6628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6662905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91845312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143000" y="2057398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142360062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67611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endParaRPr/>
          </a:p>
        </p:txBody>
      </p:sp>
      <p:pic>
        <p:nvPicPr>
          <p:cNvPr id="167643513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68182" y="27742"/>
            <a:ext cx="11554620" cy="6565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361601" y="379150"/>
            <a:ext cx="11272791" cy="963873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5000" lnSpcReduction="1000"/>
          </a:bodyPr>
          <a:lstStyle/>
          <a:p>
            <a:pPr algn="ctr">
              <a:defRPr/>
            </a:pPr>
            <a:r>
              <a:rPr lang="ru-RU" sz="3600" b="1">
                <a:latin typeface="Calibri"/>
                <a:cs typeface="Calibri"/>
              </a:rPr>
              <a:t>ОСОБЕННОСТИ ФОРМИРОВАНИЯ РОССИЙСКОГО ГОСУДАРСТВА</a:t>
            </a:r>
            <a:endParaRPr b="1">
              <a:latin typeface="Calibri"/>
              <a:cs typeface="Calibri"/>
            </a:endParaRPr>
          </a:p>
        </p:txBody>
      </p:sp>
      <p:graphicFrame>
        <p:nvGraphicFramePr>
          <p:cNvPr id="6" name="Объект 5"/>
          <p:cNvGraphicFramePr>
            <a:graphicFrameLocks xmlns:a="http://schemas.openxmlformats.org/drawingml/2006/main" noGrp="1"/>
          </p:cNvGraphicFramePr>
          <p:nvPr>
            <p:ph idx="1"/>
          </p:nvPr>
        </p:nvGraphicFramePr>
        <p:xfrm flipH="0" flipV="0">
          <a:off x="438148" y="1343010"/>
          <a:ext cx="11172825" cy="5124449"/>
          <a:chOff x="0" y="0"/>
          <a:chExt cx="11172825" cy="5124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4553218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352354" y="406892"/>
            <a:ext cx="6556528" cy="655652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 marL="45719" indent="0">
              <a:buClr>
                <a:schemeClr val="accent1"/>
              </a:buClr>
              <a:buSzPct val="80000"/>
              <a:buFont typeface="Corbel"/>
              <a:buNone/>
              <a:defRPr/>
            </a:pPr>
            <a:r>
              <a:rPr sz="3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sz="3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отличие от ситуации в</a:t>
            </a:r>
            <a:r>
              <a:rPr sz="3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Западной Европе, ко</a:t>
            </a:r>
            <a:r>
              <a:rPr lang="ru-RU" sz="3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времени образования Российского государства в нем</a:t>
            </a:r>
            <a:r>
              <a:rPr lang="ru-RU" sz="3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еще </a:t>
            </a:r>
            <a:r>
              <a:rPr sz="3000" b="0" i="0" u="non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</a:rPr>
              <a:t>не оформились сословия</a:t>
            </a:r>
            <a:r>
              <a:rPr sz="3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которые защищали бы</a:t>
            </a:r>
            <a:r>
              <a:rPr lang="ru-RU" sz="3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свои интересы с помощью </a:t>
            </a:r>
            <a:r>
              <a:rPr sz="3000" b="0" i="0" u="non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</a:rPr>
              <a:t>представительных учреж</a:t>
            </a:r>
            <a:r>
              <a:rPr sz="3000" b="0" i="0" u="non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</a:rPr>
              <a:t>дений</a:t>
            </a:r>
            <a:r>
              <a:rPr sz="3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Это способствовало приобретению верховной</a:t>
            </a:r>
            <a:r>
              <a:rPr lang="ru-RU" sz="3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властью России ничем </a:t>
            </a:r>
            <a:r>
              <a:rPr sz="3000" b="0" i="0" u="non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</a:rPr>
              <a:t>не ограниченного самодержав</a:t>
            </a:r>
            <a:r>
              <a:rPr sz="3000" b="0" i="0" u="non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</a:rPr>
              <a:t>ного характера</a:t>
            </a:r>
            <a:r>
              <a:rPr sz="3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Сам процесс создания единого Рос</a:t>
            </a:r>
            <a:r>
              <a:rPr sz="3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сийского государства рассматривался московскими</a:t>
            </a:r>
            <a:r>
              <a:rPr lang="ru-RU" sz="3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правителями как расширение собственного княже</a:t>
            </a:r>
            <a:r>
              <a:rPr sz="3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ства, своей вотчины</a:t>
            </a:r>
            <a:r>
              <a:rPr lang="ru-RU" sz="3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3000"/>
          </a:p>
        </p:txBody>
      </p:sp>
      <p:pic>
        <p:nvPicPr>
          <p:cNvPr id="194804035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6713737" y="64732"/>
            <a:ext cx="5138710" cy="67737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750129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Специфика формирования Российского государства</a:t>
            </a:r>
            <a:endParaRPr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16809587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17892362" name=""/>
          <p:cNvSpPr/>
          <p:nvPr/>
        </p:nvSpPr>
        <p:spPr bwMode="auto">
          <a:xfrm flipH="0" flipV="0">
            <a:off x="1545291" y="2274902"/>
            <a:ext cx="2774271" cy="3821095"/>
          </a:xfrm>
          <a:prstGeom prst="verticalScroll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49853" name=""/>
          <p:cNvSpPr/>
          <p:nvPr/>
        </p:nvSpPr>
        <p:spPr bwMode="auto">
          <a:xfrm flipH="0" flipV="0">
            <a:off x="4693624" y="2274901"/>
            <a:ext cx="2964312" cy="3821096"/>
          </a:xfrm>
          <a:prstGeom prst="verticalScroll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288267" name=""/>
          <p:cNvSpPr/>
          <p:nvPr/>
        </p:nvSpPr>
        <p:spPr bwMode="auto">
          <a:xfrm flipH="0" flipV="0">
            <a:off x="7898373" y="2274901"/>
            <a:ext cx="2885242" cy="3821096"/>
          </a:xfrm>
          <a:prstGeom prst="verticalScroll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681660" name=""/>
          <p:cNvSpPr txBox="1"/>
          <p:nvPr/>
        </p:nvSpPr>
        <p:spPr bwMode="auto">
          <a:xfrm flipH="0" flipV="0">
            <a:off x="2053907" y="2912985"/>
            <a:ext cx="1768878" cy="26517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2400"/>
              <a:t>Централизация стала возможна в результате ослабления монгольского ига</a:t>
            </a:r>
            <a:endParaRPr sz="2400"/>
          </a:p>
        </p:txBody>
      </p:sp>
      <p:sp>
        <p:nvSpPr>
          <p:cNvPr id="824263078" name=""/>
          <p:cNvSpPr txBox="1"/>
          <p:nvPr/>
        </p:nvSpPr>
        <p:spPr bwMode="auto">
          <a:xfrm flipH="0" flipV="0">
            <a:off x="5179587" y="2607815"/>
            <a:ext cx="1882045" cy="338331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/>
              <a:t>Утверждалась система государственного феодализма. Создание Московского государства рассматривалось как расширение княжеской вотчины</a:t>
            </a:r>
            <a:endParaRPr/>
          </a:p>
        </p:txBody>
      </p:sp>
      <p:sp>
        <p:nvSpPr>
          <p:cNvPr id="1728861068" name=""/>
          <p:cNvSpPr txBox="1"/>
          <p:nvPr/>
        </p:nvSpPr>
        <p:spPr bwMode="auto">
          <a:xfrm flipH="0" flipV="0">
            <a:off x="8342256" y="2829756"/>
            <a:ext cx="2034537" cy="27737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2200"/>
              <a:t>Складывалось крепостничество и подавляющая роль государства в экономике и политике</a:t>
            </a:r>
            <a:endParaRPr sz="2200"/>
          </a:p>
        </p:txBody>
      </p:sp>
      <p:pic>
        <p:nvPicPr>
          <p:cNvPr id="39538728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8860121" y="234109"/>
            <a:ext cx="2849818" cy="1936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3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8014568" name="Title 1"/>
          <p:cNvSpPr>
            <a:spLocks noGrp="1"/>
          </p:cNvSpPr>
          <p:nvPr>
            <p:ph type="title"/>
          </p:nvPr>
        </p:nvSpPr>
        <p:spPr bwMode="auto">
          <a:xfrm flipH="0" flipV="0">
            <a:off x="472572" y="416140"/>
            <a:ext cx="11254295" cy="1174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b="1">
                <a:solidFill>
                  <a:schemeClr val="accent3">
                    <a:lumMod val="50000"/>
                  </a:schemeClr>
                </a:solidFill>
              </a:rPr>
              <a:t>ВИЗАНТИЯ В ПОЗДНЕМ СРЕДНЕВЕКОВЬЕ</a:t>
            </a:r>
            <a:endParaRPr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80373121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639028" y="1849514"/>
            <a:ext cx="10376840" cy="4246484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86012331" name=""/>
          <p:cNvSpPr/>
          <p:nvPr/>
        </p:nvSpPr>
        <p:spPr bwMode="auto">
          <a:xfrm flipH="0" flipV="0">
            <a:off x="851723" y="1978980"/>
            <a:ext cx="9626723" cy="6103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5076202" name=""/>
          <p:cNvSpPr/>
          <p:nvPr/>
        </p:nvSpPr>
        <p:spPr bwMode="auto">
          <a:xfrm flipH="0" flipV="0">
            <a:off x="851723" y="2912984"/>
            <a:ext cx="9626722" cy="6103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275321" name=""/>
          <p:cNvSpPr/>
          <p:nvPr/>
        </p:nvSpPr>
        <p:spPr bwMode="auto">
          <a:xfrm flipH="0" flipV="0">
            <a:off x="851723" y="3809999"/>
            <a:ext cx="9626722" cy="6103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8599406" name=""/>
          <p:cNvSpPr/>
          <p:nvPr/>
        </p:nvSpPr>
        <p:spPr bwMode="auto">
          <a:xfrm flipH="0" flipV="0">
            <a:off x="851722" y="4651527"/>
            <a:ext cx="9626722" cy="6103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010055" name=""/>
          <p:cNvSpPr/>
          <p:nvPr/>
        </p:nvSpPr>
        <p:spPr bwMode="auto">
          <a:xfrm flipH="0" flipV="0">
            <a:off x="851722" y="5557789"/>
            <a:ext cx="9626722" cy="6103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024956" name=""/>
          <p:cNvSpPr txBox="1"/>
          <p:nvPr/>
        </p:nvSpPr>
        <p:spPr bwMode="auto">
          <a:xfrm flipH="0" flipV="0">
            <a:off x="1008931" y="2191674"/>
            <a:ext cx="9128470" cy="4267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2200" b="1"/>
              <a:t>УКРЕПЛЕНИЕ Ч/С НА ЗЕМЛЮ</a:t>
            </a:r>
            <a:endParaRPr sz="2200" b="1"/>
          </a:p>
        </p:txBody>
      </p:sp>
      <p:sp>
        <p:nvSpPr>
          <p:cNvPr id="377069369" name=""/>
          <p:cNvSpPr txBox="1"/>
          <p:nvPr/>
        </p:nvSpPr>
        <p:spPr bwMode="auto">
          <a:xfrm flipH="0" flipV="0">
            <a:off x="694514" y="2986965"/>
            <a:ext cx="10191040" cy="3962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2000" b="1"/>
              <a:t>ОСЛАБЛЕНИЕ ЦЕНТРАЛИЗОВАННОЙ ВЛАСТИ И САМОСТОЯТЕЛЬНОСТЬ ФЕОДАЛОВ</a:t>
            </a:r>
            <a:endParaRPr sz="2000" b="1"/>
          </a:p>
        </p:txBody>
      </p:sp>
      <p:sp>
        <p:nvSpPr>
          <p:cNvPr id="1210525069" name=""/>
          <p:cNvSpPr txBox="1"/>
          <p:nvPr/>
        </p:nvSpPr>
        <p:spPr bwMode="auto">
          <a:xfrm flipH="0" flipV="0">
            <a:off x="981189" y="4041189"/>
            <a:ext cx="9435080" cy="3962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2000" b="1"/>
              <a:t>ПОЛИТИЧЕСКИЕ МЕЖДУУСОБИЦЫ, КОНФЛИКТЫ С КАТОЛИЧЕСКИМ МИРОМ</a:t>
            </a:r>
            <a:endParaRPr/>
          </a:p>
        </p:txBody>
      </p:sp>
      <p:sp>
        <p:nvSpPr>
          <p:cNvPr id="219818150" name=""/>
          <p:cNvSpPr txBox="1"/>
          <p:nvPr/>
        </p:nvSpPr>
        <p:spPr bwMode="auto">
          <a:xfrm flipH="0" flipV="0">
            <a:off x="1101407" y="4799490"/>
            <a:ext cx="8693978" cy="4267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2200" b="1"/>
              <a:t>УПАДОК ТОРГОВЛИ=УПАДОК ЭКОНОМИКИ</a:t>
            </a:r>
            <a:endParaRPr sz="2200" b="1"/>
          </a:p>
        </p:txBody>
      </p:sp>
      <p:sp>
        <p:nvSpPr>
          <p:cNvPr id="1138803213" name=""/>
          <p:cNvSpPr txBox="1"/>
          <p:nvPr/>
        </p:nvSpPr>
        <p:spPr bwMode="auto">
          <a:xfrm flipH="0" flipV="0">
            <a:off x="1082912" y="5659514"/>
            <a:ext cx="8758315" cy="4267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2200" b="1"/>
              <a:t>ЭКСПАНСИЯ ТУРОК-ОСМАН</a:t>
            </a:r>
            <a:endParaRPr sz="22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5657952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52384612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99646022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17863" y="295922"/>
            <a:ext cx="3404053" cy="6081199"/>
          </a:xfrm>
          <a:prstGeom prst="rect">
            <a:avLst/>
          </a:prstGeom>
        </p:spPr>
      </p:pic>
      <p:pic>
        <p:nvPicPr>
          <p:cNvPr id="1777086608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170655" y="692826"/>
            <a:ext cx="7602913" cy="5767522"/>
          </a:xfrm>
          <a:prstGeom prst="rect">
            <a:avLst/>
          </a:prstGeom>
        </p:spPr>
      </p:pic>
      <p:sp>
        <p:nvSpPr>
          <p:cNvPr id="1952256679" name=""/>
          <p:cNvSpPr txBox="1"/>
          <p:nvPr/>
        </p:nvSpPr>
        <p:spPr bwMode="auto">
          <a:xfrm flipH="0" flipV="0">
            <a:off x="4356553" y="832281"/>
            <a:ext cx="3523865" cy="13106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8000" b="1">
                <a:solidFill>
                  <a:schemeClr val="bg1"/>
                </a:solidFill>
              </a:rPr>
              <a:t>1453</a:t>
            </a:r>
            <a:endParaRPr sz="80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679780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731504" y="656577"/>
            <a:ext cx="10284364" cy="54394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sz="2800" b="0" i="0" u="none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Христианский мир узнал о падении Константинополя через несколько недель. Три корабля, с теми, кто сумел спастись, прибыли в Кандию на Крите 9 июня</a:t>
            </a:r>
            <a:r>
              <a:rPr lang="ru-RU" sz="2800" b="0" i="0" u="none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 1453</a:t>
            </a:r>
            <a:r>
              <a:rPr sz="2800" b="0" i="0" u="none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. Отправленный скоростной корабль доставил новость в Венецию 29 июня 1453 года. «Разразился сильный и сильный плач, рыдание, стон … все били себя кулаками в грудь, рвали себе головы и лица из-за смерти отца, сына или брата, или за утрату своего имущества». За 10 дней сообщение об «ужасном и прискорбном падении городов Константинополь и Пера [Галата]» распространилось по Италии, а затем и по Европе. Событие казалось невероятным</a:t>
            </a:r>
            <a:r>
              <a:rPr sz="2800" b="0" i="0" u="none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. Все западные государства считали, что укрепления города достаточно сильны, чтобы выдержать осаду, по крайней мере, до прибытия подкреплений</a:t>
            </a:r>
            <a:r>
              <a:rPr sz="2800" b="0" i="0" u="none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. Страх породил слухи, что всё взрослое население было убито, что 40 000 человек были ослеплены турками, что все храмы разрушены, что султан собирает огромные силы для вторжения в Италию</a:t>
            </a:r>
            <a:r>
              <a:rPr sz="2800" b="0" i="0" u="none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.</a:t>
            </a:r>
            <a:endParaRPr sz="11000" u="none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265054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solidFill>
                  <a:srgbClr val="C00000"/>
                </a:solidFill>
              </a:rPr>
              <a:t>ВОСТОЧНЫЕ ДЕСПОТИИ</a:t>
            </a:r>
            <a:endParaRPr b="1">
              <a:solidFill>
                <a:srgbClr val="C00000"/>
              </a:solidFill>
            </a:endParaRPr>
          </a:p>
        </p:txBody>
      </p:sp>
      <p:sp>
        <p:nvSpPr>
          <p:cNvPr id="1202669119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805485" y="1553591"/>
            <a:ext cx="10210384" cy="45424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45719" indent="0">
              <a:buClr>
                <a:schemeClr val="accent1"/>
              </a:buClr>
              <a:buSzPct val="80000"/>
              <a:buFont typeface="Corbel"/>
              <a:buNone/>
              <a:defRPr/>
            </a:pPr>
            <a:r>
              <a:rPr lang="ru-RU" sz="2600">
                <a:solidFill>
                  <a:srgbClr val="6B0D29"/>
                </a:solidFill>
              </a:rPr>
              <a:t>ТРАДИЦИОННАЯ И АБСОЛЮТНАЯ ВЛАСТЬ ПРАВИТЕЛЯ</a:t>
            </a:r>
            <a:endParaRPr lang="ru-RU" sz="2600">
              <a:solidFill>
                <a:srgbClr val="6B0D29"/>
              </a:solidFill>
            </a:endParaRPr>
          </a:p>
          <a:p>
            <a:pPr marL="45719" indent="0">
              <a:buClr>
                <a:schemeClr val="accent1"/>
              </a:buClr>
              <a:buSzPct val="80000"/>
              <a:buFont typeface="Corbel"/>
              <a:buNone/>
              <a:defRPr/>
            </a:pPr>
            <a:r>
              <a:rPr lang="ru-RU" sz="2600">
                <a:solidFill>
                  <a:srgbClr val="6B0D29"/>
                </a:solidFill>
              </a:rPr>
              <a:t>ВСЕ ПОДДАННЫЕ И РЕСУРСЫ В ЛИЧНОЙ ВЛАСТИ ПРАВИТЕЛЯ</a:t>
            </a:r>
            <a:endParaRPr lang="ru-RU" sz="2600">
              <a:solidFill>
                <a:srgbClr val="6B0D29"/>
              </a:solidFill>
            </a:endParaRPr>
          </a:p>
          <a:p>
            <a:pPr marL="45719" indent="0">
              <a:buClr>
                <a:schemeClr val="accent1"/>
              </a:buClr>
              <a:buSzPct val="80000"/>
              <a:buFont typeface="Corbel"/>
              <a:buNone/>
              <a:defRPr/>
            </a:pPr>
            <a:r>
              <a:rPr lang="ru-RU" sz="2600">
                <a:solidFill>
                  <a:srgbClr val="6B0D29"/>
                </a:solidFill>
              </a:rPr>
              <a:t>МОНОПОЛИЯ ГОСУДАРСТВА НА ЗЕМЛЮ</a:t>
            </a:r>
            <a:endParaRPr lang="ru-RU" sz="2600">
              <a:solidFill>
                <a:srgbClr val="6B0D29"/>
              </a:solidFill>
            </a:endParaRPr>
          </a:p>
          <a:p>
            <a:pPr marL="45719" indent="0">
              <a:buClr>
                <a:schemeClr val="accent1"/>
              </a:buClr>
              <a:buSzPct val="80000"/>
              <a:buFont typeface="Corbel"/>
              <a:buNone/>
              <a:defRPr/>
            </a:pPr>
            <a:r>
              <a:rPr lang="ru-RU" sz="2600">
                <a:solidFill>
                  <a:srgbClr val="6B0D29"/>
                </a:solidFill>
              </a:rPr>
              <a:t>ВНЕШНИЕ УГРОЗЫ СО СТОРОНЫ КОЧЕВНИКОВ</a:t>
            </a:r>
            <a:endParaRPr lang="ru-RU" sz="2600">
              <a:solidFill>
                <a:srgbClr val="6B0D29"/>
              </a:solidFill>
            </a:endParaRPr>
          </a:p>
          <a:p>
            <a:pPr marL="45719" indent="0">
              <a:buClr>
                <a:schemeClr val="accent1"/>
              </a:buClr>
              <a:buSzPct val="80000"/>
              <a:buFont typeface="Corbel"/>
              <a:buNone/>
              <a:defRPr/>
            </a:pPr>
            <a:r>
              <a:rPr lang="ru-RU" sz="2600">
                <a:solidFill>
                  <a:srgbClr val="6B0D29"/>
                </a:solidFill>
              </a:rPr>
              <a:t>НЕТ ДОГОВОРА МЕЖДУ ПРАВИТЕЛЕМ И ПОДДАННЫМИ КАК НА ЗАПАДЕ</a:t>
            </a:r>
            <a:endParaRPr lang="ru-RU" sz="2600">
              <a:solidFill>
                <a:srgbClr val="6B0D29"/>
              </a:solidFill>
            </a:endParaRPr>
          </a:p>
          <a:p>
            <a:pPr marL="45719" indent="0">
              <a:buClr>
                <a:schemeClr val="accent1"/>
              </a:buClr>
              <a:buSzPct val="80000"/>
              <a:buFont typeface="Corbel"/>
              <a:buNone/>
              <a:defRPr/>
            </a:pPr>
            <a:r>
              <a:rPr lang="ru-RU" sz="2600">
                <a:solidFill>
                  <a:srgbClr val="6B0D29"/>
                </a:solidFill>
              </a:rPr>
              <a:t>ОБОЖЕСТВЛЕНИЕ ПРАВИТЕЛЯ</a:t>
            </a:r>
            <a:endParaRPr lang="ru-RU" sz="2600">
              <a:solidFill>
                <a:srgbClr val="6B0D29"/>
              </a:solidFill>
            </a:endParaRPr>
          </a:p>
          <a:p>
            <a:pPr marL="45719" indent="0">
              <a:buClr>
                <a:schemeClr val="accent1"/>
              </a:buClr>
              <a:buSzPct val="80000"/>
              <a:buFont typeface="Corbel"/>
              <a:buNone/>
              <a:defRPr/>
            </a:pPr>
            <a:r>
              <a:rPr lang="ru-RU" sz="2600">
                <a:solidFill>
                  <a:srgbClr val="6B0D29"/>
                </a:solidFill>
              </a:rPr>
              <a:t>ИСКЛЮЧЕНИЕ-ЯПОНИЯ-ОФОРМИЛИСЬ ФЕОДАЛЬНЫЕ ОТНОШЕНИЯ</a:t>
            </a:r>
            <a:endParaRPr lang="ru-RU" sz="2600">
              <a:solidFill>
                <a:srgbClr val="6B0D2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269125" y="166456"/>
            <a:ext cx="11947863" cy="1799503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>
              <a:defRPr/>
            </a:pPr>
            <a:r>
              <a:rPr lang="ru-RU" sz="3600" b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Рассмотрите иллюстрации на ленте времени, попытайтесь вспомнить к каким событиям они относятся</a:t>
            </a:r>
            <a:endParaRPr sz="3600" b="1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038663006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143000" y="2057398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 bwMode="auto">
          <a:xfrm>
            <a:off x="7686673" y="1704974"/>
            <a:ext cx="4021617" cy="4543426"/>
          </a:xfrm>
        </p:spPr>
        <p:txBody>
          <a:bodyPr>
            <a:normAutofit/>
          </a:bodyPr>
          <a:lstStyle/>
          <a:p>
            <a:pPr>
              <a:defRPr/>
            </a:pPr>
            <a:endParaRPr/>
          </a:p>
        </p:txBody>
      </p:sp>
      <p:pic>
        <p:nvPicPr>
          <p:cNvPr id="181395306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629781" y="1751211"/>
            <a:ext cx="10662451" cy="47284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43000" y="609600"/>
            <a:ext cx="9875520" cy="8286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800" b="1">
                <a:latin typeface="Calibri"/>
                <a:cs typeface="Calibri"/>
              </a:rPr>
              <a:t>ВЫВОД ПО ТЕМЕ:</a:t>
            </a:r>
            <a:endParaRPr sz="4800" b="1">
              <a:latin typeface="Calibri"/>
              <a:cs typeface="Calibri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476250" y="1438275"/>
            <a:ext cx="11144250" cy="4657725"/>
          </a:xfrm>
        </p:spPr>
        <p:txBody>
          <a:bodyPr>
            <a:noAutofit/>
          </a:bodyPr>
          <a:lstStyle/>
          <a:p>
            <a:pPr>
              <a:defRPr/>
            </a:pPr>
            <a:endParaRPr/>
          </a:p>
          <a:p>
            <a:pPr>
              <a:defRPr/>
            </a:pPr>
            <a:r>
              <a:rPr sz="2800" b="1" i="1" u="none">
                <a:solidFill>
                  <a:srgbClr val="6B0D29"/>
                </a:solidFill>
                <a:latin typeface="Times New Roman"/>
                <a:ea typeface="Times New Roman"/>
                <a:cs typeface="Times New Roman"/>
              </a:rPr>
              <a:t>Политическое развитие стран Запада и  Востока в  Позднем средневековье, с одной стороны, имело общие черты, главная из которых — централизация власти. С другой стороны, формы и  принципы управления объединенных европейских государств основывались на феодальных порядках, взаимной заинтересованности и  правовых гарантиях в  отношениях «король  — представители сословий», в  то время как власть на Востоке прочно держалась на традиционном беспрекословном подчинении монарху.</a:t>
            </a:r>
            <a:endParaRPr sz="9000" b="1" i="1">
              <a:solidFill>
                <a:srgbClr val="6B0D2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1143000" y="249684"/>
            <a:ext cx="9875520" cy="1322402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lang="ru-RU" b="1"/>
              <a:t>Создание централизованных государств</a:t>
            </a:r>
            <a:br>
              <a:rPr lang="ru-RU" b="1"/>
            </a:br>
            <a:r>
              <a:rPr lang="ru-RU" b="1"/>
              <a:t>Предпосылки</a:t>
            </a:r>
            <a:endParaRPr b="1"/>
          </a:p>
        </p:txBody>
      </p:sp>
      <p:sp>
        <p:nvSpPr>
          <p:cNvPr id="828031923" name="Content Placeholder 2"/>
          <p:cNvSpPr>
            <a:spLocks noGrp="1"/>
          </p:cNvSpPr>
          <p:nvPr>
            <p:ph sz="half" idx="1"/>
          </p:nvPr>
        </p:nvSpPr>
        <p:spPr bwMode="auto">
          <a:xfrm flipH="0" flipV="0">
            <a:off x="602038" y="1572087"/>
            <a:ext cx="5576285" cy="497519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Рост королевского домена (браки, войны)</a:t>
            </a:r>
            <a:endParaRPr b="1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Усиление королевской власти</a:t>
            </a:r>
            <a:endParaRPr b="1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Союз короля и городов</a:t>
            </a:r>
            <a:endParaRPr b="1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Создание постоянной наемной армии и бюрократического аппарата</a:t>
            </a:r>
            <a:endParaRPr b="1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Ликвидация феодального иммунитета</a:t>
            </a:r>
            <a:endParaRPr b="1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Внешнеполитическая ситуация требовала вмешательства короля</a:t>
            </a:r>
            <a:endParaRPr b="1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Развитие торговли и экономики требовало единого государства</a:t>
            </a:r>
            <a:endParaRPr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36850755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67611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endParaRPr/>
          </a:p>
        </p:txBody>
      </p:sp>
      <p:pic>
        <p:nvPicPr>
          <p:cNvPr id="82321133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267611" y="910885"/>
            <a:ext cx="5619749" cy="56006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9693423" name="Title 7"/>
          <p:cNvSpPr>
            <a:spLocks noGrp="1"/>
          </p:cNvSpPr>
          <p:nvPr>
            <p:ph type="title"/>
          </p:nvPr>
        </p:nvSpPr>
        <p:spPr bwMode="auto">
          <a:xfrm flipH="0" flipV="0">
            <a:off x="361601" y="609599"/>
            <a:ext cx="10656918" cy="971734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>
              <a:defRPr/>
            </a:pPr>
            <a:endParaRPr/>
          </a:p>
          <a:p>
            <a:pPr>
              <a:defRPr/>
            </a:pPr>
            <a:r>
              <a:rPr sz="3600" b="1" i="1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Централизованное</a:t>
            </a:r>
            <a:r>
              <a:rPr lang="ru-RU" sz="3600" b="1" i="1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3600" b="1" i="1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государство</a:t>
            </a:r>
            <a:r>
              <a:rPr sz="3600" b="0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3600" b="0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—</a:t>
            </a:r>
            <a:r>
              <a:rPr sz="3600" b="0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3600" b="0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го</a:t>
            </a:r>
            <a:r>
              <a:rPr sz="3600" b="0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сударство, в котором</a:t>
            </a:r>
            <a:r>
              <a:rPr lang="ru-RU" sz="3600" b="0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3600" b="0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территория страны</a:t>
            </a:r>
            <a:r>
              <a:rPr lang="ru-RU" sz="3600" b="0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3600" b="0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подчиняется одному</a:t>
            </a:r>
            <a:r>
              <a:rPr lang="ru-RU" sz="3600" b="0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3600" b="0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центру, действует еди</a:t>
            </a:r>
            <a:r>
              <a:rPr sz="3600" b="0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ная система управле</a:t>
            </a:r>
            <a:r>
              <a:rPr sz="3600" b="0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ния и законодательства.</a:t>
            </a:r>
            <a:endParaRPr sz="15000">
              <a:solidFill>
                <a:srgbClr val="002060"/>
              </a:solidFill>
            </a:endParaRPr>
          </a:p>
        </p:txBody>
      </p:sp>
      <p:sp>
        <p:nvSpPr>
          <p:cNvPr id="65011872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004286" y="2325577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1257534990" name="Content Placeholder 3"/>
          <p:cNvSpPr>
            <a:spLocks noGrp="1"/>
          </p:cNvSpPr>
          <p:nvPr>
            <p:ph sz="half" idx="2"/>
          </p:nvPr>
        </p:nvSpPr>
        <p:spPr bwMode="auto">
          <a:xfrm flipH="0" flipV="0">
            <a:off x="6267611" y="2325577"/>
            <a:ext cx="4754880" cy="37551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endParaRPr/>
          </a:p>
        </p:txBody>
      </p:sp>
      <p:pic>
        <p:nvPicPr>
          <p:cNvPr id="20893321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607499" y="2169092"/>
            <a:ext cx="8147111" cy="4401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8332773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01281728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143000" y="2057398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693469623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67611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endParaRPr/>
          </a:p>
        </p:txBody>
      </p:sp>
      <p:pic>
        <p:nvPicPr>
          <p:cNvPr id="210710262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60709" y="211143"/>
            <a:ext cx="11678853" cy="64065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6750093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Централизация отличалась</a:t>
            </a:r>
            <a:endParaRPr/>
          </a:p>
        </p:txBody>
      </p:sp>
      <p:sp>
        <p:nvSpPr>
          <p:cNvPr id="289790203" name="Content Placeholder 2"/>
          <p:cNvSpPr>
            <a:spLocks noGrp="1"/>
          </p:cNvSpPr>
          <p:nvPr>
            <p:ph sz="half" idx="1"/>
          </p:nvPr>
        </p:nvSpPr>
        <p:spPr bwMode="auto">
          <a:xfrm flipH="0" flipV="0">
            <a:off x="380097" y="1729296"/>
            <a:ext cx="5761237" cy="474400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5000" lnSpcReduction="3000"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r>
              <a:rPr lang="ru-RU"/>
              <a:t>Центральная Европа, славяне</a:t>
            </a:r>
            <a:endParaRPr/>
          </a:p>
          <a:p>
            <a:pPr>
              <a:defRPr/>
            </a:pPr>
            <a:r>
              <a:rPr lang="ru-RU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Там была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слабость горо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дов, связанная с медленным формированием торгово-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экономических связей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вободные сельские</a:t>
            </a:r>
            <a:r>
              <a:rPr lang="ru-RU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ремесленники</a:t>
            </a:r>
            <a:r>
              <a:rPr lang="ru-RU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не стреми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лись покидать свои деревни, потому городское населе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ние в Польше, Чехии и Венгрии росло медленно. Горо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жане </a:t>
            </a:r>
            <a:r>
              <a:rPr lang="ru-RU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 могли предоставить монархам</a:t>
            </a:r>
            <a:r>
              <a:rPr lang="ru-RU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ресурсы для централизации власти, как это происходи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ло на Западе. </a:t>
            </a:r>
            <a:r>
              <a:rPr lang="ru-RU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ороли в противостоя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нии с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местной аристократией могли рассчитывать</a:t>
            </a:r>
            <a:r>
              <a:rPr lang="ru-RU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исключительно на помощь дворянства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— шляхты.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результате королевская власть в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государствах Цен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тральной Европы оказалась достаточно слабой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3600"/>
          </a:p>
        </p:txBody>
      </p:sp>
      <p:sp>
        <p:nvSpPr>
          <p:cNvPr id="1856977106" name="Content Placeholder 3"/>
          <p:cNvSpPr>
            <a:spLocks noGrp="1"/>
          </p:cNvSpPr>
          <p:nvPr>
            <p:ph sz="half" idx="2"/>
          </p:nvPr>
        </p:nvSpPr>
        <p:spPr bwMode="auto">
          <a:xfrm flipH="0" flipV="0">
            <a:off x="6267611" y="1673810"/>
            <a:ext cx="4754880" cy="440694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r>
              <a:rPr lang="ru-RU"/>
              <a:t>Южные славяне</a:t>
            </a:r>
            <a:endParaRPr/>
          </a:p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Схожим было развитие южнославянских стран.</a:t>
            </a:r>
            <a:b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Здесь, особенно в Болгарии и Сербии, было заметно</a:t>
            </a:r>
            <a:r>
              <a:rPr lang="ru-RU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влияние византийского политического строя и право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славной церкви. Но из-за турецкой агрессии в XIV в.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движение региона к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централизации было прервано,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южные славяне разделили судьбу других балкан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ских народов</a:t>
            </a:r>
            <a:endParaRPr sz="7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2980149" name="Content Placeholder 2"/>
          <p:cNvSpPr>
            <a:spLocks noGrp="1"/>
          </p:cNvSpPr>
          <p:nvPr>
            <p:ph sz="half" idx="1"/>
          </p:nvPr>
        </p:nvSpPr>
        <p:spPr bwMode="auto">
          <a:xfrm flipH="0" flipV="0">
            <a:off x="517863" y="453130"/>
            <a:ext cx="5380015" cy="255232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r>
              <a:rPr lang="ru-RU" sz="2800">
                <a:solidFill>
                  <a:srgbClr val="002060"/>
                </a:solidFill>
              </a:rPr>
              <a:t>Короли нуждались в опоре на различные слои населения</a:t>
            </a:r>
            <a:endParaRPr sz="280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800">
                <a:solidFill>
                  <a:srgbClr val="002060"/>
                </a:solidFill>
              </a:rPr>
              <a:t>В представительные органы вошли: духовенство, влиятельные аристократы и богатые горожане</a:t>
            </a:r>
            <a:endParaRPr sz="2800">
              <a:solidFill>
                <a:srgbClr val="002060"/>
              </a:solidFill>
            </a:endParaRPr>
          </a:p>
        </p:txBody>
      </p:sp>
      <p:sp>
        <p:nvSpPr>
          <p:cNvPr id="721562313" name="Content Placeholder 3"/>
          <p:cNvSpPr>
            <a:spLocks noGrp="1"/>
          </p:cNvSpPr>
          <p:nvPr>
            <p:ph sz="half" idx="2"/>
          </p:nvPr>
        </p:nvSpPr>
        <p:spPr bwMode="auto">
          <a:xfrm flipH="0" flipV="0">
            <a:off x="6267611" y="453130"/>
            <a:ext cx="4754880" cy="291298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endParaRPr/>
          </a:p>
        </p:txBody>
      </p:sp>
      <p:pic>
        <p:nvPicPr>
          <p:cNvPr id="14900747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637934" y="3366116"/>
            <a:ext cx="11259353" cy="3125679"/>
          </a:xfrm>
          <a:prstGeom prst="rect">
            <a:avLst/>
          </a:prstGeom>
        </p:spPr>
      </p:pic>
      <p:sp>
        <p:nvSpPr>
          <p:cNvPr id="1739563400" name=""/>
          <p:cNvSpPr/>
          <p:nvPr/>
        </p:nvSpPr>
        <p:spPr bwMode="auto">
          <a:xfrm flipH="0" flipV="0">
            <a:off x="6659198" y="924757"/>
            <a:ext cx="4235388" cy="197898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804348" name=""/>
          <p:cNvSpPr txBox="1"/>
          <p:nvPr/>
        </p:nvSpPr>
        <p:spPr bwMode="auto">
          <a:xfrm flipH="0" flipV="0">
            <a:off x="6659198" y="1137451"/>
            <a:ext cx="4235856" cy="137163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2800" b="1" i="1"/>
              <a:t>Так возникла сословно-представительная монархия</a:t>
            </a:r>
            <a:endParaRPr sz="2800" b="1" i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4633229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51252561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143000" y="2057398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1838769168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67611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endParaRPr/>
          </a:p>
        </p:txBody>
      </p:sp>
      <p:pic>
        <p:nvPicPr>
          <p:cNvPr id="122533906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36358" y="909225"/>
            <a:ext cx="3520440" cy="2779294"/>
          </a:xfrm>
          <a:prstGeom prst="rect">
            <a:avLst/>
          </a:prstGeom>
        </p:spPr>
      </p:pic>
      <p:pic>
        <p:nvPicPr>
          <p:cNvPr id="121435285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3779371" y="-88803"/>
            <a:ext cx="3643543" cy="3719057"/>
          </a:xfrm>
          <a:prstGeom prst="rect">
            <a:avLst/>
          </a:prstGeom>
        </p:spPr>
      </p:pic>
      <p:pic>
        <p:nvPicPr>
          <p:cNvPr id="985318519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2034465" y="4189297"/>
            <a:ext cx="3743057" cy="2237912"/>
          </a:xfrm>
          <a:prstGeom prst="rect">
            <a:avLst/>
          </a:prstGeom>
        </p:spPr>
      </p:pic>
      <p:pic>
        <p:nvPicPr>
          <p:cNvPr id="73999911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6520485" y="2839004"/>
            <a:ext cx="5189253" cy="37908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884471" name="Title 7"/>
          <p:cNvSpPr>
            <a:spLocks noGrp="1"/>
          </p:cNvSpPr>
          <p:nvPr>
            <p:ph type="title"/>
          </p:nvPr>
        </p:nvSpPr>
        <p:spPr bwMode="auto">
          <a:xfrm flipH="0" flipV="0">
            <a:off x="1143000" y="609599"/>
            <a:ext cx="9875520" cy="703555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lang="ru-RU" b="1">
                <a:solidFill>
                  <a:schemeClr val="accent3">
                    <a:lumMod val="50000"/>
                  </a:schemeClr>
                </a:solidFill>
              </a:rPr>
              <a:t>Прокомментируйте схему, опираясь на материал учебника с.11-12</a:t>
            </a:r>
            <a:endParaRPr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90594088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143000" y="2057398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206673627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67611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endParaRPr/>
          </a:p>
        </p:txBody>
      </p:sp>
      <p:pic>
        <p:nvPicPr>
          <p:cNvPr id="182853848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054281" y="1508258"/>
            <a:ext cx="10426659" cy="5121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Arial"/>
        <a:cs typeface="Arial"/>
      </a:majorFont>
      <a:minorFont>
        <a:latin typeface="Corbel"/>
        <a:ea typeface="Arial"/>
        <a:cs typeface="Arial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0</TotalTime>
  <Words>0</Words>
  <Application>ONLYOFFICE/7.2.1.36</Application>
  <DocSecurity>0</DocSecurity>
  <PresentationFormat>Широкоэкранный</PresentationFormat>
  <Paragraphs>0</Paragraphs>
  <Slides>20</Slides>
  <Notes>20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Эволюция общества и экономики в древности</dc:title>
  <dc:subject/>
  <dc:creator>Учитель</dc:creator>
  <cp:keywords/>
  <dc:description/>
  <dc:identifier/>
  <dc:language/>
  <cp:lastModifiedBy/>
  <cp:revision>20</cp:revision>
  <dcterms:created xsi:type="dcterms:W3CDTF">2024-08-16T09:00:34Z</dcterms:created>
  <dcterms:modified xsi:type="dcterms:W3CDTF">2025-09-18T18:10:51Z</dcterms:modified>
  <cp:category/>
  <cp:contentStatus/>
  <cp:version/>
</cp:coreProperties>
</file>