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20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docProps/core.xml" ContentType="application/vnd.openxmlformats-package.core-properties+xml"/>
  <Override PartName="/ppt/slides/slide21.xml" ContentType="application/vnd.openxmlformats-officedocument.presentationml.slide+xml"/>
  <Override PartName="/ppt/viewProps.xml" ContentType="application/vnd.openxmlformats-officedocument.presentationml.viewProps+xml"/>
  <Override PartName="/ppt/slides/slide19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25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17475200" cy="9753600"/>
  <p:notesSz cx="17475200" cy="97536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BD90A133-252E-5A18-7630-BFFD116E9E5C}">
  <a:tblStyle styleId="{BD90A133-252E-5A18-7630-BFFD116E9E5C}" styleName="Medium Style 2 - Accent 3">
    <a:wholeTbl>
      <a:tcTxStyle>
        <a:fontRef idx="minor"/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/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/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/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/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presProps" Target="presProps.xml" /><Relationship Id="rId33" Type="http://schemas.openxmlformats.org/officeDocument/2006/relationships/tableStyles" Target="tableStyles.xml" /><Relationship Id="rId34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PPTIST_MASTER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dt="0" ftr="0" hdr="0" sldNum="0"/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4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6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9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5.pn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ca84bf-8d22-89c2-8000-0000529c4e6d.jpeg?kimi-sig=XbaZK9M1kbGvJzqUbC1DdjasqNaXYxTK0omNOqP9tDs&amp;x-oss-process=image/resize,w_1376,h_76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26830" y="67077"/>
            <a:ext cx="17475200" cy="975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tile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1823365527" name=""/>
          <p:cNvGraphicFramePr>
            <a:graphicFrameLocks xmlns:a="http://schemas.openxmlformats.org/drawingml/2006/main"/>
          </p:cNvGraphicFramePr>
          <p:nvPr/>
        </p:nvGraphicFramePr>
        <p:xfrm>
          <a:off x="537992" y="496373"/>
          <a:ext cx="12051861" cy="1615305"/>
        </p:xfrm>
        <a:graphic>
          <a:graphicData uri="http://schemas.openxmlformats.org/drawingml/2006/table">
            <a:tbl>
              <a:tblPr firstRow="1" firstCol="1" lastRow="0" lastCol="0" bandRow="1" bandCol="0">
                <a:tableStyleId>{BD90A133-252E-5A18-7630-BFFD116E9E5C}</a:tableStyleId>
              </a:tblPr>
              <a:tblGrid>
                <a:gridCol w="4140000"/>
                <a:gridCol w="11959306"/>
              </a:tblGrid>
              <a:tr h="840038">
                <a:tc>
                  <a:txBody>
                    <a:bodyPr/>
                    <a:p>
                      <a:pPr>
                        <a:defRPr/>
                      </a:pPr>
                      <a:r>
                        <a:rPr sz="38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Блок / Страна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38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Цели в войне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868125">
                <a:tc>
                  <a:txBody>
                    <a:bodyPr/>
                    <a:p>
                      <a:pPr>
                        <a:defRPr/>
                      </a:pPr>
                      <a:r>
                        <a:rPr sz="38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АНТАНТА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38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Ослабить растущее могущество Германии.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1939281">
                <a:tc>
                  <a:txBody>
                    <a:bodyPr/>
                    <a:p>
                      <a:pPr>
                        <a:defRPr/>
                      </a:pPr>
                      <a:r>
                        <a:rPr sz="3800" i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Великобритания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Устранить главного конкурента (Германию), сохранить колонии и господство на море, захватить Месопотамию (нефть).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1383309">
                <a:tc>
                  <a:txBody>
                    <a:bodyPr/>
                    <a:p>
                      <a:pPr>
                        <a:defRPr/>
                      </a:pPr>
                      <a:r>
                        <a:rPr sz="3800" i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Франция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Вернуть Эльзас и Лотарингию, захватить Саарскую область, ослабить Германию.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1939281">
                <a:tc>
                  <a:txBody>
                    <a:bodyPr/>
                    <a:p>
                      <a:pPr>
                        <a:defRPr/>
                      </a:pPr>
                      <a:r>
                        <a:rPr sz="3800" i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Россия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Предотвратить усиление Австро-Венгрии на Балканах, защитить Сербию, установить контроль над черноморскими проливами (Босфор и Дарданеллы).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1939281">
                <a:tc>
                  <a:txBody>
                    <a:bodyPr/>
                    <a:p>
                      <a:pPr>
                        <a:defRPr/>
                      </a:pPr>
                      <a:r>
                        <a:rPr sz="3800" i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США (с 1917)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Получить право решающего голоса при послевоенном урегулировании (превратились из должника в главного кредитора).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tile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469724191" name=""/>
          <p:cNvGraphicFramePr>
            <a:graphicFrameLocks xmlns:a="http://schemas.openxmlformats.org/drawingml/2006/main"/>
          </p:cNvGraphicFramePr>
          <p:nvPr/>
        </p:nvGraphicFramePr>
        <p:xfrm>
          <a:off x="605070" y="254894"/>
          <a:ext cx="12051861" cy="1615305"/>
        </p:xfrm>
        <a:graphic>
          <a:graphicData uri="http://schemas.openxmlformats.org/drawingml/2006/table">
            <a:tbl>
              <a:tblPr firstRow="1" firstCol="1" lastRow="0" lastCol="0" bandRow="1" bandCol="0">
                <a:tableStyleId>{BD90A133-252E-5A18-7630-BFFD116E9E5C}</a:tableStyleId>
              </a:tblPr>
              <a:tblGrid>
                <a:gridCol w="4410000"/>
                <a:gridCol w="11903954"/>
              </a:tblGrid>
              <a:tr h="1708595">
                <a:tc>
                  <a:txBody>
                    <a:bodyPr/>
                    <a:p>
                      <a:pPr>
                        <a:defRPr/>
                      </a:pPr>
                      <a:r>
                        <a:rPr sz="36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ТРОЙСТВЕННЫЙ (ЧЕТВЕРНОЙ) СОЮЗ</a:t>
                      </a: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36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Передел мира в свою пользу.</a:t>
                      </a: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1695108">
                <a:tc>
                  <a:txBody>
                    <a:bodyPr/>
                    <a:p>
                      <a:pPr>
                        <a:defRPr/>
                      </a:pPr>
                      <a:r>
                        <a:rPr sz="3500" i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Германия</a:t>
                      </a:r>
                      <a:endParaRPr sz="35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35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Ослабить Великобританию, Францию и Россию, расширить колонии, создать «Срединную Европу» под своим контролем.</a:t>
                      </a:r>
                      <a:endParaRPr sz="35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1695895">
                <a:tc>
                  <a:txBody>
                    <a:bodyPr/>
                    <a:p>
                      <a:pPr>
                        <a:defRPr/>
                      </a:pPr>
                      <a:r>
                        <a:rPr sz="3500" i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Австро-Венгрия</a:t>
                      </a:r>
                      <a:endParaRPr sz="35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35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Подчинить славянские государства Балкан (особенно Сербию), сохранить свою многонациональную империю от распада.</a:t>
                      </a:r>
                      <a:endParaRPr sz="35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1695895">
                <a:tc>
                  <a:txBody>
                    <a:bodyPr/>
                    <a:p>
                      <a:pPr>
                        <a:defRPr/>
                      </a:pPr>
                      <a:r>
                        <a:rPr sz="3500" i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Италия (до 1915 в союзе, с 1915 в Антанте)</a:t>
                      </a:r>
                      <a:endParaRPr sz="35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35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Расширить территорию за счет Османской империи и Балкан (выполнила условия Лондонского договора, перейдя к Антанте).</a:t>
                      </a:r>
                      <a:endParaRPr sz="35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1164235">
                <a:tc>
                  <a:txBody>
                    <a:bodyPr/>
                    <a:p>
                      <a:pPr>
                        <a:defRPr/>
                      </a:pPr>
                      <a:r>
                        <a:rPr sz="3500" i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Османская империя</a:t>
                      </a:r>
                      <a:endParaRPr sz="35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35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Сохранить свою государственность, отразить попытки раздела.</a:t>
                      </a:r>
                      <a:endParaRPr sz="35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1164235">
                <a:tc>
                  <a:txBody>
                    <a:bodyPr/>
                    <a:p>
                      <a:pPr>
                        <a:defRPr/>
                      </a:pPr>
                      <a:r>
                        <a:rPr sz="3500" i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Болгария (с 1915)</a:t>
                      </a:r>
                      <a:endParaRPr sz="35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35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Расширить территорию на Балканах за счет Сербии, Греции, Румынии.</a:t>
                      </a:r>
                      <a:endParaRPr sz="35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6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ca84e2-2df2-8f51-8000-000038df1298.png?kimi-sig=RkX-DykOJMaQsKt8Lb75Drk0MFr6D8pJX9duRbwYWbU&amp;x-oss-process=image/resize,w_1376,h_76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7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ca84c2-1202-8aa3-8000-0000e9c0e671.jpeg?kimi-sig=-0i0nPsj1kTQFPELHLMO2mlYmrPl8TUWjOtr5XK34zo&amp;x-oss-process=image/resize,w_1376,h_76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tile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9878827" name=""/>
          <p:cNvSpPr txBox="1"/>
          <p:nvPr/>
        </p:nvSpPr>
        <p:spPr bwMode="auto">
          <a:xfrm flipH="0" flipV="0">
            <a:off x="9204401" y="528637"/>
            <a:ext cx="7995921" cy="704091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4800" b="1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5-12 сентября 1914 -битва на Марне</a:t>
            </a:r>
            <a:endParaRPr sz="4800" b="1">
              <a:solidFill>
                <a:schemeClr val="accent2">
                  <a:lumMod val="50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endParaRPr sz="3600">
              <a:latin typeface="Calibri"/>
              <a:cs typeface="Calibri"/>
            </a:endParaRPr>
          </a:p>
          <a:p>
            <a:pPr>
              <a:defRPr/>
            </a:pPr>
            <a:r>
              <a:rPr lang="ru-RU" sz="3600" b="0" i="0" u="none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В</a:t>
            </a:r>
            <a:r>
              <a:rPr sz="3600" b="0" i="0" u="none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ойскам Антанты удалось нанести поражение германской армии и отбросить ее от Парижа. В ходе последующих кровопролитных сражений линия фронта постепенно стабилизировалась, растянувшись от швейцарской границы до Северного моря. Война на Западном фронте приобрела позиционный характер.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1287044185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228063" y="415880"/>
            <a:ext cx="6966145" cy="4319788"/>
          </a:xfrm>
          <a:prstGeom prst="rect">
            <a:avLst/>
          </a:prstGeom>
        </p:spPr>
      </p:pic>
      <p:pic>
        <p:nvPicPr>
          <p:cNvPr id="922873630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147570" y="5075950"/>
            <a:ext cx="8815352" cy="4031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tile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9123554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82957" y="268308"/>
            <a:ext cx="11444788" cy="8349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8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ca84c8-78b2-8bf8-8000-00001cb6b337.jpeg?kimi-sig=VRV2-0_SEuZ5TCWY0k7UUytIECs1hbaBSHPQ5aWODNI&amp;x-oss-process=image/resize,w_1376,h_76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tile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6132988" name=""/>
          <p:cNvSpPr txBox="1"/>
          <p:nvPr/>
        </p:nvSpPr>
        <p:spPr bwMode="auto">
          <a:xfrm flipH="0" flipV="0">
            <a:off x="900210" y="536619"/>
            <a:ext cx="15607078" cy="84429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7200" b="1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21 февраля-18 декабря 1916 -  Верденская мясорубка </a:t>
            </a:r>
            <a:endParaRPr sz="8000">
              <a:latin typeface="Calibri"/>
              <a:cs typeface="Calibri"/>
            </a:endParaRPr>
          </a:p>
          <a:p>
            <a:pPr>
              <a:defRPr/>
            </a:pPr>
            <a:endParaRPr sz="8000">
              <a:latin typeface="Calibri"/>
              <a:cs typeface="Calibri"/>
            </a:endParaRPr>
          </a:p>
          <a:p>
            <a:pPr>
              <a:defRPr/>
            </a:pPr>
            <a:r>
              <a:rPr lang="ru-RU" sz="3600" b="1" i="0" u="none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О</a:t>
            </a:r>
            <a:r>
              <a:rPr sz="3600" b="1" i="0" u="none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бе стороны потеряли около 1 млн человек</a:t>
            </a:r>
            <a:r>
              <a:rPr sz="3600" b="0" i="0" u="none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. Летом — осенью того же года англо-французские войска безуспешно пытались прорвать оборону противника на</a:t>
            </a:r>
            <a:r>
              <a:rPr sz="3600" b="1" i="0" u="none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 реке Сомме</a:t>
            </a:r>
            <a:r>
              <a:rPr lang="ru-RU" sz="3600" b="1" i="0" u="none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 ( «Битва на Сомме» танки)</a:t>
            </a:r>
            <a:r>
              <a:rPr sz="3600" b="0" i="0" u="none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, потеряв около 800  тыс.  человек. Положение союзных армий облегчалось военными действиями на Восточном фронте. Особенно большое значение имела </a:t>
            </a:r>
            <a:r>
              <a:rPr sz="3600" b="1" i="0" u="none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наступательная операция российских</a:t>
            </a:r>
            <a:r>
              <a:rPr sz="3600" b="0" i="0" u="none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 войск под командованием </a:t>
            </a:r>
            <a:r>
              <a:rPr sz="3600" b="1" i="0" u="none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А.  А.  Брусилова</a:t>
            </a:r>
            <a:r>
              <a:rPr lang="ru-RU" sz="3600" b="1" i="0" u="none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 (Брусиловский прорыв -лето 1916)</a:t>
            </a:r>
            <a:r>
              <a:rPr sz="3600" b="1" i="0" u="none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 </a:t>
            </a:r>
            <a:r>
              <a:rPr sz="3600" b="0" i="0" u="none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против австрогерманцев, которые понесли большие потери — около 1,5 млн человек убитыми, ранеными и пленными.</a:t>
            </a:r>
            <a:endParaRPr sz="800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tile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109980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281725" y="684190"/>
            <a:ext cx="16569540" cy="73248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9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ca84c8-2d32-8b2a-8000-0000fc74205c.jpeg?kimi-sig=m4j3MlAxnHVvV6V4j0DVW3UAp-egnJNrhj4w4HPOAvs&amp;x-oss-process=image/resize,w_1376,h_76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2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ca84c0-b8a2-894a-8000-000034e9c8e4.jpeg?kimi-sig=PzRnxWE34wUCxtu2zPyrVFQujnWDVufwQG0xkm5d3yo&amp;x-oss-process=image/resize,w_1376,h_76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0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ca84cd-6d52-83ec-8000-0000cb787fc6.jpeg?kimi-sig=IdF6b1cdLIbZReIIkWlmozxKaIV4Z_Xk1zfCqji-s7o&amp;x-oss-process=image/resize,w_1376,h_76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tile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7347989" name=""/>
          <p:cNvSpPr txBox="1"/>
          <p:nvPr/>
        </p:nvSpPr>
        <p:spPr bwMode="auto">
          <a:xfrm flipH="0" flipV="0">
            <a:off x="672147" y="576866"/>
            <a:ext cx="10021480" cy="838203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4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 </a:t>
            </a:r>
            <a:endParaRPr sz="3200">
              <a:latin typeface="Times New Roman"/>
              <a:cs typeface="Times New Roman"/>
            </a:endParaRPr>
          </a:p>
          <a:p>
            <a:pPr>
              <a:defRPr/>
            </a:pPr>
            <a:r>
              <a:rPr sz="3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-Тотальный характер:</a:t>
            </a:r>
            <a:r>
              <a:rPr sz="3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Война потребовала мобилизации всех ресурсов государства — людских, экономических, политических. Тыл работал исключительно на нужды фронта (в Великобритании военные расходы в 1918 г. составляли 80% бюджета).</a:t>
            </a:r>
            <a:endParaRPr sz="3200">
              <a:latin typeface="Times New Roman"/>
              <a:cs typeface="Times New Roman"/>
            </a:endParaRPr>
          </a:p>
          <a:p>
            <a:pPr>
              <a:defRPr/>
            </a:pPr>
            <a:r>
              <a:rPr sz="3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-Позиционный характер (с 1915):</a:t>
            </a:r>
            <a:r>
              <a:rPr sz="3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Сплошные линии фронтов с многокилометровыми окопами, проволочными заграждениями. Прорвать оборону противника без колоссальных потерь было крайне сложно.</a:t>
            </a:r>
            <a:endParaRPr sz="3200">
              <a:latin typeface="Times New Roman"/>
              <a:cs typeface="Times New Roman"/>
            </a:endParaRPr>
          </a:p>
          <a:p>
            <a:pPr>
              <a:defRPr/>
            </a:pPr>
            <a:r>
              <a:rPr sz="3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-Применение новых видов оружия:</a:t>
            </a:r>
            <a:endParaRPr sz="3200">
              <a:latin typeface="Times New Roman"/>
              <a:cs typeface="Times New Roman"/>
            </a:endParaRPr>
          </a:p>
          <a:p>
            <a:pPr>
              <a:defRPr/>
            </a:pPr>
            <a:r>
              <a:rPr sz="3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Тяжелая артиллерия, пулеметы.</a:t>
            </a:r>
            <a:endParaRPr sz="3200">
              <a:latin typeface="Times New Roman"/>
              <a:cs typeface="Times New Roman"/>
            </a:endParaRPr>
          </a:p>
          <a:p>
            <a:pPr>
              <a:defRPr/>
            </a:pPr>
            <a:r>
              <a:rPr sz="3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Танки</a:t>
            </a:r>
            <a:r>
              <a:rPr sz="3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(впервые — Великобритания, 1916).</a:t>
            </a:r>
            <a:endParaRPr sz="3200">
              <a:latin typeface="Times New Roman"/>
              <a:cs typeface="Times New Roman"/>
            </a:endParaRPr>
          </a:p>
          <a:p>
            <a:pPr>
              <a:defRPr/>
            </a:pPr>
            <a:r>
              <a:rPr sz="3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-Отравляющие газы</a:t>
            </a:r>
            <a:r>
              <a:rPr sz="3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(впервые — Германия у г. Ипр, Бельгия, 1915).</a:t>
            </a:r>
            <a:endParaRPr sz="3200">
              <a:latin typeface="Times New Roman"/>
              <a:cs typeface="Times New Roman"/>
            </a:endParaRPr>
          </a:p>
          <a:p>
            <a:pPr>
              <a:defRPr/>
            </a:pPr>
            <a:r>
              <a:rPr sz="3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Самолеты (военная авиация) и подводные лодки.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957275330" name=""/>
          <p:cNvSpPr txBox="1"/>
          <p:nvPr/>
        </p:nvSpPr>
        <p:spPr bwMode="auto">
          <a:xfrm flipH="0" flipV="0">
            <a:off x="11109401" y="576866"/>
            <a:ext cx="5661553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sp>
        <p:nvSpPr>
          <p:cNvPr id="1177922895" name=""/>
          <p:cNvSpPr/>
          <p:nvPr/>
        </p:nvSpPr>
        <p:spPr bwMode="auto">
          <a:xfrm flipH="0" flipV="0">
            <a:off x="10613027" y="576866"/>
            <a:ext cx="6640668" cy="8679823"/>
          </a:xfrm>
          <a:prstGeom prst="downArrow">
            <a:avLst>
              <a:gd name="adj1" fmla="val 73955"/>
              <a:gd name="adj2" fmla="val 75659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61861937" name=""/>
          <p:cNvSpPr txBox="1"/>
          <p:nvPr/>
        </p:nvSpPr>
        <p:spPr bwMode="auto">
          <a:xfrm flipH="0" flipV="0">
            <a:off x="12343626" y="942662"/>
            <a:ext cx="3904340" cy="521211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en-US" sz="1800" b="1" i="0" u="none" strike="noStrike" cap="none" spc="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-</a:t>
            </a:r>
            <a:r>
              <a:rPr lang="en-US" sz="2800" b="1" i="0" u="none" strike="noStrike" cap="none" spc="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Невиданные масштабы потерь:</a:t>
            </a:r>
            <a:r>
              <a:rPr lang="en-US" sz="2800" b="0" i="0" u="none" strike="noStrike" cap="none" spc="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Около </a:t>
            </a:r>
            <a:r>
              <a:rPr lang="en-US" sz="2800" b="1" i="0" u="none" strike="noStrike" cap="none" spc="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10 млн</a:t>
            </a:r>
            <a:r>
              <a:rPr lang="en-US" sz="2800" b="0" i="0" u="none" strike="noStrike" cap="none" spc="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погибших солдат, около </a:t>
            </a:r>
            <a:r>
              <a:rPr lang="en-US" sz="2800" b="1" i="0" u="none" strike="noStrike" cap="none" spc="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20 млн</a:t>
            </a:r>
            <a:r>
              <a:rPr lang="en-US" sz="2800" b="0" i="0" u="none" strike="noStrike" cap="none" spc="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раненых.</a:t>
            </a:r>
            <a:endParaRPr sz="2800"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800" b="1" i="0" u="none" strike="noStrike" cap="none" spc="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-Особая роль пропаганды:</a:t>
            </a:r>
            <a:r>
              <a:rPr lang="en-US" sz="2800" b="0" i="0" u="none" strike="noStrike" cap="none" spc="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Создание образа врага, поддержание боевого духа в тылу и на фронте (листовки, афиши, плакаты).</a:t>
            </a:r>
            <a:endParaRPr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tile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6981179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0" y="0"/>
            <a:ext cx="17296350" cy="76602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1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ca84c1-dd42-876a-8000-0000e5dcff57.jpeg?kimi-sig=gnJjpnsYELi4D42wxt1HyzC9a1FykXsFh6e54zQmFWI&amp;x-oss-process=image/resize,w_1376,h_76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2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ca84cb-2872-89f0-8000-0000279a1a63.jpeg?kimi-sig=AG_U4koEKZ_ctaW78zpuoZcQArBURtGlMJ2f-qIwv-8&amp;x-oss-process=image/resize,w_1376,h_76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3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ca84cf-1c32-8d10-8000-0000ddba01f9.jpeg?kimi-sig=2CgpSrtrNRtJrUI5HcEmPztczoPMBQ4C0urpE0Yt_og&amp;x-oss-process=image/resize,w_1376,h_76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4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ca84d3-23c2-805e-8000-00001eec149f.jpeg?kimi-sig=h6iQ2JrgPMamcnzl7opxIfSPo1hP16VUNGrQp7NNmSw&amp;x-oss-process=image/resize,w_1376,h_76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5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ca84be-fa42-87e7-8000-000000ec7f77.jpeg?kimi-sig=5OLNvQTRxoJJ5_g_QDg2xeRgjQx9XpMPvOfeBkRrYLg&amp;x-oss-process=image/resize,w_1376,h_76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tile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00632390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29295" y="536619"/>
            <a:ext cx="12236302" cy="83492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tile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02600741" name=""/>
          <p:cNvSpPr txBox="1"/>
          <p:nvPr/>
        </p:nvSpPr>
        <p:spPr bwMode="auto">
          <a:xfrm flipH="0" flipV="0">
            <a:off x="551408" y="415880"/>
            <a:ext cx="15870996" cy="789435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3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Вопросы для самопроверки</a:t>
            </a:r>
            <a:endParaRPr sz="3200">
              <a:latin typeface="Times New Roman"/>
              <a:cs typeface="Times New Roman"/>
            </a:endParaRPr>
          </a:p>
          <a:p>
            <a:pPr>
              <a:defRPr/>
            </a:pPr>
            <a:r>
              <a:rPr sz="3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Каковы глубинные причины Первой мировой войны? Почему ее называют «империалистической»?</a:t>
            </a:r>
            <a:endParaRPr sz="3200">
              <a:latin typeface="Times New Roman"/>
              <a:cs typeface="Times New Roman"/>
            </a:endParaRPr>
          </a:p>
          <a:p>
            <a:pPr>
              <a:defRPr/>
            </a:pPr>
            <a:r>
              <a:rPr sz="3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Какие два военно-политических блока противостояли друг другу и какие цели преследовали их основные участники?</a:t>
            </a:r>
            <a:endParaRPr sz="3200">
              <a:latin typeface="Times New Roman"/>
              <a:cs typeface="Times New Roman"/>
            </a:endParaRPr>
          </a:p>
          <a:p>
            <a:pPr>
              <a:defRPr/>
            </a:pPr>
            <a:r>
              <a:rPr sz="3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Что послужило поводом к началу войны? Восстановите хронологию событий конца июля — начала августа 1914 г.</a:t>
            </a:r>
            <a:endParaRPr sz="3200">
              <a:latin typeface="Times New Roman"/>
              <a:cs typeface="Times New Roman"/>
            </a:endParaRPr>
          </a:p>
          <a:p>
            <a:pPr>
              <a:defRPr/>
            </a:pPr>
            <a:r>
              <a:rPr sz="3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В чем заключался план Шлиффена? Почему он потерпел крах?</a:t>
            </a:r>
            <a:endParaRPr sz="3200"/>
          </a:p>
          <a:p>
            <a:pPr>
              <a:defRPr/>
            </a:pPr>
            <a:r>
              <a:rPr sz="3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Что такое «позиционная война» и почему она стала характерной чертой Первой мировой?</a:t>
            </a:r>
            <a:endParaRPr sz="3200">
              <a:latin typeface="Times New Roman"/>
              <a:cs typeface="Times New Roman"/>
            </a:endParaRPr>
          </a:p>
          <a:p>
            <a:pPr>
              <a:defRPr/>
            </a:pPr>
            <a:r>
              <a:rPr sz="3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Какие новые виды оружия были впервые применены в 1914–1918 гг.?</a:t>
            </a:r>
            <a:endParaRPr sz="3200">
              <a:latin typeface="Times New Roman"/>
              <a:cs typeface="Times New Roman"/>
            </a:endParaRPr>
          </a:p>
          <a:p>
            <a:pPr>
              <a:defRPr/>
            </a:pPr>
            <a:r>
              <a:rPr sz="3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Перечислите главные геополитические итоги войны. Какие империи прекратили свое существование?</a:t>
            </a:r>
            <a:endParaRPr sz="3200">
              <a:latin typeface="Times New Roman"/>
              <a:cs typeface="Times New Roman"/>
            </a:endParaRPr>
          </a:p>
          <a:p>
            <a:pPr>
              <a:defRPr/>
            </a:pPr>
            <a:r>
              <a:rPr sz="3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Почему Первую мировую войну считают «рубежным периодом» и предпосылкой Второй мировой?</a:t>
            </a:r>
            <a:endParaRPr sz="3200">
              <a:latin typeface="Times New Roman"/>
              <a:cs typeface="Times New Roman"/>
            </a:endParaRPr>
          </a:p>
          <a:p>
            <a:pPr>
              <a:defRPr/>
            </a:pPr>
            <a:r>
              <a:rPr sz="3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Как вы думаете, можно ли было предотвратить эту войну? Аргументируйте свой ответ, опираясь на знание причин.</a:t>
            </a:r>
            <a:endParaRPr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tile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98192585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2374542" y="442711"/>
            <a:ext cx="14417060" cy="70163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2857444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643943" y="4131971"/>
            <a:ext cx="5515140" cy="55441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3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ca84d1-19c2-8f8c-8000-00000401f33f.jpeg?kimi-sig=1FpforDjfYDbdxeHaMZcAyQdocQ1H1xtlE6_fGxFzqM&amp;x-oss-process=image/resize,w_1376,h_76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tile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4530714" name=""/>
          <p:cNvSpPr txBox="1"/>
          <p:nvPr/>
        </p:nvSpPr>
        <p:spPr bwMode="auto">
          <a:xfrm flipH="0" flipV="0">
            <a:off x="1396584" y="670774"/>
            <a:ext cx="14971834" cy="78333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7200" b="1">
                <a:solidFill>
                  <a:schemeClr val="accent2">
                    <a:lumMod val="50000"/>
                  </a:schemeClr>
                </a:solidFill>
                <a:latin typeface="Times New Roman"/>
                <a:ea typeface="Arial"/>
                <a:cs typeface="Times New Roman"/>
              </a:rPr>
              <a:t>Факторы, способствовавшие войне:</a:t>
            </a:r>
            <a:endParaRPr sz="7200">
              <a:solidFill>
                <a:schemeClr val="accent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658367" indent="-658367">
              <a:buFont typeface="Wingdings"/>
              <a:buChar char="Ø"/>
              <a:defRPr/>
            </a:pPr>
            <a:r>
              <a:rPr sz="5200" b="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Гонка вооружений</a:t>
            </a:r>
            <a:r>
              <a:rPr sz="5200" b="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и милитаризация экономик.</a:t>
            </a:r>
            <a:endParaRPr sz="5200" b="0">
              <a:latin typeface="Times New Roman"/>
              <a:cs typeface="Times New Roman"/>
            </a:endParaRPr>
          </a:p>
          <a:p>
            <a:pPr marL="658367" indent="-658367">
              <a:buFont typeface="Wingdings"/>
              <a:buChar char="Ø"/>
              <a:defRPr/>
            </a:pPr>
            <a:r>
              <a:rPr sz="5200" b="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Рост национализма</a:t>
            </a:r>
            <a:r>
              <a:rPr sz="5200" b="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в Европе.</a:t>
            </a:r>
            <a:endParaRPr sz="5200" b="0">
              <a:latin typeface="Times New Roman"/>
              <a:cs typeface="Times New Roman"/>
            </a:endParaRPr>
          </a:p>
          <a:p>
            <a:pPr marL="658367" indent="-658367">
              <a:buFont typeface="Wingdings"/>
              <a:buChar char="Ø"/>
              <a:defRPr/>
            </a:pPr>
            <a:r>
              <a:rPr sz="5200" b="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Складывание двух враждебных </a:t>
            </a:r>
            <a:r>
              <a:rPr sz="5200" b="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военно-политических блоков</a:t>
            </a:r>
            <a:r>
              <a:rPr sz="5200" b="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.</a:t>
            </a:r>
            <a:endParaRPr sz="5200" b="0">
              <a:latin typeface="Times New Roman"/>
              <a:cs typeface="Times New Roman"/>
            </a:endParaRPr>
          </a:p>
          <a:p>
            <a:pPr marL="658367" indent="-658367">
              <a:buFont typeface="Wingdings"/>
              <a:buChar char="Ø"/>
              <a:defRPr/>
            </a:pPr>
            <a:r>
              <a:rPr sz="5200" b="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Стремление правящих кругов к решению внутренних проблем путем «маленькой победоносной войны».</a:t>
            </a:r>
            <a:endParaRPr sz="5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4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ca84d4-8bc2-815d-8000-0000ee900dc9.jpeg?kimi-sig=IBq4oHyoXDJvZ-wSaYN9vRAnITsvalISYvpxlJaT0Uw&amp;x-oss-process=image/resize,w_1376,h_76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tile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07290436" name=""/>
          <p:cNvSpPr txBox="1"/>
          <p:nvPr/>
        </p:nvSpPr>
        <p:spPr bwMode="auto">
          <a:xfrm flipH="0" flipV="0">
            <a:off x="511161" y="456126"/>
            <a:ext cx="16340502" cy="886971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48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Ключевые противоречия:</a:t>
            </a:r>
            <a:endParaRPr sz="4800" b="1">
              <a:solidFill>
                <a:srgbClr val="0F1115"/>
              </a:solidFill>
              <a:latin typeface="Times New Roman"/>
              <a:ea typeface="Arial"/>
              <a:cs typeface="Times New Roman"/>
            </a:endParaRPr>
          </a:p>
          <a:p>
            <a:pPr>
              <a:defRPr/>
            </a:pPr>
            <a:r>
              <a:rPr sz="48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Англо-германские:</a:t>
            </a:r>
            <a:r>
              <a:rPr sz="4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Борьба за колониальное господство и влияние в Европе. Германия стремилась ослабить Британию и захватить ее колонии.</a:t>
            </a:r>
            <a:endParaRPr sz="4800">
              <a:latin typeface="Times New Roman"/>
              <a:cs typeface="Times New Roman"/>
            </a:endParaRPr>
          </a:p>
          <a:p>
            <a:pPr>
              <a:defRPr/>
            </a:pPr>
            <a:r>
              <a:rPr sz="48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Франко-германские:</a:t>
            </a:r>
            <a:r>
              <a:rPr sz="4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Стремление Франции вернуть потерянные в 1871 г. Эльзас и Лотарингию, захватить Саарский угольный бассейн.</a:t>
            </a:r>
            <a:endParaRPr sz="4800">
              <a:latin typeface="Times New Roman"/>
              <a:cs typeface="Times New Roman"/>
            </a:endParaRPr>
          </a:p>
          <a:p>
            <a:pPr>
              <a:defRPr/>
            </a:pPr>
            <a:r>
              <a:rPr sz="48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Русско-австрийские (Балканский вопрос):</a:t>
            </a:r>
            <a:r>
              <a:rPr sz="4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Соперничество России и Австро-Венгрии за влияние на Балканском полуострове, среди славянских народов.</a:t>
            </a:r>
            <a:endParaRPr sz="4800">
              <a:latin typeface="Times New Roman"/>
              <a:cs typeface="Times New Roman"/>
            </a:endParaRPr>
          </a:p>
          <a:p>
            <a:pPr>
              <a:defRPr/>
            </a:pPr>
            <a:r>
              <a:rPr sz="48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Противоречия с Османской империей:</a:t>
            </a:r>
            <a:r>
              <a:rPr sz="4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Все великие державы (Антанта) планировали раздел ее владений.</a:t>
            </a:r>
            <a:endParaRPr sz="8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tile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98569831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29295" y="348802"/>
            <a:ext cx="12652183" cy="9106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5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ca84d6-eb52-8840-8000-000098038520.jpeg?kimi-sig=a4XhpSp9ImJOfg5A4vWBcLODo-W8hj9w8YLF9tsjXTI&amp;x-oss-process=image/resize,w_1376,h_76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ONLYOFFICE/7.2.1.36</Application>
  <DocSecurity>0</DocSecurity>
  <PresentationFormat>On-screen Show (16:9)</PresentationFormat>
  <Paragraphs>0</Paragraphs>
  <Slides>29</Slides>
  <Notes>29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Manager/>
  <Company>Moonshot</Company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Первая мировая война 1914-1918 гг.</dc:title>
  <dc:subject>Первая мировая война 1914-1918 гг.</dc:subject>
  <dc:creator>Kimi</dc:creator>
  <cp:keywords/>
  <dc:description/>
  <dc:identifier/>
  <dc:language/>
  <cp:lastModifiedBy/>
  <cp:revision>2</cp:revision>
  <dcterms:created xsi:type="dcterms:W3CDTF">2026-03-01T07:44:57Z</dcterms:created>
  <dcterms:modified xsi:type="dcterms:W3CDTF">2026-03-01T09:54:50Z</dcterms:modified>
  <cp:category/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{"Label":"Первая мировая война 1914-1918 гг.","ContentProducer":"001191110108MACG2KBH8F10000","ProduceID":"19ca84e2-3392-8d30-8000-0000fb01c83d","ReservedCode1":"","ContentPropagator":"001191110108MACG2KBH8F20000","PropagateID":"19ca84e2-3392-8d30-8000-0000fb01c83d","ReservedCode2":""}</vt:lpwstr>
  </property>
</Properties>
</file>