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0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E127A6-AA02-4535-825E-765BE4524111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FF61D7-1F6F-474C-9E5B-D6F3CDBA5A97}" type="slidenum">
              <a:rPr lang="ru-RU"/>
              <a:t/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 bwMode="auto">
          <a:xfrm>
            <a:off x="1592136" y="2887530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latin typeface="Wingdings"/>
                </a:rPr>
                <a:t></a:t>
              </a:r>
              <a:endParaRPr lang="en-US" sz="540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latin typeface="Wingdings"/>
              </a:endParaRPr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 bwMode="auto">
            <a:xfrm rot="10800000">
              <a:off x="4831976" y="192293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376786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ctr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E127A6-AA02-4535-825E-765BE4524111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FF61D7-1F6F-474C-9E5B-D6F3CDBA5A97}" type="slidenum">
              <a:rPr lang="ru-RU"/>
              <a:t/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16" name="Straight Connector 15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022082" y="559401"/>
            <a:ext cx="2237591" cy="556676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917986" y="849857"/>
            <a:ext cx="7343889" cy="5023821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E127A6-AA02-4535-825E-765BE4524111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FF61D7-1F6F-474C-9E5B-D6F3CDBA5A97}" type="slidenum">
              <a:rPr lang="ru-RU"/>
              <a:t/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 bwMode="auto">
          <a:xfrm rot="5400000">
            <a:off x="6125426" y="2880824"/>
            <a:ext cx="5480154" cy="923331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4147074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13" name="Straight Connector 12"/>
            <p:cNvCxnSpPr>
              <a:cxnSpLocks/>
            </p:cNvCxnSpPr>
            <p:nvPr/>
          </p:nvCxnSpPr>
          <p:spPr bwMode="auto"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 bwMode="auto">
            <a:xfrm rot="10800000">
              <a:off x="4826613" y="1927417"/>
              <a:ext cx="246888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F00B2E-1B8B-47DF-A937-A9E1D3AC4F62}" type="datetimeFigureOut">
              <a:rPr lang="be-BY">
                <a:solidFill>
                  <a:srgbClr val="C8C8B1"/>
                </a:solidFill>
              </a:rPr>
              <a:t/>
            </a:fld>
            <a:endParaRPr lang="be-BY">
              <a:solidFill>
                <a:srgbClr val="C8C8B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e-BY">
              <a:solidFill>
                <a:srgbClr val="C8C8B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D5A6F8-3196-4C61-B4DD-0143EB05408E}" type="slidenum">
              <a:rPr lang="be-BY">
                <a:solidFill>
                  <a:srgbClr val="C8C8B1"/>
                </a:solidFill>
              </a:rPr>
              <a:t/>
            </a:fld>
            <a:endParaRPr lang="be-BY">
              <a:solidFill>
                <a:srgbClr val="C8C8B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 bwMode="auto">
          <a:xfrm>
            <a:off x="1592136" y="2887530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ln w="3175">
                    <a:solidFill>
                      <a:srgbClr val="C8C8B1">
                        <a:alpha val="60000"/>
                      </a:srgbClr>
                    </a:solidFill>
                  </a:ln>
                  <a:solidFill>
                    <a:srgbClr val="C8C8B1">
                      <a:lumMod val="9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 bwMode="auto">
            <a:xfrm rot="10800000">
              <a:off x="4831976" y="192293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77788" y="1387737"/>
            <a:ext cx="9036424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376786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 bwMode="auto"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4" name="Straight Connector 13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 bwMode="auto">
          <a:xfrm>
            <a:off x="1563448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 bwMode="auto">
            <a:xfrm rot="10800000">
              <a:off x="4831976" y="1927412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20058" y="1204857"/>
            <a:ext cx="10339617" cy="1910716"/>
          </a:xfrm>
        </p:spPr>
        <p:txBody>
          <a:bodyPr anchor="b"/>
          <a:lstStyle>
            <a:lvl1pPr algn="ctr">
              <a:defRPr sz="5400" b="0" cap="none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2331" y="3767323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5" name="Straight Connector 14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 bwMode="auto">
          <a:xfrm>
            <a:off x="914400" y="2240280"/>
            <a:ext cx="5071872" cy="387705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 bwMode="auto">
          <a:xfrm>
            <a:off x="6193535" y="2240280"/>
            <a:ext cx="5071872" cy="387705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69740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be-BY">
              <a:solidFill>
                <a:srgbClr val="D1282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 bwMode="auto"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7" name="Straight Connector 16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5" name="Straight Connector 14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be-BY">
              <a:solidFill>
                <a:srgbClr val="D1282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12777" y="1678202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922673" y="559405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12777" y="3603819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E127A6-AA02-4535-825E-765BE4524111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FF61D7-1F6F-474C-9E5B-D6F3CDBA5A97}" type="slidenum">
              <a:rPr lang="ru-RU"/>
              <a:t/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 bwMode="auto"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14" name="Straight Connector 13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03643" y="4668825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 rot="240000">
            <a:off x="2911725" y="666965"/>
            <a:ext cx="6362875" cy="3598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7988" y="5324306"/>
            <a:ext cx="1034168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be-BY">
              <a:solidFill>
                <a:srgbClr val="D1282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ctr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1563448" y="1392217"/>
            <a:ext cx="9038813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6" name="Straight Connector 15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9022085" y="559405"/>
            <a:ext cx="2237591" cy="556676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917989" y="849861"/>
            <a:ext cx="7343889" cy="5023821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5F00B2E-1B8B-47DF-A937-A9E1D3AC4F62}" type="datetimeFigureOut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1D5A6F8-3196-4C61-B4DD-0143EB05408E}" type="slidenum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 rot="5400000">
            <a:off x="6125426" y="2880826"/>
            <a:ext cx="5480154" cy="923331"/>
            <a:chOff x="1815339" y="1496875"/>
            <a:chExt cx="5480154" cy="692497"/>
          </a:xfrm>
        </p:grpSpPr>
        <p:sp>
          <p:nvSpPr>
            <p:cNvPr id="12" name="TextBox 11"/>
            <p:cNvSpPr txBox="1"/>
            <p:nvPr/>
          </p:nvSpPr>
          <p:spPr bwMode="auto">
            <a:xfrm>
              <a:off x="4147076" y="1496875"/>
              <a:ext cx="877163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rgbClr val="D1282E">
                      <a:lumMod val="60000"/>
                      <a:lumOff val="40000"/>
                    </a:srgbClr>
                  </a:solidFill>
                  <a:latin typeface="Wingdings"/>
                </a:rPr>
                <a:t></a:t>
              </a:r>
              <a:endParaRPr/>
            </a:p>
          </p:txBody>
        </p:sp>
        <p:cxnSp>
          <p:nvCxnSpPr>
            <p:cNvPr id="13" name="Straight Connector 12"/>
            <p:cNvCxnSpPr>
              <a:cxnSpLocks/>
            </p:cNvCxnSpPr>
            <p:nvPr/>
          </p:nvCxnSpPr>
          <p:spPr bwMode="auto"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 bwMode="auto">
            <a:xfrm rot="10800000">
              <a:off x="4826613" y="1927417"/>
              <a:ext cx="246888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>
            <a:lum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 bwMode="auto">
          <a:xfrm>
            <a:off x="1563447" y="2887579"/>
            <a:ext cx="9038813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 bwMode="auto">
            <a:xfrm rot="10800000">
              <a:off x="4831976" y="1927412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20056" y="1204857"/>
            <a:ext cx="10339617" cy="1910716"/>
          </a:xfrm>
        </p:spPr>
        <p:txBody>
          <a:bodyPr anchor="b"/>
          <a:lstStyle>
            <a:lvl1pPr algn="ctr">
              <a:defRPr sz="5400" b="0" cap="none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2331" y="3767319"/>
            <a:ext cx="10312996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E127A6-AA02-4535-825E-765BE4524111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FF61D7-1F6F-474C-9E5B-D6F3CDBA5A97}" type="slidenum">
              <a:rPr lang="ru-RU"/>
              <a:t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E127A6-AA02-4535-825E-765BE4524111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FF61D7-1F6F-474C-9E5B-D6F3CDBA5A97}" type="slidenum">
              <a:rPr lang="ru-RU"/>
              <a:t/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 bwMode="auto"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15" name="Straight Connector 14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 bwMode="auto">
          <a:xfrm>
            <a:off x="914400" y="2240280"/>
            <a:ext cx="5071872" cy="387705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 bwMode="auto">
          <a:xfrm>
            <a:off x="6193535" y="2240280"/>
            <a:ext cx="5071872" cy="3877056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02080" y="2240280"/>
            <a:ext cx="458992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917984" y="2947595"/>
            <a:ext cx="5071872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669740" y="2240280"/>
            <a:ext cx="4596384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3368" y="2944368"/>
            <a:ext cx="50663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E127A6-AA02-4535-825E-765BE4524111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FF61D7-1F6F-474C-9E5B-D6F3CDBA5A97}" type="slidenum">
              <a:rPr lang="ru-RU"/>
              <a:t/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 bwMode="auto"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17" name="Straight Connector 16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cxnSpLocks/>
            </p:cNvCxnSpPr>
            <p:nvPr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E127A6-AA02-4535-825E-765BE4524111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FF61D7-1F6F-474C-9E5B-D6F3CDBA5A97}" type="slidenum">
              <a:rPr lang="ru-RU"/>
              <a:t/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 bwMode="auto">
          <a:xfrm>
            <a:off x="1563447" y="1392217"/>
            <a:ext cx="9038813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 bwMode="auto">
            <a:xfrm>
              <a:off x="4147073" y="1381459"/>
              <a:ext cx="65787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40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/>
                </a:rPr>
                <a:t></a:t>
              </a:r>
              <a:endParaRPr lang="en-US" sz="5400">
                <a:solidFill>
                  <a:schemeClr val="tx2">
                    <a:lumMod val="60000"/>
                    <a:lumOff val="40000"/>
                  </a:schemeClr>
                </a:solidFill>
                <a:latin typeface="Wingdings"/>
              </a:endParaRPr>
            </a:p>
          </p:txBody>
        </p:sp>
        <p:cxnSp>
          <p:nvCxnSpPr>
            <p:cNvPr id="15" name="Straight Connector 14"/>
            <p:cNvCxnSpPr>
              <a:cxnSpLocks/>
            </p:cNvCxnSpPr>
            <p:nvPr/>
          </p:nvCxnSpPr>
          <p:spPr bwMode="auto">
            <a:xfrm rot="10800000">
              <a:off x="1172584" y="192562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 bwMode="auto">
            <a:xfrm rot="10800000">
              <a:off x="4831976" y="1922650"/>
              <a:ext cx="3119718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E127A6-AA02-4535-825E-765BE4524111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FF61D7-1F6F-474C-9E5B-D6F3CDBA5A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12774" y="1678198"/>
            <a:ext cx="4563311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922670" y="559401"/>
            <a:ext cx="5488889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712774" y="3603815"/>
            <a:ext cx="4548967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E127A6-AA02-4535-825E-765BE4524111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FF61D7-1F6F-474C-9E5B-D6F3CDBA5A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03643" y="4668821"/>
            <a:ext cx="10356028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 rot="240000">
            <a:off x="2911724" y="666965"/>
            <a:ext cx="6362875" cy="3598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17987" y="5324306"/>
            <a:ext cx="1034168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0E127A6-AA02-4535-825E-765BE4524111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AFF61D7-1F6F-474C-9E5B-D6F3CDBA5A9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blipFill>
          <a:blip r:embed="rId13">
            <a:alphaModFix amt="48000"/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2331" y="2248350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0504" y="6161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0E127A6-AA02-4535-825E-765BE4524111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16144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852352" y="61614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FF61D7-1F6F-474C-9E5B-D6F3CDBA5A97}" type="slidenum">
              <a:rPr lang="ru-RU"/>
              <a:t/>
            </a:fld>
            <a:endParaRPr lang="ru-RU"/>
          </a:p>
        </p:txBody>
      </p:sp>
      <p:sp>
        <p:nvSpPr>
          <p:cNvPr id="8" name="Рамка 7"/>
          <p:cNvSpPr/>
          <p:nvPr/>
        </p:nvSpPr>
        <p:spPr bwMode="auto">
          <a:xfrm>
            <a:off x="0" y="0"/>
            <a:ext cx="12192000" cy="6858000"/>
          </a:xfrm>
          <a:prstGeom prst="frame">
            <a:avLst>
              <a:gd name="adj1" fmla="val 962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65760" indent="-365760" algn="l" defTabSz="914400">
        <a:spcBef>
          <a:spcPts val="0"/>
        </a:spcBef>
        <a:buClr>
          <a:schemeClr val="accent1"/>
        </a:buClr>
        <a:buFont typeface="Wingdings"/>
        <a:buChar char=""/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>
        <a:spcBef>
          <a:spcPts val="0"/>
        </a:spcBef>
        <a:buClr>
          <a:schemeClr val="accent1"/>
        </a:buClr>
        <a:buFont typeface="Wingdings"/>
        <a:buChar char=""/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>
        <a:spcBef>
          <a:spcPts val="0"/>
        </a:spcBef>
        <a:buClr>
          <a:schemeClr val="accent1"/>
        </a:buClr>
        <a:buFont typeface="Wingdings"/>
        <a:buChar char=""/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59" indent="-320040" algn="l" defTabSz="914400">
        <a:spcBef>
          <a:spcPts val="0"/>
        </a:spcBef>
        <a:buClr>
          <a:schemeClr val="accent1"/>
        </a:buClr>
        <a:buFont typeface="Wingdings"/>
        <a:buChar char="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>
        <a:spcBef>
          <a:spcPts val="0"/>
        </a:spcBef>
        <a:buClr>
          <a:schemeClr val="accent1"/>
        </a:buClr>
        <a:buFont typeface="Wingdings"/>
        <a:buChar char="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blipFill>
          <a:blip r:embed="rId13">
            <a:alphaModFix amt="48000"/>
            <a:duotone>
              <a:prstClr val="black"/>
              <a:schemeClr val="accent2">
                <a:tint val="45000"/>
                <a:satMod val="400000"/>
              </a:schemeClr>
            </a:duotone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917987" y="570156"/>
            <a:ext cx="103416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32331" y="2248351"/>
            <a:ext cx="10327340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80504" y="6161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F00B2E-1B8B-47DF-A937-A9E1D3AC4F62}" type="datetimeFigureOut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16144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be-BY">
              <a:solidFill>
                <a:srgbClr val="D1282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852352" y="616144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1D5A6F8-3196-4C61-B4DD-0143EB05408E}" type="slidenum">
              <a:rPr lang="be-BY">
                <a:solidFill>
                  <a:srgbClr val="D1282E"/>
                </a:solidFill>
              </a:rPr>
              <a:t/>
            </a:fld>
            <a:endParaRPr lang="be-BY">
              <a:solidFill>
                <a:srgbClr val="D1282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>
        <a:spcBef>
          <a:spcPts val="0"/>
        </a:spcBef>
        <a:buNone/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365760" indent="-365760" algn="l" defTabSz="914400">
        <a:spcBef>
          <a:spcPts val="0"/>
        </a:spcBef>
        <a:buClr>
          <a:schemeClr val="accent1"/>
        </a:buClr>
        <a:buFont typeface="Wingdings"/>
        <a:buChar char=""/>
        <a:defRPr sz="24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>
        <a:spcBef>
          <a:spcPts val="0"/>
        </a:spcBef>
        <a:buClr>
          <a:schemeClr val="accent1"/>
        </a:buClr>
        <a:buFont typeface="Wingdings"/>
        <a:buChar char=""/>
        <a:defRPr sz="2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>
        <a:spcBef>
          <a:spcPts val="0"/>
        </a:spcBef>
        <a:buClr>
          <a:schemeClr val="accent1"/>
        </a:buClr>
        <a:buFont typeface="Wingdings"/>
        <a:buChar char=""/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59" indent="-320040" algn="l" defTabSz="914400">
        <a:spcBef>
          <a:spcPts val="0"/>
        </a:spcBef>
        <a:buClr>
          <a:schemeClr val="accent1"/>
        </a:buClr>
        <a:buFont typeface="Wingdings"/>
        <a:buChar char="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>
        <a:spcBef>
          <a:spcPts val="0"/>
        </a:spcBef>
        <a:buClr>
          <a:schemeClr val="accent1"/>
        </a:buClr>
        <a:buFont typeface="Wingdings"/>
        <a:buChar char="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>
        <a:spcBef>
          <a:spcPts val="400"/>
        </a:spcBef>
        <a:buClr>
          <a:schemeClr val="accent1"/>
        </a:buClr>
        <a:buFont typeface="Wingdings"/>
        <a:buChar char="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58492" y="258103"/>
            <a:ext cx="7767364" cy="5884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209006" y="96477"/>
            <a:ext cx="1645238" cy="16452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61555" y="1741715"/>
            <a:ext cx="3474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1.Распределить слова из облака слов по группам. </a:t>
            </a:r>
            <a:endParaRPr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Название группам дать самостоятельно</a:t>
            </a:r>
            <a:endParaRPr/>
          </a:p>
          <a:p>
            <a:pPr>
              <a:defRPr/>
            </a:pPr>
            <a:r>
              <a:rPr lang="ru-RU" sz="2800" b="1">
                <a:solidFill>
                  <a:srgbClr val="C00000"/>
                </a:solidFill>
              </a:rPr>
              <a:t>2. Составить два предложения со словами из группы</a:t>
            </a:r>
            <a:endParaRPr lang="ru-RU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1980" y="1545074"/>
            <a:ext cx="10297621" cy="377579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289560" y="213360"/>
            <a:ext cx="873760" cy="65532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 bwMode="auto">
          <a:xfrm>
            <a:off x="1163320" y="356354"/>
            <a:ext cx="150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/>
              <a:t>Стр.99</a:t>
            </a:r>
            <a:endParaRPr lang="ru-RU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2426380" y="356354"/>
            <a:ext cx="6825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latin typeface="Century Gothic"/>
              </a:rPr>
              <a:t>Объясните причинно-следственную связь</a:t>
            </a:r>
            <a:endParaRPr lang="ru-RU" sz="2400" b="1">
              <a:latin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22368" t="20702" r="26714" b="21361"/>
          <a:stretch/>
        </p:blipFill>
        <p:spPr bwMode="auto">
          <a:xfrm>
            <a:off x="1985553" y="600891"/>
            <a:ext cx="9056915" cy="539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257" y="478971"/>
            <a:ext cx="722563" cy="766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39634" y="1506583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С. 96-97 </a:t>
            </a:r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1884" t="3567" r="0" b="0"/>
          <a:stretch/>
        </p:blipFill>
        <p:spPr bwMode="auto">
          <a:xfrm>
            <a:off x="943294" y="899160"/>
            <a:ext cx="9976166" cy="447294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4305300" y="1005840"/>
            <a:ext cx="3093720" cy="50292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latin typeface="Century Gothic"/>
              </a:rPr>
              <a:t> </a:t>
            </a:r>
            <a:endParaRPr lang="ru-RU" sz="2400" b="1">
              <a:latin typeface="Century Gothic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518660" y="2788920"/>
            <a:ext cx="2446019" cy="108966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>
                <a:latin typeface="Century Gothic"/>
              </a:rPr>
              <a:t>Развитие капитализма </a:t>
            </a:r>
            <a:endParaRPr/>
          </a:p>
          <a:p>
            <a:pPr algn="ctr">
              <a:defRPr/>
            </a:pPr>
            <a:r>
              <a:rPr lang="ru-RU" sz="2000" b="1">
                <a:latin typeface="Century Gothic"/>
              </a:rPr>
              <a:t>в с/х</a:t>
            </a:r>
            <a:endParaRPr lang="ru-RU" sz="2000" b="1">
              <a:latin typeface="Century Gothic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26380" y="1037484"/>
            <a:ext cx="834390" cy="471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54880" y="869426"/>
            <a:ext cx="6762049" cy="513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 bwMode="auto">
          <a:xfrm>
            <a:off x="879566" y="323826"/>
            <a:ext cx="411044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«Лебедь, рак и щука» («Искра», 1906, № 23, С. 274.) и ответьте на вопросы:</a:t>
            </a:r>
            <a:endParaRPr/>
          </a:p>
          <a:p>
            <a:pPr>
              <a:defRPr/>
            </a:pPr>
            <a:r>
              <a:rPr lang="ru-RU" sz="2000" b="1"/>
              <a:t> - Кто изображен на карикатуре? </a:t>
            </a:r>
            <a:endParaRPr/>
          </a:p>
          <a:p>
            <a:pPr>
              <a:defRPr/>
            </a:pPr>
            <a:r>
              <a:rPr lang="ru-RU" sz="2000" b="1"/>
              <a:t> - Кого воплощают изображенные животные, какова общая идея карикатуры?</a:t>
            </a:r>
            <a:endParaRPr/>
          </a:p>
          <a:p>
            <a:pPr>
              <a:defRPr/>
            </a:pPr>
            <a:r>
              <a:rPr lang="ru-RU" sz="2000" b="1"/>
              <a:t>- Объясните смысл  подписи «Кто виноват, кто прав – давно известно нам, а думский  воз и ныне там…».   </a:t>
            </a:r>
            <a:endParaRPr/>
          </a:p>
          <a:p>
            <a:pPr>
              <a:defRPr/>
            </a:pPr>
            <a:r>
              <a:rPr lang="ru-RU" sz="2000" b="1"/>
              <a:t>- Определите, был ли решён аграрный вопрос            Думой?  Свой  ответ    аргументируйте </a:t>
            </a:r>
            <a:endParaRPr lang="ru-RU" sz="2000" b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6755" y="-1"/>
            <a:ext cx="879566" cy="1027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19718" y="1548781"/>
            <a:ext cx="10341684" cy="1054250"/>
          </a:xfrm>
        </p:spPr>
        <p:txBody>
          <a:bodyPr/>
          <a:lstStyle/>
          <a:p>
            <a:pPr>
              <a:defRPr/>
            </a:pPr>
            <a:r>
              <a:rPr lang="ru-RU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Столыпинские</a:t>
            </a:r>
            <a:r>
              <a:rPr lang="ru-RU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 реформы </a:t>
            </a:r>
            <a:br>
              <a:rPr lang="ru-RU" sz="4000" b="1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4000" b="1">
                <a:solidFill>
                  <a:schemeClr val="tx1">
                    <a:lumMod val="95000"/>
                    <a:lumOff val="5000"/>
                  </a:schemeClr>
                </a:solidFill>
              </a:rPr>
              <a:t>Беларуси 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 bwMode="auto">
          <a:xfrm>
            <a:off x="5698440" y="4743994"/>
            <a:ext cx="1129121" cy="1129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7184571" y="5308554"/>
            <a:ext cx="3873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/>
              <a:t>§22, таблица с. 100, №4</a:t>
            </a:r>
            <a:endParaRPr lang="ru-RU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497876" y="444867"/>
            <a:ext cx="9814560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1. Усвоить  содержание  понятий:   </a:t>
            </a:r>
            <a:r>
              <a:rPr lang="ru-RU" sz="2000" b="1">
                <a:solidFill>
                  <a:srgbClr val="C00000"/>
                </a:solidFill>
              </a:rPr>
              <a:t>хутор,   отруб,   земства,  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C00000"/>
                </a:solidFill>
              </a:rPr>
              <a:t>   «американский» путь развития капитализма в сельском хозяйстве.</a:t>
            </a:r>
            <a:endParaRPr/>
          </a:p>
          <a:p>
            <a:pPr>
              <a:defRPr/>
            </a:pPr>
            <a:endParaRPr lang="ru-RU" sz="2000" b="1"/>
          </a:p>
          <a:p>
            <a:pPr>
              <a:defRPr/>
            </a:pPr>
            <a:r>
              <a:rPr lang="ru-RU" sz="2000" b="1"/>
              <a:t>2. Знать дату начала </a:t>
            </a:r>
            <a:r>
              <a:rPr lang="ru-RU" sz="2000" b="1"/>
              <a:t>столыпинской</a:t>
            </a:r>
            <a:r>
              <a:rPr lang="ru-RU" sz="2000" b="1"/>
              <a:t> аграрной реформы;  введение земств;  мероприятия  аграрной реформы.</a:t>
            </a:r>
            <a:endParaRPr/>
          </a:p>
          <a:p>
            <a:pPr>
              <a:defRPr/>
            </a:pPr>
            <a:endParaRPr lang="ru-RU" sz="2000" b="1"/>
          </a:p>
          <a:p>
            <a:pPr>
              <a:defRPr/>
            </a:pPr>
            <a:r>
              <a:rPr lang="ru-RU" sz="2000" b="1"/>
              <a:t>3. Объяснить  причины  проведения  аграрной  и  земской реформ.</a:t>
            </a:r>
            <a:endParaRPr/>
          </a:p>
          <a:p>
            <a:pPr>
              <a:defRPr/>
            </a:pPr>
            <a:endParaRPr lang="ru-RU" sz="2000" b="1"/>
          </a:p>
          <a:p>
            <a:pPr>
              <a:defRPr/>
            </a:pPr>
            <a:r>
              <a:rPr lang="ru-RU" sz="2000" b="1"/>
              <a:t>4. Определить,  как  </a:t>
            </a:r>
            <a:r>
              <a:rPr lang="ru-RU" sz="2000" b="1"/>
              <a:t>столыпинская</a:t>
            </a:r>
            <a:r>
              <a:rPr lang="ru-RU" sz="2000" b="1"/>
              <a:t>   аграрная   реформа   способствовала   развитию  капитализма  в  сельском   хозяйстве   Беларуси.</a:t>
            </a:r>
            <a:endParaRPr/>
          </a:p>
          <a:p>
            <a:pPr>
              <a:defRPr/>
            </a:pPr>
            <a:endParaRPr lang="ru-RU" sz="2000" b="1"/>
          </a:p>
          <a:p>
            <a:pPr>
              <a:defRPr/>
            </a:pPr>
            <a:r>
              <a:rPr lang="ru-RU" sz="2000" b="1"/>
              <a:t>5. Сравнить  реформу 1861 г.  и   </a:t>
            </a:r>
            <a:r>
              <a:rPr lang="ru-RU" sz="2000" b="1"/>
              <a:t>столыпинскую</a:t>
            </a:r>
            <a:r>
              <a:rPr lang="ru-RU" sz="2000" b="1"/>
              <a:t>   реформу.</a:t>
            </a:r>
            <a:endParaRPr/>
          </a:p>
          <a:p>
            <a:pPr>
              <a:defRPr/>
            </a:pPr>
            <a:endParaRPr lang="ru-RU" sz="2000" b="1"/>
          </a:p>
          <a:p>
            <a:pPr>
              <a:defRPr/>
            </a:pPr>
            <a:r>
              <a:rPr lang="ru-RU" sz="2000" b="1"/>
              <a:t>6. Доказать, что  </a:t>
            </a:r>
            <a:r>
              <a:rPr lang="ru-RU" sz="2000" b="1"/>
              <a:t>столыпинская</a:t>
            </a:r>
            <a:r>
              <a:rPr lang="ru-RU" sz="2000" b="1"/>
              <a:t>  реформа  содействовала  становлению  буржуазного   общества   в  Беларуси.</a:t>
            </a:r>
            <a:endParaRPr lang="ru-RU" sz="2000" b="1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76200"/>
            <a:ext cx="1379220" cy="1379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94814" y="777125"/>
            <a:ext cx="3329940" cy="46396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 flipH="0" flipV="0">
            <a:off x="713009" y="1437483"/>
            <a:ext cx="6667643" cy="36576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600" b="1"/>
              <a:t>Пётр </a:t>
            </a:r>
            <a:r>
              <a:rPr lang="ru-RU" sz="2600" b="1"/>
              <a:t>Аркадьевич</a:t>
            </a:r>
            <a:r>
              <a:rPr lang="ru-RU" sz="2600" b="1"/>
              <a:t> </a:t>
            </a:r>
            <a:r>
              <a:rPr lang="ru-RU" sz="2600" b="1"/>
              <a:t>Столыпин</a:t>
            </a:r>
            <a:r>
              <a:rPr lang="ru-RU" sz="2600" b="1"/>
              <a:t> — российский государственный деятель, статс-секретарь Его Императорского Величества, действительный статский советник, гофмейстер. Гродненский и саратовский губернатор, министр внутренних дел и председатель Совета министров, член Государственного совета.</a:t>
            </a:r>
            <a:endParaRPr lang="ru-RU" sz="2400" b="1"/>
          </a:p>
        </p:txBody>
      </p:sp>
      <p:sp>
        <p:nvSpPr>
          <p:cNvPr id="7" name="TextBox 6"/>
          <p:cNvSpPr txBox="1"/>
          <p:nvPr/>
        </p:nvSpPr>
        <p:spPr bwMode="auto">
          <a:xfrm>
            <a:off x="8421189" y="5817326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1862-1911 </a:t>
            </a:r>
            <a:r>
              <a:rPr lang="ru-RU" b="1"/>
              <a:t>гг</a:t>
            </a:r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22368" t="20702" r="26714" b="21361"/>
          <a:stretch/>
        </p:blipFill>
        <p:spPr bwMode="auto">
          <a:xfrm>
            <a:off x="1985553" y="600891"/>
            <a:ext cx="9056915" cy="539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2257" y="478971"/>
            <a:ext cx="722563" cy="7663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339634" y="1506583"/>
            <a:ext cx="1384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/>
              <a:t>С. 96-97 </a:t>
            </a:r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600891" y="439179"/>
            <a:ext cx="1135597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/>
              <a:t>.  Прочитайте  выдержку  из  Указа  Николая II  от  9 ноября  1906 г.  об  аграрной  реформе.</a:t>
            </a:r>
            <a:endParaRPr/>
          </a:p>
          <a:p>
            <a:pPr>
              <a:defRPr/>
            </a:pPr>
            <a:r>
              <a:rPr lang="ru-RU" sz="2000" b="1"/>
              <a:t>«…Постановить следующие правила:</a:t>
            </a:r>
            <a:endParaRPr/>
          </a:p>
          <a:p>
            <a:pPr>
              <a:defRPr/>
            </a:pPr>
            <a:r>
              <a:rPr lang="ru-RU" sz="2000" b="1"/>
              <a:t>1. Каждый домохозяин, владеющий надельной землёй на общинном праве, может во всякое время требовать </a:t>
            </a:r>
            <a:r>
              <a:rPr lang="ru-RU" sz="2000" b="1">
                <a:solidFill>
                  <a:srgbClr val="C00000"/>
                </a:solidFill>
              </a:rPr>
              <a:t>укрепления за собой в личную собственность причитающейся ему части из означенной земли…</a:t>
            </a:r>
            <a:endParaRPr/>
          </a:p>
          <a:p>
            <a:pPr>
              <a:defRPr/>
            </a:pPr>
            <a:r>
              <a:rPr lang="ru-RU" sz="2000" b="1"/>
              <a:t>4.  Домохозяева, за коими укреплены в личную собственность участки общинной земли, состоящей в постоянном пользовании…. </a:t>
            </a:r>
            <a:r>
              <a:rPr lang="ru-RU" sz="2000" b="1">
                <a:solidFill>
                  <a:srgbClr val="C00000"/>
                </a:solidFill>
              </a:rPr>
              <a:t>сохраняют за собой право пользования в неизменной доле теми сенокосными, лесными и другими угодьями, которые переделяются на особых основаниях…., а также право участия в пользовании, на принятых в обществе основаниях, </a:t>
            </a:r>
            <a:r>
              <a:rPr lang="ru-RU" sz="2000" b="1">
                <a:solidFill>
                  <a:srgbClr val="C00000"/>
                </a:solidFill>
              </a:rPr>
              <a:t>непеределяемыми</a:t>
            </a:r>
            <a:r>
              <a:rPr lang="ru-RU" sz="2000" b="1">
                <a:solidFill>
                  <a:srgbClr val="C00000"/>
                </a:solidFill>
              </a:rPr>
              <a:t> угодьями, как-то: мирской усадебной землёй, выгонами, пастбищами</a:t>
            </a:r>
            <a:r>
              <a:rPr lang="ru-RU" sz="2000" b="1"/>
              <a:t>….</a:t>
            </a:r>
            <a:endParaRPr/>
          </a:p>
          <a:p>
            <a:pPr>
              <a:defRPr/>
            </a:pPr>
            <a:r>
              <a:rPr lang="ru-RU" sz="2000" b="1"/>
              <a:t>12.  Каждый домохозяин, за коим укреплены участки надельной земли … имеет право во всякое время требовать, </a:t>
            </a:r>
            <a:r>
              <a:rPr lang="ru-RU" sz="2000" b="1">
                <a:solidFill>
                  <a:srgbClr val="C00000"/>
                </a:solidFill>
              </a:rPr>
              <a:t>чтобы общество выделило ему взамен сих участков соответственный участок по возможности к одному месту…»</a:t>
            </a:r>
            <a:endParaRPr/>
          </a:p>
          <a:p>
            <a:pPr>
              <a:defRPr/>
            </a:pPr>
            <a:endParaRPr lang="ru-RU" sz="2000" b="1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000" b="1"/>
              <a:t>- Почему указ от 9 ноября 1906 г. стал основополагающим для проведения аграрной реформы?</a:t>
            </a:r>
            <a:endParaRPr/>
          </a:p>
          <a:p>
            <a:pPr>
              <a:defRPr/>
            </a:pPr>
            <a:r>
              <a:rPr lang="ru-RU" sz="2000" b="1"/>
              <a:t> </a:t>
            </a:r>
            <a:endParaRPr lang="ru-RU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413659" y="2490650"/>
            <a:ext cx="463296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/>
              <a:t>Прусский путь развития капитализма в сельском хозяйстве</a:t>
            </a:r>
            <a:endParaRPr lang="ru-RU" sz="2800" b="1"/>
          </a:p>
        </p:txBody>
      </p:sp>
      <p:sp>
        <p:nvSpPr>
          <p:cNvPr id="6" name="TextBox 5"/>
          <p:cNvSpPr txBox="1"/>
          <p:nvPr/>
        </p:nvSpPr>
        <p:spPr bwMode="auto">
          <a:xfrm>
            <a:off x="7302137" y="2490649"/>
            <a:ext cx="463296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b="1"/>
              <a:t>Американский  путь развития капитализма в сельском хозяйстве</a:t>
            </a:r>
            <a:endParaRPr lang="ru-RU" sz="2800" b="1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07628" y="2416409"/>
            <a:ext cx="1333500" cy="133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9090660" y="4617720"/>
            <a:ext cx="378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Отруб</a:t>
            </a:r>
            <a:endParaRPr/>
          </a:p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Хутор</a:t>
            </a:r>
            <a:endParaRPr lang="ru-RU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9390" y="1565492"/>
            <a:ext cx="5690026" cy="39720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6316981" y="928102"/>
            <a:ext cx="56316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latin typeface="Century Gothic"/>
              </a:rPr>
              <a:t>Рассмотрите  фотографию. </a:t>
            </a:r>
            <a:endParaRPr/>
          </a:p>
          <a:p>
            <a:pPr>
              <a:defRPr/>
            </a:pPr>
            <a:r>
              <a:rPr lang="ru-RU" sz="2400" b="1">
                <a:latin typeface="Century Gothic"/>
              </a:rPr>
              <a:t>Выполните  следующие задания:</a:t>
            </a:r>
            <a:endParaRPr/>
          </a:p>
          <a:p>
            <a:pPr>
              <a:defRPr/>
            </a:pPr>
            <a:r>
              <a:rPr lang="ru-RU" sz="2400" b="1">
                <a:latin typeface="Century Gothic"/>
              </a:rPr>
              <a:t>1 - прокомментируйте   фотографию,   придумайте   ей   название;</a:t>
            </a:r>
            <a:endParaRPr/>
          </a:p>
          <a:p>
            <a:pPr>
              <a:defRPr/>
            </a:pPr>
            <a:r>
              <a:rPr lang="ru-RU" sz="2400" b="1">
                <a:latin typeface="Century Gothic"/>
              </a:rPr>
              <a:t>2 - «оживите» фотографию (выскажите предположения, о чём могли думать и  мечтать эти люди, какие чувства они испытывали, о чём могли бы нам рассказать и представьте в виде диалога или монолога);</a:t>
            </a:r>
            <a:endParaRPr/>
          </a:p>
          <a:p>
            <a:pPr>
              <a:defRPr/>
            </a:pPr>
            <a:r>
              <a:rPr lang="ru-RU" sz="2400" b="1">
                <a:latin typeface="Century Gothic"/>
              </a:rPr>
              <a:t>3 - определите время и место зафиксированного                                                                                         на фотографии явления;                          </a:t>
            </a:r>
            <a:endParaRPr/>
          </a:p>
          <a:p>
            <a:pPr>
              <a:defRPr/>
            </a:pPr>
            <a:endParaRPr lang="ru-RU" sz="2400" b="1">
              <a:latin typeface="Century Gothic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5770" y="231992"/>
            <a:ext cx="803910" cy="803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77">
  <a:themeElements>
    <a:clrScheme name="Бегущая строка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ntury Gothic">
      <a:majorFont>
        <a:latin typeface="Century Gothic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>
            <a:tint val="96000"/>
            <a:lumMod val="110000"/>
          </a:schemeClr>
        </a:solidFill>
        <a:blipFill>
          <a:blip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algn="tl" flip="none" sx="60000" sy="60000" tx="0" ty="0"/>
        </a:blipFill>
        <a:blipFill>
          <a:blip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1_Твердый переплет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Твердый переплет">
      <a:majorFont>
        <a:latin typeface="Book Antiqua"/>
        <a:ea typeface="Arial"/>
        <a:cs typeface="Arial"/>
      </a:majorFont>
      <a:minorFont>
        <a:latin typeface="Book Antiqua"/>
        <a:ea typeface="Arial"/>
        <a:cs typeface="Arial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>
            <a:tint val="96000"/>
            <a:lumMod val="110000"/>
          </a:schemeClr>
        </a:solidFill>
        <a:blipFill>
          <a:blip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algn="tl" flip="none" sx="60000" sy="60000" tx="0" ty="0"/>
        </a:blipFill>
        <a:blipFill>
          <a:blip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медиа азбука ИБ 8 кл</Template>
  <TotalTime>0</TotalTime>
  <Words>0</Words>
  <Application>ONLYOFFICE/7.2.1.36</Application>
  <DocSecurity>0</DocSecurity>
  <PresentationFormat>Широкоэкранный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>SPecialiST RePack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cp:keywords/>
  <dc:description/>
  <dc:identifier/>
  <dc:language/>
  <cp:lastModifiedBy/>
  <cp:revision>9</cp:revision>
  <dcterms:created xsi:type="dcterms:W3CDTF">2024-02-20T07:06:47Z</dcterms:created>
  <dcterms:modified xsi:type="dcterms:W3CDTF">2025-02-23T09:11:15Z</dcterms:modified>
  <cp:category/>
  <cp:contentStatus/>
  <cp:version/>
</cp:coreProperties>
</file>