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5.xml" ContentType="application/vnd.openxmlformats-officedocument.presentationml.slide+xml"/>
  <Override PartName="/ppt/slides/slide51.xml" ContentType="application/vnd.openxmlformats-officedocument.presentationml.slide+xml"/>
  <Override PartName="/ppt/slides/slide46.xml" ContentType="application/vnd.openxmlformats-officedocument.presentationml.slide+xml"/>
  <Override PartName="/ppt/slides/slide41.xml" ContentType="application/vnd.openxmlformats-officedocument.presentationml.slide+xml"/>
  <Override PartName="/ppt/slides/slide32.xml" ContentType="application/vnd.openxmlformats-officedocument.presentationml.slide+xml"/>
  <Override PartName="/ppt/slides/slide36.xml" ContentType="application/vnd.openxmlformats-officedocument.presentationml.slide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slides/slide34.xml" ContentType="application/vnd.openxmlformats-officedocument.presentationml.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42.xml" ContentType="application/vnd.openxmlformats-officedocument.presentationml.slide+xml"/>
  <Override PartName="/ppt/slides/slide20.xml" ContentType="application/vnd.openxmlformats-officedocument.presentationml.slide+xml"/>
  <Override PartName="/ppt/slides/slide33.xml" ContentType="application/vnd.openxmlformats-officedocument.presentationml.slide+xml"/>
  <Override PartName="/ppt/slides/slide13.xml" ContentType="application/vnd.openxmlformats-officedocument.presentationml.slide+xml"/>
  <Override PartName="/ppt/slides/slide43.xml" ContentType="application/vnd.openxmlformats-officedocument.presentationml.slide+xml"/>
  <Override PartName="/ppt/slides/slide10.xml" ContentType="application/vnd.openxmlformats-officedocument.presentationml.slide+xml"/>
  <Override PartName="/ppt/slides/slide3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40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4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37.xml" ContentType="application/vnd.openxmlformats-officedocument.presentationml.slide+xml"/>
  <Override PartName="/ppt/slides/slide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2.xml" ContentType="application/vnd.openxmlformats-officedocument.presentationml.slide+xml"/>
  <Override PartName="/docProps/app.xml" ContentType="application/vnd.openxmlformats-officedocument.extended-properties+xml"/>
  <Override PartName="/ppt/slides/slide29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s/slide21.xml" ContentType="application/vnd.openxmlformats-officedocument.presentationml.slide+xml"/>
  <Override PartName="/docProps/core.xml" ContentType="application/vnd.openxmlformats-package.core-properties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s/slide31.xml" ContentType="application/vnd.openxmlformats-officedocument.presentationml.slide+xml"/>
  <Override PartName="/ppt/slides/slide47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slides/slide39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5.xml" ContentType="application/vnd.openxmlformats-officedocument.presentationml.slide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slides/slide38.xml" ContentType="application/vnd.openxmlformats-officedocument.presentationml.slide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presProps" Target="presProps.xml" /><Relationship Id="rId58" Type="http://schemas.openxmlformats.org/officeDocument/2006/relationships/tableStyles" Target="tableStyles.xml" /><Relationship Id="rId59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914400" y="2130425"/>
            <a:ext cx="103632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828800" y="3886200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AE5B1700-9853-489B-B004-5074B65DD135}" type="datetimeFigureOut">
              <a:rPr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917644D-C486-45DF-AF77-301CE8F3402C}" type="slidenum">
              <a:rPr/>
              <a:t/>
            </a:fld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AE5B1700-9853-489B-B004-5074B65DD135}" type="datetimeFigureOut">
              <a:rPr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917644D-C486-45DF-AF77-301CE8F3402C}" type="slidenum">
              <a:rPr/>
              <a:t/>
            </a:fld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8839200" y="274638"/>
            <a:ext cx="27432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609600" y="274638"/>
            <a:ext cx="80264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AE5B1700-9853-489B-B004-5074B65DD135}" type="datetimeFigureOut">
              <a:rPr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917644D-C486-45DF-AF77-301CE8F3402C}" type="slidenum">
              <a:rPr/>
              <a:t/>
            </a:fld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AE5B1700-9853-489B-B004-5074B65DD135}" type="datetimeFigureOut">
              <a:rPr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917644D-C486-45DF-AF77-301CE8F3402C}" type="slidenum">
              <a:rPr/>
              <a:t/>
            </a:fld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AE5B1700-9853-489B-B004-5074B65DD135}" type="datetimeFigureOut">
              <a:rPr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917644D-C486-45DF-AF77-301CE8F3402C}" type="slidenum">
              <a:rPr/>
              <a:t/>
            </a:fld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Содержимое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Содержимое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AE5B1700-9853-489B-B004-5074B65DD135}" type="datetimeFigureOut">
              <a:rPr/>
              <a:t/>
            </a:fld>
            <a:endParaRPr lang="ru-RU"/>
          </a:p>
        </p:txBody>
      </p:sp>
      <p:sp>
        <p:nvSpPr>
          <p:cNvPr id="8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917644D-C486-45DF-AF77-301CE8F3402C}" type="slidenum">
              <a:rPr/>
              <a:t/>
            </a:fld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Текст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9336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Содержимое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9336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9" name="Дата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AE5B1700-9853-489B-B004-5074B65DD135}" type="datetimeFigureOut">
              <a:rPr/>
              <a:t/>
            </a:fld>
            <a:endParaRPr lang="ru-RU"/>
          </a:p>
        </p:txBody>
      </p:sp>
      <p:sp>
        <p:nvSpPr>
          <p:cNvPr id="10" name="Нижний колонтитул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917644D-C486-45DF-AF77-301CE8F3402C}" type="slidenum">
              <a:rPr/>
              <a:t/>
            </a:fld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Дата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AE5B1700-9853-489B-B004-5074B65DD135}" type="datetimeFigureOut">
              <a:rPr/>
              <a:t/>
            </a:fld>
            <a:endParaRPr lang="ru-RU"/>
          </a:p>
        </p:txBody>
      </p:sp>
      <p:sp>
        <p:nvSpPr>
          <p:cNvPr id="6" name="Нижний колонтитул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917644D-C486-45DF-AF77-301CE8F3402C}" type="slidenum">
              <a:rPr/>
              <a:t/>
            </a:fld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AE5B1700-9853-489B-B004-5074B65DD135}" type="datetimeFigureOut">
              <a:rPr/>
              <a:t/>
            </a:fld>
            <a:endParaRPr lang="ru-RU"/>
          </a:p>
        </p:txBody>
      </p:sp>
      <p:sp>
        <p:nvSpPr>
          <p:cNvPr id="5" name="Нижний колонтитул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917644D-C486-45DF-AF77-301CE8F3402C}" type="slidenum">
              <a:rPr/>
              <a:t/>
            </a:fld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766733" y="273050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AE5B1700-9853-489B-B004-5074B65DD135}" type="datetimeFigureOut">
              <a:rPr/>
              <a:t/>
            </a:fld>
            <a:endParaRPr lang="ru-RU"/>
          </a:p>
        </p:txBody>
      </p:sp>
      <p:sp>
        <p:nvSpPr>
          <p:cNvPr id="8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917644D-C486-45DF-AF77-301CE8F3402C}" type="slidenum">
              <a:rPr/>
              <a:t/>
            </a:fld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Рисунок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AE5B1700-9853-489B-B004-5074B65DD135}" type="datetimeFigureOut">
              <a:rPr/>
              <a:t/>
            </a:fld>
            <a:endParaRPr lang="ru-RU"/>
          </a:p>
        </p:txBody>
      </p:sp>
      <p:sp>
        <p:nvSpPr>
          <p:cNvPr id="8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917644D-C486-45DF-AF77-301CE8F3402C}" type="slidenum">
              <a:rPr/>
              <a:t/>
            </a:fld>
            <a:endParaRPr lang="ru-RU"/>
          </a:p>
        </p:txBody>
      </p:sp>
    </p:spTree>
  </p:cSld>
  <p:clrMapOvr>
    <a:masterClrMapping/>
  </p:clrMapOvr>
  <p:hf dt="1" ftr="1" hdr="1" sldNum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E5B1700-9853-489B-B004-5074B65DD135}" type="datetimeFigureOut">
              <a:rPr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17644D-C486-45DF-AF77-301CE8F3402C}" type="slidenum">
              <a:rPr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1" ftr="1" hdr="1" sldNum="1"/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Relationship Id="rId3" Type="http://schemas.openxmlformats.org/officeDocument/2006/relationships/image" Target="../media/image35.jpg"/></Relationships>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/Relationships>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/Relationships>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/Relationships>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/Relationships>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/Relationships>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Relationship Id="rId3" Type="http://schemas.openxmlformats.org/officeDocument/2006/relationships/image" Target="../media/image45.jpg"/></Relationships>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Relationship Id="rId3" Type="http://schemas.openxmlformats.org/officeDocument/2006/relationships/image" Target="../media/image47.jpg"/></Relationships>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Relationship Id="rId3" Type="http://schemas.openxmlformats.org/officeDocument/2006/relationships/image" Target="../media/image49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g"/><Relationship Id="rId3" Type="http://schemas.openxmlformats.org/officeDocument/2006/relationships/image" Target="../media/image51.jpg"/></Relationships>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iki2.info/%D0%A1%D0%B0%D1%80%D0%BC%D0%B0%D1%82%D1%81%D0%BA%D0%B8%D0%B9_%D0%BF%D0%BE%D1%80%D1%82%D1%80%D0%B5%D1%82" TargetMode="External"/></Relationships>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Relationship Id="rId3" Type="http://schemas.openxmlformats.org/officeDocument/2006/relationships/image" Target="../media/image53.jpg"/><Relationship Id="rId4" Type="http://schemas.openxmlformats.org/officeDocument/2006/relationships/image" Target="../media/image54.jpg"/><Relationship Id="rId5" Type="http://schemas.openxmlformats.org/officeDocument/2006/relationships/image" Target="../media/image55.jpg"/></Relationships>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g"/><Relationship Id="rId3" Type="http://schemas.openxmlformats.org/officeDocument/2006/relationships/image" Target="../media/image57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Особенности белорусского искусства </a:t>
            </a:r>
            <a:r>
              <a:rPr lang="en-US"/>
              <a:t>XVII</a:t>
            </a:r>
            <a:r>
              <a:rPr lang="ru-RU"/>
              <a:t> века</a:t>
            </a:r>
            <a:endParaRPr lang="ru-RU"/>
          </a:p>
        </p:txBody>
      </p:sp>
      <p:sp>
        <p:nvSpPr>
          <p:cNvPr id="5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6" name="Рисунок 4" descr="6.4.-5" hidden="0"/>
          <p:cNvPicPr/>
          <p:nvPr isPhoto="0" userDrawn="0"/>
        </p:nvPicPr>
        <p:blipFill>
          <a:blip r:embed="rId2"/>
          <a:stretch/>
        </p:blipFill>
        <p:spPr bwMode="auto">
          <a:xfrm flipH="0" flipV="0">
            <a:off x="904336" y="470511"/>
            <a:ext cx="10705550" cy="5850144"/>
          </a:xfrm>
          <a:prstGeom prst="rect">
            <a:avLst/>
          </a:prstGeom>
          <a:noFill/>
          <a:ln w="9525">
            <a:noFill/>
            <a:miter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4000"/>
              <a:t>Замок в </a:t>
            </a:r>
            <a:r>
              <a:rPr lang="ru-RU" sz="4000"/>
              <a:t>Любче</a:t>
            </a:r>
            <a:r>
              <a:rPr lang="ru-RU" sz="4000"/>
              <a:t> </a:t>
            </a:r>
            <a:br>
              <a:rPr lang="ru-RU" sz="4000"/>
            </a:br>
            <a:r>
              <a:rPr lang="ru-RU" sz="4000"/>
              <a:t>(</a:t>
            </a:r>
            <a:r>
              <a:rPr lang="ru-RU" sz="4000"/>
              <a:t>Новогрудский</a:t>
            </a:r>
            <a:r>
              <a:rPr lang="ru-RU" sz="4000"/>
              <a:t> район)</a:t>
            </a:r>
            <a:endParaRPr lang="ru-RU" sz="4000"/>
          </a:p>
        </p:txBody>
      </p:sp>
      <p:sp>
        <p:nvSpPr>
          <p:cNvPr id="5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6" name="Рисунок 4" descr="6.4.-53" hidden="0"/>
          <p:cNvPicPr/>
          <p:nvPr isPhoto="0" userDrawn="0"/>
        </p:nvPicPr>
        <p:blipFill>
          <a:blip r:embed="rId2"/>
          <a:stretch/>
        </p:blipFill>
        <p:spPr bwMode="auto">
          <a:xfrm flipH="0" flipV="0">
            <a:off x="5990418" y="1723381"/>
            <a:ext cx="6145001" cy="4898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5" descr="6.4.-54" hidden="0"/>
          <p:cNvPicPr/>
          <p:nvPr isPhoto="0" userDrawn="0"/>
        </p:nvPicPr>
        <p:blipFill>
          <a:blip r:embed="rId3"/>
          <a:stretch/>
        </p:blipFill>
        <p:spPr bwMode="auto">
          <a:xfrm flipH="0" flipV="0">
            <a:off x="841161" y="1684155"/>
            <a:ext cx="4944258" cy="493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6" name="Содержимое 3" descr="6.4.-6" hidden="0"/>
          <p:cNvPicPr>
            <a:picLocks noGrp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 flipH="0" flipV="0">
            <a:off x="809781" y="360331"/>
            <a:ext cx="11004313" cy="5951415"/>
          </a:xfrm>
          <a:prstGeom prst="rect">
            <a:avLst/>
          </a:prstGeom>
          <a:noFill/>
          <a:ln w="9525">
            <a:noFill/>
            <a:miter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64460815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84873285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7105660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5B7AC42-B22B-3693-E144-E0C1F4A85478}" type="datetimeFigureOut">
              <a:rPr/>
              <a:t/>
            </a:fld>
            <a:endParaRPr lang="ru-RU"/>
          </a:p>
        </p:txBody>
      </p:sp>
      <p:sp>
        <p:nvSpPr>
          <p:cNvPr id="1590571668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12648614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2A167620-3CEB-7C5F-8D1B-3A6BEC345E3F}" type="slidenum">
              <a:rPr/>
              <a:t/>
            </a:fld>
            <a:endParaRPr lang="ru-RU"/>
          </a:p>
        </p:txBody>
      </p:sp>
      <p:pic>
        <p:nvPicPr>
          <p:cNvPr id="64831492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805961" y="411162"/>
            <a:ext cx="7619999" cy="571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Замок в Быхове</a:t>
            </a:r>
            <a:endParaRPr lang="ru-RU"/>
          </a:p>
        </p:txBody>
      </p:sp>
      <p:pic>
        <p:nvPicPr>
          <p:cNvPr id="5" name="Рисунок 3" descr="6.4.-8" hidden="0"/>
          <p:cNvPicPr/>
          <p:nvPr isPhoto="0" userDrawn="0"/>
        </p:nvPicPr>
        <p:blipFill>
          <a:blip r:embed="rId2"/>
          <a:stretch/>
        </p:blipFill>
        <p:spPr bwMode="auto">
          <a:xfrm flipH="0" flipV="0">
            <a:off x="476209" y="1214421"/>
            <a:ext cx="10037282" cy="515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6" name="Содержимое 4" descr="6.4.-7" hidden="0"/>
          <p:cNvPicPr>
            <a:picLocks noGrp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 flipH="0" flipV="0">
            <a:off x="873734" y="413132"/>
            <a:ext cx="10975046" cy="6018594"/>
          </a:xfrm>
          <a:prstGeom prst="rect">
            <a:avLst/>
          </a:prstGeom>
          <a:noFill/>
          <a:ln w="9525">
            <a:noFill/>
            <a:miter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Костел в д. </a:t>
            </a:r>
            <a:r>
              <a:rPr lang="ru-RU"/>
              <a:t>Камаи</a:t>
            </a:r>
            <a:endParaRPr lang="ru-RU"/>
          </a:p>
        </p:txBody>
      </p:sp>
      <p:pic>
        <p:nvPicPr>
          <p:cNvPr id="5" name="Содержимое 3" descr="6.4.-9" hidden="0"/>
          <p:cNvPicPr>
            <a:picLocks noGrp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>
            <a:off x="2143097" y="1571612"/>
            <a:ext cx="7905805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Костел св.Троицы в г.Слониме</a:t>
            </a:r>
            <a:endParaRPr lang="ru-RU"/>
          </a:p>
        </p:txBody>
      </p:sp>
      <p:pic>
        <p:nvPicPr>
          <p:cNvPr id="5" name="Содержимое 3" descr="6.4.-12" hidden="0"/>
          <p:cNvPicPr>
            <a:picLocks noGrp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 flipH="0" flipV="0">
            <a:off x="277126" y="1314268"/>
            <a:ext cx="6166245" cy="520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4000"/>
              <a:t>Костел </a:t>
            </a:r>
            <a:r>
              <a:rPr lang="ru-RU" sz="4000"/>
              <a:t>Кармелиток</a:t>
            </a:r>
            <a:r>
              <a:rPr lang="ru-RU" sz="4000"/>
              <a:t> (Святой Троицы) г.п. Ружаны</a:t>
            </a:r>
            <a:endParaRPr lang="ru-RU" sz="4000"/>
          </a:p>
        </p:txBody>
      </p:sp>
      <p:pic>
        <p:nvPicPr>
          <p:cNvPr id="5" name="Содержимое 3" descr="6.4.-10" hidden="0"/>
          <p:cNvPicPr>
            <a:picLocks noGrp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>
            <a:off x="1809720" y="1785926"/>
            <a:ext cx="857256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23973243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283553244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39800847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E870B640-EA8F-5E29-97BA-65A7BB7F8683}" type="datetimeFigureOut">
              <a:rPr/>
              <a:t/>
            </a:fld>
            <a:endParaRPr lang="ru-RU"/>
          </a:p>
        </p:txBody>
      </p:sp>
      <p:sp>
        <p:nvSpPr>
          <p:cNvPr id="195165714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93083853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9BA5BD21-0FD8-966B-3879-6AFB80FF2D89}" type="slidenum">
              <a:rPr/>
              <a:t/>
            </a:fld>
            <a:endParaRPr lang="ru-RU"/>
          </a:p>
        </p:txBody>
      </p:sp>
      <p:pic>
        <p:nvPicPr>
          <p:cNvPr id="930500404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56442" y="155247"/>
            <a:ext cx="10393269" cy="6512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39207877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Ренессанс</a:t>
            </a:r>
            <a:endParaRPr/>
          </a:p>
        </p:txBody>
      </p:sp>
      <p:sp>
        <p:nvSpPr>
          <p:cNvPr id="673027362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609599" y="1600199"/>
            <a:ext cx="2844799" cy="4525962"/>
          </a:xfrm>
        </p:spPr>
        <p:txBody>
          <a:bodyPr/>
          <a:lstStyle/>
          <a:p>
            <a:pPr>
              <a:defRPr/>
            </a:pPr>
            <a:r>
              <a:rPr/>
              <a:t>Кальвинистская церковь в Сморгони</a:t>
            </a:r>
            <a:endParaRPr/>
          </a:p>
        </p:txBody>
      </p:sp>
      <p:sp>
        <p:nvSpPr>
          <p:cNvPr id="1340473285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45E7DAE8-48BF-560C-44B4-2953AF465C49}" type="datetimeFigureOut">
              <a:rPr/>
              <a:t/>
            </a:fld>
            <a:endParaRPr lang="ru-RU"/>
          </a:p>
        </p:txBody>
      </p:sp>
      <p:sp>
        <p:nvSpPr>
          <p:cNvPr id="69153353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78583587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1268612E-4161-EAF7-808F-8B7B46531568}" type="slidenum">
              <a:rPr/>
              <a:t/>
            </a:fld>
            <a:endParaRPr lang="ru-RU"/>
          </a:p>
        </p:txBody>
      </p:sp>
      <p:pic>
        <p:nvPicPr>
          <p:cNvPr id="66310500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378136" y="1555732"/>
            <a:ext cx="8204263" cy="46148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1798561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50912401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5028984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A487B761-7532-4295-3346-9BE292C8B0E9}" type="datetimeFigureOut">
              <a:rPr/>
              <a:t/>
            </a:fld>
            <a:endParaRPr lang="ru-RU"/>
          </a:p>
        </p:txBody>
      </p:sp>
      <p:sp>
        <p:nvSpPr>
          <p:cNvPr id="1413764250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704374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BFBA65B-DA8F-82C5-CBED-D5ED02EE7D93}" type="slidenum">
              <a:rPr/>
              <a:t/>
            </a:fld>
            <a:endParaRPr lang="ru-RU"/>
          </a:p>
        </p:txBody>
      </p:sp>
      <p:pic>
        <p:nvPicPr>
          <p:cNvPr id="157955820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064220" y="61057"/>
            <a:ext cx="10063557" cy="65698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4741840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8437469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5850576" y="1600200"/>
            <a:ext cx="5731822" cy="4525962"/>
          </a:xfrm>
        </p:spPr>
        <p:txBody>
          <a:bodyPr/>
          <a:lstStyle/>
          <a:p>
            <a:pPr>
              <a:defRPr/>
            </a:pPr>
            <a:r>
              <a:rPr/>
              <a:t>Костел кармелиток в Гродно</a:t>
            </a:r>
            <a:endParaRPr/>
          </a:p>
        </p:txBody>
      </p:sp>
      <p:sp>
        <p:nvSpPr>
          <p:cNvPr id="1468812099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3847945-C623-BC1D-6D45-00B64680C941}" type="datetimeFigureOut">
              <a:rPr/>
              <a:t/>
            </a:fld>
            <a:endParaRPr lang="ru-RU"/>
          </a:p>
        </p:txBody>
      </p:sp>
      <p:sp>
        <p:nvSpPr>
          <p:cNvPr id="1154726300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097947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2D1BDBD5-A774-6E01-5748-5464AFA946B3}" type="slidenum">
              <a:rPr/>
              <a:t/>
            </a:fld>
            <a:endParaRPr lang="ru-RU"/>
          </a:p>
        </p:txBody>
      </p:sp>
      <p:pic>
        <p:nvPicPr>
          <p:cNvPr id="1630032656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0" y="0"/>
            <a:ext cx="5362115" cy="71494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1693701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78605578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4311923" y="1600200"/>
            <a:ext cx="7270476" cy="4525962"/>
          </a:xfrm>
        </p:spPr>
        <p:txBody>
          <a:bodyPr/>
          <a:lstStyle/>
          <a:p>
            <a:pPr>
              <a:defRPr/>
            </a:pPr>
            <a:r>
              <a:rPr/>
              <a:t>Базилианский монастырь в Вильно</a:t>
            </a:r>
            <a:endParaRPr/>
          </a:p>
        </p:txBody>
      </p:sp>
      <p:sp>
        <p:nvSpPr>
          <p:cNvPr id="1418551621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D2455ADD-5BEA-16FA-5005-35161708722D}" type="datetimeFigureOut">
              <a:rPr/>
              <a:t/>
            </a:fld>
            <a:endParaRPr lang="ru-RU"/>
          </a:p>
        </p:txBody>
      </p:sp>
      <p:sp>
        <p:nvSpPr>
          <p:cNvPr id="21234947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21602072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DC053CC-8735-7B46-6FD5-29D479A5244B}" type="slidenum">
              <a:rPr/>
              <a:t/>
            </a:fld>
            <a:endParaRPr lang="ru-RU"/>
          </a:p>
        </p:txBody>
      </p:sp>
      <p:pic>
        <p:nvPicPr>
          <p:cNvPr id="108087071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0" y="0"/>
            <a:ext cx="3969999" cy="6543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02309363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875693779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7645672" y="1600200"/>
            <a:ext cx="3936726" cy="4525962"/>
          </a:xfrm>
        </p:spPr>
        <p:txBody>
          <a:bodyPr/>
          <a:lstStyle/>
          <a:p>
            <a:pPr>
              <a:defRPr/>
            </a:pPr>
            <a:r>
              <a:rPr/>
              <a:t>Полоцкая София</a:t>
            </a:r>
            <a:endParaRPr/>
          </a:p>
        </p:txBody>
      </p:sp>
      <p:sp>
        <p:nvSpPr>
          <p:cNvPr id="1205155255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AECA35B6-4827-EBAE-8788-5B8ADED5C2BC}" type="datetimeFigureOut">
              <a:rPr/>
              <a:t/>
            </a:fld>
            <a:endParaRPr lang="ru-RU"/>
          </a:p>
        </p:txBody>
      </p:sp>
      <p:sp>
        <p:nvSpPr>
          <p:cNvPr id="1162369388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49021482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9A0587A-C238-AD38-828B-A213C544E315}" type="slidenum">
              <a:rPr/>
              <a:t/>
            </a:fld>
            <a:endParaRPr lang="ru-RU"/>
          </a:p>
        </p:txBody>
      </p:sp>
      <p:pic>
        <p:nvPicPr>
          <p:cNvPr id="170645773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21057" y="391868"/>
            <a:ext cx="6946049" cy="46334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3803519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86732041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5813942" y="1600200"/>
            <a:ext cx="5768457" cy="4525962"/>
          </a:xfrm>
        </p:spPr>
        <p:txBody>
          <a:bodyPr/>
          <a:lstStyle/>
          <a:p>
            <a:pPr>
              <a:defRPr/>
            </a:pPr>
            <a:r>
              <a:rPr/>
              <a:t>Глубокое</a:t>
            </a:r>
            <a:endParaRPr/>
          </a:p>
          <a:p>
            <a:pPr>
              <a:defRPr/>
            </a:pPr>
            <a:r>
              <a:rPr/>
              <a:t>Глаубитц</a:t>
            </a:r>
            <a:endParaRPr/>
          </a:p>
          <a:p>
            <a:pPr>
              <a:defRPr/>
            </a:pPr>
            <a:r>
              <a:rPr/>
              <a:t>Костёл Успения Богородицы кармелиток</a:t>
            </a:r>
            <a:endParaRPr/>
          </a:p>
        </p:txBody>
      </p:sp>
      <p:sp>
        <p:nvSpPr>
          <p:cNvPr id="148183035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F0999227-F734-FB8A-5191-393DAE35AC79}" type="datetimeFigureOut">
              <a:rPr/>
              <a:t/>
            </a:fld>
            <a:endParaRPr lang="ru-RU"/>
          </a:p>
        </p:txBody>
      </p:sp>
      <p:sp>
        <p:nvSpPr>
          <p:cNvPr id="1092304864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76060735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462B7FA-D992-027C-556E-2F21138C60EA}" type="slidenum">
              <a:rPr/>
              <a:t/>
            </a:fld>
            <a:endParaRPr lang="ru-RU"/>
          </a:p>
        </p:txBody>
      </p:sp>
      <p:pic>
        <p:nvPicPr>
          <p:cNvPr id="85816332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683845" y="134326"/>
            <a:ext cx="4165384" cy="69249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5477661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032568543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8488269" y="1600200"/>
            <a:ext cx="3094130" cy="4525962"/>
          </a:xfrm>
        </p:spPr>
        <p:txBody>
          <a:bodyPr/>
          <a:lstStyle/>
          <a:p>
            <a:pPr>
              <a:defRPr/>
            </a:pPr>
            <a:r>
              <a:rPr/>
              <a:t>Костёл Пр.Девы Марии Будслав</a:t>
            </a:r>
            <a:endParaRPr/>
          </a:p>
        </p:txBody>
      </p:sp>
      <p:sp>
        <p:nvSpPr>
          <p:cNvPr id="1170022265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8826456A-1ED8-DBAE-EB2D-B070F7B691AF}" type="datetimeFigureOut">
              <a:rPr/>
              <a:t/>
            </a:fld>
            <a:endParaRPr lang="ru-RU"/>
          </a:p>
        </p:txBody>
      </p:sp>
      <p:sp>
        <p:nvSpPr>
          <p:cNvPr id="1042221860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8247167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4A36D4B-2673-E4FC-5BE5-90491765B2C2}" type="slidenum">
              <a:rPr/>
              <a:t/>
            </a:fld>
            <a:endParaRPr lang="ru-RU"/>
          </a:p>
        </p:txBody>
      </p:sp>
      <p:pic>
        <p:nvPicPr>
          <p:cNvPr id="117792122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59999" y="1006496"/>
            <a:ext cx="7998557" cy="53323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8934768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37735568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686964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82DD2944-17C7-B1DF-5787-52E8632FA846}" type="datetimeFigureOut">
              <a:rPr/>
              <a:t/>
            </a:fld>
            <a:endParaRPr lang="ru-RU"/>
          </a:p>
        </p:txBody>
      </p:sp>
      <p:sp>
        <p:nvSpPr>
          <p:cNvPr id="210514028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95714667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36C66EB-F8B9-C769-F575-EAB3B2B966B5}" type="slidenum">
              <a:rPr/>
              <a:t/>
            </a:fld>
            <a:endParaRPr lang="ru-RU"/>
          </a:p>
        </p:txBody>
      </p:sp>
      <p:pic>
        <p:nvPicPr>
          <p:cNvPr id="1802935166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683845" y="476249"/>
            <a:ext cx="4482884" cy="48863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803002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 lang="ru-RU" sz="4400" b="0" i="0" u="none" strike="noStrike" cap="none" spc="0">
                <a:solidFill>
                  <a:schemeClr val="tx1"/>
                </a:solidFill>
                <a:latin typeface="Calibri"/>
                <a:cs typeface="Calibri"/>
              </a:rPr>
              <a:t>костел св. Петра и Павла в Борунах 1747—57 гг.</a:t>
            </a:r>
            <a:endParaRPr/>
          </a:p>
        </p:txBody>
      </p:sp>
      <p:sp>
        <p:nvSpPr>
          <p:cNvPr id="28701521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8219615" y="1600200"/>
            <a:ext cx="3362784" cy="5510694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80000" lnSpcReduction="4000"/>
          </a:bodyPr>
          <a:lstStyle/>
          <a:p>
            <a:pPr>
              <a:defRPr/>
            </a:pPr>
            <a:endParaRPr/>
          </a:p>
          <a:p>
            <a:pPr>
              <a:defRPr/>
            </a:pPr>
            <a:r>
              <a:rPr sz="2400" b="0" i="0" u="none">
                <a:solidFill>
                  <a:srgbClr val="202122"/>
                </a:solidFill>
                <a:latin typeface="Arial"/>
                <a:ea typeface="Arial"/>
                <a:cs typeface="Arial"/>
              </a:rPr>
              <a:t>Александр Асикевич</a:t>
            </a:r>
            <a:r>
              <a:rPr sz="2400"/>
              <a:t> 1692</a:t>
            </a:r>
            <a:endParaRPr sz="2400"/>
          </a:p>
          <a:p>
            <a:pPr>
              <a:defRPr/>
            </a:pPr>
            <a:endParaRPr/>
          </a:p>
          <a:p>
            <a:pPr>
              <a:defRPr/>
            </a:pPr>
            <a:r>
              <a: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комплекс униатского храма (1747 г.) Своеобразна его композиция: в нем нет симметрии, свойственной большинству культовых построек. В наружной архитектуре основное внимание сосредоточено на силуэте постройки. Стена главного фасада с волнистой поверхностью, сложные волюты, фигурные фронтоны, повернутая углом декоративная башенка, портал входа и другие элементы придают постройке необычайную мягкость очертаний и пластичность. Все эти приемы, формы и детали характерны для позднего барокко.</a:t>
            </a:r>
            <a:endParaRPr sz="1800"/>
          </a:p>
        </p:txBody>
      </p:sp>
      <p:sp>
        <p:nvSpPr>
          <p:cNvPr id="1357359379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8DDCC475-17CC-6390-5C4E-7362489FF8AC}" type="datetimeFigureOut">
              <a:rPr/>
              <a:t/>
            </a:fld>
            <a:endParaRPr lang="ru-RU"/>
          </a:p>
        </p:txBody>
      </p:sp>
      <p:sp>
        <p:nvSpPr>
          <p:cNvPr id="121983555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70895507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DB40D2AC-A109-EDCE-A945-C1B1473E3A5B}" type="slidenum">
              <a:rPr/>
              <a:t/>
            </a:fld>
            <a:endParaRPr lang="ru-RU"/>
          </a:p>
        </p:txBody>
      </p:sp>
      <p:pic>
        <p:nvPicPr>
          <p:cNvPr id="845476510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780561" y="1566869"/>
            <a:ext cx="7353572" cy="62117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0392545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5691826" y="274637"/>
            <a:ext cx="5890572" cy="114300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/>
          <a:p>
            <a:pPr>
              <a:defRPr/>
            </a:pPr>
            <a:endParaRPr sz="2800"/>
          </a:p>
          <a:p>
            <a:pPr>
              <a:defRPr/>
            </a:pPr>
            <a:r>
              <a:rPr sz="2800" b="1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Костел Успенский в Дятлово 1624–46 г</a:t>
            </a:r>
            <a:endParaRPr sz="2800"/>
          </a:p>
        </p:txBody>
      </p:sp>
      <p:sp>
        <p:nvSpPr>
          <p:cNvPr id="774563253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5691826" y="1600200"/>
            <a:ext cx="5890572" cy="4525962"/>
          </a:xfrm>
        </p:spPr>
        <p:txBody>
          <a:bodyPr/>
          <a:lstStyle/>
          <a:p>
            <a:pPr>
              <a:defRPr/>
            </a:pPr>
            <a:r>
              <a:rPr/>
              <a:t>Основатель Лев Сапега, сгорел отстроил Николай Фаустин Радзивилл</a:t>
            </a:r>
            <a:endParaRPr/>
          </a:p>
        </p:txBody>
      </p:sp>
      <p:sp>
        <p:nvSpPr>
          <p:cNvPr id="883710318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2766CF50-6785-AD82-E90B-8C73E9636FC9}" type="datetimeFigureOut">
              <a:rPr/>
              <a:t/>
            </a:fld>
            <a:endParaRPr lang="ru-RU"/>
          </a:p>
        </p:txBody>
      </p:sp>
      <p:sp>
        <p:nvSpPr>
          <p:cNvPr id="857211333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42389310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245BFB6-D01D-6EC6-55A6-379C856AB22A}" type="slidenum">
              <a:rPr/>
              <a:t/>
            </a:fld>
            <a:endParaRPr lang="ru-RU"/>
          </a:p>
        </p:txBody>
      </p:sp>
      <p:pic>
        <p:nvPicPr>
          <p:cNvPr id="6659466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722663" y="107156"/>
            <a:ext cx="4810413" cy="6614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56940281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Сарматское барокко</a:t>
            </a:r>
            <a:endParaRPr/>
          </a:p>
        </p:txBody>
      </p:sp>
      <p:sp>
        <p:nvSpPr>
          <p:cNvPr id="150033853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7035095" y="1600200"/>
            <a:ext cx="4547303" cy="4525962"/>
          </a:xfrm>
        </p:spPr>
        <p:txBody>
          <a:bodyPr/>
          <a:lstStyle/>
          <a:p>
            <a:pPr>
              <a:defRPr/>
            </a:pPr>
            <a:r>
              <a:rPr/>
              <a:t>Фарный костёл в Новогрудке</a:t>
            </a:r>
            <a:endParaRPr/>
          </a:p>
        </p:txBody>
      </p:sp>
      <p:sp>
        <p:nvSpPr>
          <p:cNvPr id="538785211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31AD0F93-B115-DC81-C27B-3AEB8CA7BFA8}" type="datetimeFigureOut">
              <a:rPr/>
              <a:t/>
            </a:fld>
            <a:endParaRPr lang="ru-RU"/>
          </a:p>
        </p:txBody>
      </p:sp>
      <p:sp>
        <p:nvSpPr>
          <p:cNvPr id="329235466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26310014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1F3C6D08-2679-336A-5EBD-316A04D3454D}" type="slidenum">
              <a:rPr/>
              <a:t/>
            </a:fld>
            <a:endParaRPr lang="ru-RU"/>
          </a:p>
        </p:txBody>
      </p:sp>
      <p:pic>
        <p:nvPicPr>
          <p:cNvPr id="211762074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57403" y="1600200"/>
            <a:ext cx="6593992" cy="49334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4361449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Святого Архангела Михаила</a:t>
            </a:r>
            <a:endParaRPr/>
          </a:p>
        </p:txBody>
      </p:sp>
      <p:sp>
        <p:nvSpPr>
          <p:cNvPr id="1415316408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609599" y="1025768"/>
            <a:ext cx="10972800" cy="5100393"/>
          </a:xfrm>
        </p:spPr>
        <p:txBody>
          <a:bodyPr/>
          <a:lstStyle/>
          <a:p>
            <a:pPr>
              <a:defRPr/>
            </a:pPr>
            <a:endParaRPr/>
          </a:p>
          <a:p>
            <a:pPr>
              <a:defRPr/>
            </a:pPr>
            <a:r>
              <a:rPr sz="2800" b="0" i="1" u="none">
                <a:solidFill>
                  <a:srgbClr val="202122"/>
                </a:solidFill>
                <a:latin typeface="Times New Roman"/>
                <a:ea typeface="Arial"/>
                <a:cs typeface="Times New Roman"/>
              </a:rPr>
              <a:t>«В 1611 году Криштоф Юрьевич Зенович, воевода брестский, кальвинист, основал в Сморгони над прудом, на плейбанийной земле, каменный кальвинский собор…».</a:t>
            </a:r>
            <a:endParaRPr sz="2800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>
                <a:latin typeface="Times New Roman"/>
                <a:cs typeface="Times New Roman"/>
              </a:rPr>
              <a:t>Использовался как православный храм в 19 веке</a:t>
            </a:r>
            <a:endParaRPr sz="2800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>
                <a:latin typeface="Times New Roman"/>
                <a:cs typeface="Times New Roman"/>
              </a:rPr>
              <a:t>Как католический в 18 веке</a:t>
            </a:r>
            <a:endParaRPr sz="2800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>
                <a:latin typeface="Times New Roman"/>
                <a:cs typeface="Times New Roman"/>
              </a:rPr>
              <a:t>1947 как магазин, как выставка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50610038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1461ACF-E978-ED5D-EC63-6496C95144F2}" type="datetimeFigureOut">
              <a:rPr/>
              <a:t/>
            </a:fld>
            <a:endParaRPr lang="ru-RU"/>
          </a:p>
        </p:txBody>
      </p:sp>
      <p:sp>
        <p:nvSpPr>
          <p:cNvPr id="199046240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2780974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AF082F7-A480-5CFD-7582-FBD9494289A2}" type="slidenum">
              <a:rPr/>
              <a:t/>
            </a:fld>
            <a:endParaRPr lang="ru-RU"/>
          </a:p>
        </p:txBody>
      </p:sp>
      <p:pic>
        <p:nvPicPr>
          <p:cNvPr id="672452817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5778284" y="3232440"/>
            <a:ext cx="5804115" cy="37137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86293223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84270297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5667403" y="1600200"/>
            <a:ext cx="5914995" cy="4525962"/>
          </a:xfrm>
        </p:spPr>
        <p:txBody>
          <a:bodyPr/>
          <a:lstStyle/>
          <a:p>
            <a:pPr>
              <a:defRPr/>
            </a:pPr>
            <a:r>
              <a:rPr/>
              <a:t>Троицкий костёл в Засвири</a:t>
            </a:r>
            <a:endParaRPr/>
          </a:p>
        </p:txBody>
      </p:sp>
      <p:sp>
        <p:nvSpPr>
          <p:cNvPr id="568398383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2170099B-D456-13C8-563A-F560E80EC75B}" type="datetimeFigureOut">
              <a:rPr/>
              <a:t/>
            </a:fld>
            <a:endParaRPr lang="ru-RU"/>
          </a:p>
        </p:txBody>
      </p:sp>
      <p:sp>
        <p:nvSpPr>
          <p:cNvPr id="108174776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75527411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824F3F28-FA04-EAED-4E4C-A50E945FCF42}" type="slidenum">
              <a:rPr/>
              <a:t/>
            </a:fld>
            <a:endParaRPr lang="ru-RU"/>
          </a:p>
        </p:txBody>
      </p:sp>
      <p:pic>
        <p:nvPicPr>
          <p:cNvPr id="1544998670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184519" y="195384"/>
            <a:ext cx="4385192" cy="58575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4000"/>
              <a:t>Костел Святых Иоанна Крестителя и Иоанна Евангелиста в д.Гольшаны</a:t>
            </a:r>
            <a:endParaRPr lang="ru-RU" sz="4000"/>
          </a:p>
        </p:txBody>
      </p:sp>
      <p:pic>
        <p:nvPicPr>
          <p:cNvPr id="5" name="Содержимое 3" descr="6.4.-11" hidden="0"/>
          <p:cNvPicPr>
            <a:picLocks noGrp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>
            <a:off x="1523968" y="1857364"/>
            <a:ext cx="914406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Бернардинский</a:t>
            </a:r>
            <a:r>
              <a:rPr lang="ru-RU"/>
              <a:t> костел в г.Гродно</a:t>
            </a:r>
            <a:endParaRPr lang="ru-RU"/>
          </a:p>
        </p:txBody>
      </p:sp>
      <p:pic>
        <p:nvPicPr>
          <p:cNvPr id="5" name="Содержимое 3" descr="6.4.-13" hidden="0"/>
          <p:cNvPicPr>
            <a:picLocks noGrp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>
            <a:off x="3286105" y="1714488"/>
            <a:ext cx="5619789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4000"/>
              <a:t>Костел Благовещения монастыря </a:t>
            </a:r>
            <a:r>
              <a:rPr lang="ru-RU" sz="4000"/>
              <a:t>бригиток</a:t>
            </a:r>
            <a:r>
              <a:rPr lang="ru-RU" sz="4000"/>
              <a:t> в г.Гродно</a:t>
            </a:r>
            <a:endParaRPr lang="ru-RU" sz="4000"/>
          </a:p>
        </p:txBody>
      </p:sp>
      <p:pic>
        <p:nvPicPr>
          <p:cNvPr id="5" name="Содержимое 3" descr="6.4.-14" hidden="0"/>
          <p:cNvPicPr>
            <a:picLocks noGrp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>
            <a:off x="1714469" y="1643050"/>
            <a:ext cx="8763061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4000"/>
              <a:t>Костел Архангела Михаила в д.Михалишки</a:t>
            </a:r>
            <a:endParaRPr lang="ru-RU" sz="4000"/>
          </a:p>
        </p:txBody>
      </p:sp>
      <p:pic>
        <p:nvPicPr>
          <p:cNvPr id="5" name="Содержимое 3" descr="6.4.-15" hidden="0"/>
          <p:cNvPicPr>
            <a:picLocks noGrp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>
            <a:off x="0" y="1357298"/>
            <a:ext cx="6191293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4" descr="6.4.-16" hidden="0"/>
          <p:cNvPicPr/>
          <p:nvPr isPhoto="0" userDrawn="0"/>
        </p:nvPicPr>
        <p:blipFill>
          <a:blip r:embed="rId3"/>
          <a:stretch/>
        </p:blipFill>
        <p:spPr bwMode="auto">
          <a:xfrm>
            <a:off x="5905498" y="2428868"/>
            <a:ext cx="5810290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4000"/>
              <a:t>Петропавловская церковь в г.Минск</a:t>
            </a:r>
            <a:endParaRPr lang="ru-RU" sz="4000"/>
          </a:p>
        </p:txBody>
      </p:sp>
      <p:pic>
        <p:nvPicPr>
          <p:cNvPr id="5" name="Содержимое 4" descr="6.4.-20" hidden="0"/>
          <p:cNvPicPr>
            <a:picLocks noGrp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>
            <a:off x="1666844" y="1643050"/>
            <a:ext cx="8858312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4000"/>
              <a:t>Костел Благовещения монастыря </a:t>
            </a:r>
            <a:r>
              <a:rPr lang="ru-RU" sz="4000"/>
              <a:t>бернардинок</a:t>
            </a:r>
            <a:r>
              <a:rPr lang="ru-RU" sz="4000"/>
              <a:t> в г.Минск</a:t>
            </a:r>
            <a:endParaRPr lang="ru-RU" sz="4000"/>
          </a:p>
        </p:txBody>
      </p:sp>
      <p:sp>
        <p:nvSpPr>
          <p:cNvPr id="5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6" name="Рисунок 3" descr="6.4.-21" hidden="0"/>
          <p:cNvPicPr/>
          <p:nvPr isPhoto="0" userDrawn="0"/>
        </p:nvPicPr>
        <p:blipFill>
          <a:blip r:embed="rId2"/>
          <a:stretch/>
        </p:blipFill>
        <p:spPr bwMode="auto">
          <a:xfrm>
            <a:off x="1857345" y="1500174"/>
            <a:ext cx="8477308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609600" y="274637"/>
            <a:ext cx="5497146" cy="1143000"/>
          </a:xfrm>
        </p:spPr>
        <p:txBody>
          <a:bodyPr/>
          <a:lstStyle/>
          <a:p>
            <a:pPr>
              <a:defRPr/>
            </a:pPr>
            <a:r>
              <a:rPr lang="ru-RU"/>
              <a:t>Минская </a:t>
            </a:r>
            <a:r>
              <a:rPr lang="ru-RU"/>
              <a:t>Богаматерь</a:t>
            </a:r>
            <a:endParaRPr lang="ru-RU"/>
          </a:p>
        </p:txBody>
      </p:sp>
      <p:pic>
        <p:nvPicPr>
          <p:cNvPr id="5" name="Содержимое 3" descr="6.4.-22" hidden="0"/>
          <p:cNvPicPr>
            <a:picLocks noGrp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 flipH="0" flipV="0">
            <a:off x="5831324" y="34427"/>
            <a:ext cx="6343861" cy="6805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907167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4885865" y="274637"/>
            <a:ext cx="6696534" cy="1143000"/>
          </a:xfrm>
        </p:spPr>
        <p:txBody>
          <a:bodyPr/>
          <a:lstStyle/>
          <a:p>
            <a:pPr>
              <a:defRPr/>
            </a:pPr>
            <a:r>
              <a:rPr/>
              <a:t>Параскева Пятница Слуцк</a:t>
            </a:r>
            <a:endParaRPr/>
          </a:p>
        </p:txBody>
      </p:sp>
      <p:sp>
        <p:nvSpPr>
          <p:cNvPr id="821802309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4995768" y="1600200"/>
            <a:ext cx="6586630" cy="4525962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32034341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3B41CABB-4DA7-05D4-5681-2A11E77CC687}" type="datetimeFigureOut">
              <a:rPr/>
              <a:t/>
            </a:fld>
            <a:endParaRPr lang="ru-RU"/>
          </a:p>
        </p:txBody>
      </p:sp>
      <p:sp>
        <p:nvSpPr>
          <p:cNvPr id="660784333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99676504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F5B7BB7-319C-B85C-66C1-A5B54F1E4F92}" type="slidenum">
              <a:rPr/>
              <a:t/>
            </a:fld>
            <a:endParaRPr lang="ru-RU"/>
          </a:p>
        </p:txBody>
      </p:sp>
      <p:pic>
        <p:nvPicPr>
          <p:cNvPr id="152810258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805961" y="0"/>
            <a:ext cx="4079903" cy="58713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5261927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609599" y="274637"/>
            <a:ext cx="10972800" cy="213823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/>
          <a:p>
            <a:pPr>
              <a:defRPr/>
            </a:pPr>
            <a:endParaRPr/>
          </a:p>
        </p:txBody>
      </p:sp>
      <p:sp>
        <p:nvSpPr>
          <p:cNvPr id="1942782110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609599" y="381549"/>
            <a:ext cx="10972800" cy="5744612"/>
          </a:xfrm>
        </p:spPr>
        <p:txBody>
          <a:bodyPr/>
          <a:lstStyle/>
          <a:p>
            <a:pPr>
              <a:defRPr/>
            </a:pPr>
            <a:endParaRPr/>
          </a:p>
          <a:p>
            <a:pPr>
              <a:defRPr/>
            </a:pPr>
            <a:r>
              <a:rPr sz="28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1/пол. 17 в. – время стабильного преобладания барокко в скульптуре, особенно в католических храмах, в которых широко распространяются деревянные резные многофигурные алтари. Становлению барокко в культовой скульптуре в значительной мере содействовала деятельность католических монашеских орденов. Именно в чувственно-конкретные скульптурные образы могли донести до верующих важные и сложные идейно-религиозные понятия, в изобразительных формах отразить события Священного писания, что при большом количестве неграмотного населения имело не последнее значение.</a:t>
            </a:r>
            <a:r>
              <a:rPr sz="28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endParaRPr sz="2800"/>
          </a:p>
        </p:txBody>
      </p:sp>
      <p:sp>
        <p:nvSpPr>
          <p:cNvPr id="104240992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1DE747F-87A1-1297-421D-15C5E49F1F2B}" type="datetimeFigureOut">
              <a:rPr/>
              <a:t/>
            </a:fld>
            <a:endParaRPr lang="ru-RU"/>
          </a:p>
        </p:txBody>
      </p:sp>
      <p:sp>
        <p:nvSpPr>
          <p:cNvPr id="1599071558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28469754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FD815FC2-16F7-ED52-88BC-B0A90AE6C706}" type="slidenum">
              <a:rPr/>
              <a:t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31946655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2890633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5203365" y="1600200"/>
            <a:ext cx="6379034" cy="4525962"/>
          </a:xfrm>
        </p:spPr>
        <p:txBody>
          <a:bodyPr/>
          <a:lstStyle/>
          <a:p>
            <a:pPr>
              <a:defRPr/>
            </a:pPr>
            <a:r>
              <a:rPr/>
              <a:t>Кальвинистский сбор в Заславле</a:t>
            </a:r>
            <a:endParaRPr/>
          </a:p>
        </p:txBody>
      </p:sp>
      <p:sp>
        <p:nvSpPr>
          <p:cNvPr id="504340020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27DA6B43-94D3-5AE5-5E94-CFC2FF977BC9}" type="datetimeFigureOut">
              <a:rPr/>
              <a:t/>
            </a:fld>
            <a:endParaRPr lang="ru-RU"/>
          </a:p>
        </p:txBody>
      </p:sp>
      <p:sp>
        <p:nvSpPr>
          <p:cNvPr id="159400059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41761817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DD3DB026-0B3C-F0CA-B461-4C1E01A88F4C}" type="slidenum">
              <a:rPr/>
              <a:t/>
            </a:fld>
            <a:endParaRPr lang="ru-RU"/>
          </a:p>
        </p:txBody>
      </p:sp>
      <p:pic>
        <p:nvPicPr>
          <p:cNvPr id="8830031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536330" y="509465"/>
            <a:ext cx="3835335" cy="57625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20613925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4568365" y="274637"/>
            <a:ext cx="7014034" cy="1143000"/>
          </a:xfrm>
        </p:spPr>
        <p:txBody>
          <a:bodyPr/>
          <a:lstStyle/>
          <a:p>
            <a:pPr>
              <a:defRPr/>
            </a:pPr>
            <a:r>
              <a:rPr/>
              <a:t>Мемориальная пластика</a:t>
            </a:r>
            <a:endParaRPr/>
          </a:p>
        </p:txBody>
      </p:sp>
      <p:sp>
        <p:nvSpPr>
          <p:cNvPr id="304228974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6876345" y="1600200"/>
            <a:ext cx="4706053" cy="4525962"/>
          </a:xfrm>
        </p:spPr>
        <p:txBody>
          <a:bodyPr/>
          <a:lstStyle/>
          <a:p>
            <a:pPr>
              <a:defRPr/>
            </a:pPr>
            <a:r>
              <a:rPr/>
              <a:t>Мемориальная пластика</a:t>
            </a:r>
            <a:endParaRPr/>
          </a:p>
          <a:p>
            <a:pPr>
              <a:defRPr/>
            </a:pPr>
            <a:r>
              <a:rPr/>
              <a:t>Надгробие Альбрехта Гаштольда</a:t>
            </a:r>
            <a:endParaRPr/>
          </a:p>
        </p:txBody>
      </p:sp>
      <p:sp>
        <p:nvSpPr>
          <p:cNvPr id="1486388101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92FF5B05-9BD6-30A1-C776-DCC441C8E919}" type="datetimeFigureOut">
              <a:rPr/>
              <a:t/>
            </a:fld>
            <a:endParaRPr lang="ru-RU"/>
          </a:p>
        </p:txBody>
      </p:sp>
      <p:sp>
        <p:nvSpPr>
          <p:cNvPr id="704892063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7979058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5E2D2FB0-665A-1B54-BA80-FDDCDCF17704}" type="slidenum">
              <a:rPr/>
              <a:t/>
            </a:fld>
            <a:endParaRPr lang="ru-RU"/>
          </a:p>
        </p:txBody>
      </p:sp>
      <p:pic>
        <p:nvPicPr>
          <p:cNvPr id="172076943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964711" y="134326"/>
            <a:ext cx="3872307" cy="7064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6079908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77116309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8610384" y="1600200"/>
            <a:ext cx="2972015" cy="4525962"/>
          </a:xfrm>
        </p:spPr>
        <p:txBody>
          <a:bodyPr/>
          <a:lstStyle/>
          <a:p>
            <a:pPr>
              <a:defRPr/>
            </a:pPr>
            <a:r>
              <a:rPr/>
              <a:t>Надгробие Гаштольда</a:t>
            </a:r>
            <a:endParaRPr/>
          </a:p>
        </p:txBody>
      </p:sp>
      <p:sp>
        <p:nvSpPr>
          <p:cNvPr id="167882079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9DE42437-245C-E381-76E1-DBCB36E22195}" type="datetimeFigureOut">
              <a:rPr/>
              <a:t/>
            </a:fld>
            <a:endParaRPr lang="ru-RU"/>
          </a:p>
        </p:txBody>
      </p:sp>
      <p:sp>
        <p:nvSpPr>
          <p:cNvPr id="1212300676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4046420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D0C1DF2D-8F2F-24D5-D602-2203E46AFACF}" type="slidenum">
              <a:rPr/>
              <a:t/>
            </a:fld>
            <a:endParaRPr lang="ru-RU"/>
          </a:p>
        </p:txBody>
      </p:sp>
      <p:pic>
        <p:nvPicPr>
          <p:cNvPr id="193614296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798850" y="1723490"/>
            <a:ext cx="7425864" cy="39430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4405819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874792071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609599" y="634999"/>
            <a:ext cx="10972800" cy="5491162"/>
          </a:xfrm>
        </p:spPr>
        <p:txBody>
          <a:bodyPr/>
          <a:lstStyle/>
          <a:p>
            <a:pPr>
              <a:defRPr/>
            </a:pPr>
            <a:endParaRPr/>
          </a:p>
          <a:p>
            <a:pPr algn="just">
              <a:defRPr/>
            </a:pPr>
            <a:r>
              <a:rPr sz="2800" b="0" i="0" u="none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Значительным явлением в развитии пластики 16 – 18 в, было распространение мемориальной пластики – крупных скульптурных надгробных композиций размещаемых в храмах, традиция которых была перенята белорусской шляхтой от западноевропейской. Первыми мастерами культовой мемориальной пластики в Беларуси были в основном итальянцы. На памятниках размещались не только изображения усопших, но и тексты восхваляющие их жизненные достижения и успехи, полученные награды и родовые гербы. На практике распространяются два варианта надмогильных памятников: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01998452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38B7EE4B-73E3-6F35-203A-B3ABC4EC43B9}" type="datetimeFigureOut">
              <a:rPr/>
              <a:t/>
            </a:fld>
            <a:endParaRPr lang="ru-RU"/>
          </a:p>
        </p:txBody>
      </p:sp>
      <p:sp>
        <p:nvSpPr>
          <p:cNvPr id="284992944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26163789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941B8779-2D25-38F5-4279-628A67E74DFC}" type="slidenum">
              <a:rPr/>
              <a:t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94766200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609599" y="274637"/>
            <a:ext cx="10972800" cy="18940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/>
          <a:p>
            <a:pPr>
              <a:defRPr/>
            </a:pPr>
            <a:endParaRPr/>
          </a:p>
        </p:txBody>
      </p:sp>
      <p:sp>
        <p:nvSpPr>
          <p:cNvPr id="1949528383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609599" y="512884"/>
            <a:ext cx="10972800" cy="5613278"/>
          </a:xfrm>
        </p:spPr>
        <p:txBody>
          <a:bodyPr/>
          <a:lstStyle/>
          <a:p>
            <a:pPr>
              <a:defRPr/>
            </a:pPr>
            <a:endParaRPr/>
          </a:p>
          <a:p>
            <a:pPr>
              <a:defRPr/>
            </a:pPr>
            <a:r>
              <a:rPr sz="26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1. в виде каменной плиты с небольшим рельефом –</a:t>
            </a:r>
            <a:r>
              <a:rPr sz="26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600" b="1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надгробие Криштофа Николая Радзивилла</a:t>
            </a:r>
            <a:r>
              <a:rPr sz="26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6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(после 1608) и</a:t>
            </a:r>
            <a:r>
              <a:rPr sz="26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600" b="1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Николая Криштофа Радзивилла Сиротки</a:t>
            </a:r>
            <a:r>
              <a:rPr sz="26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6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(после 1616),</a:t>
            </a:r>
            <a:r>
              <a:rPr sz="26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600" b="1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надгробие Альбрехта Гаштольда</a:t>
            </a:r>
            <a:r>
              <a:rPr sz="2600" b="1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6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(1539-1541)</a:t>
            </a:r>
            <a:r>
              <a:rPr sz="2600" b="1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600" b="1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в Виленском кафедральном костёле</a:t>
            </a:r>
            <a:r>
              <a:rPr sz="26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.</a:t>
            </a:r>
            <a:endParaRPr sz="2600"/>
          </a:p>
          <a:p>
            <a:pPr>
              <a:defRPr/>
            </a:pPr>
            <a:r>
              <a:rPr sz="26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2. в виде пристенного надгробия с изображением лежащей скульптуры на крышке саркофага –</a:t>
            </a:r>
            <a:r>
              <a:rPr sz="26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600" b="1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надгробие к. 16-нач. 17 в. в костёле св.Михаила в Вильне</a:t>
            </a:r>
            <a:r>
              <a:rPr sz="26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.</a:t>
            </a:r>
            <a:endParaRPr sz="2600"/>
          </a:p>
        </p:txBody>
      </p:sp>
      <p:sp>
        <p:nvSpPr>
          <p:cNvPr id="994204219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E720854F-1EA5-4A84-E476-EDAB3B4C2D97}" type="datetimeFigureOut">
              <a:rPr/>
              <a:t/>
            </a:fld>
            <a:endParaRPr lang="ru-RU"/>
          </a:p>
        </p:txBody>
      </p:sp>
      <p:sp>
        <p:nvSpPr>
          <p:cNvPr id="1634998798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73827289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57A2A91-59D9-1D5D-3123-0C06F365DD5D}" type="slidenum">
              <a:rPr/>
              <a:t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10321279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1">
            <a:off x="609599" y="228917"/>
            <a:ext cx="10972800" cy="4572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/>
          <a:p>
            <a:pPr>
              <a:defRPr/>
            </a:pPr>
            <a:endParaRPr/>
          </a:p>
        </p:txBody>
      </p:sp>
      <p:sp>
        <p:nvSpPr>
          <p:cNvPr id="521844781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609599" y="476249"/>
            <a:ext cx="10972800" cy="5649912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85000" lnSpcReduction="3000"/>
          </a:bodyPr>
          <a:lstStyle/>
          <a:p>
            <a:pPr>
              <a:defRPr/>
            </a:pPr>
            <a:endParaRPr/>
          </a:p>
          <a:p>
            <a:pPr>
              <a:defRPr/>
            </a:pPr>
            <a:r>
              <a:rPr sz="28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В 1/пол. 17 в. в соответствии со стилистикой барокко вид надгробий стал более сложным. Памятники стали включать рельефные и свободно размещённые фигуры умерших, а также аллегорических персонажей, многочисленные символы, надписи. Получают широкое распространение надгробия изображающие умерших в рыцарской одежде, часто в молящейся позе –</a:t>
            </a:r>
            <a:r>
              <a:rPr sz="28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800" b="1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надгробие витебского Каштеляна Николая Вольского и его жены Барбары В</a:t>
            </a:r>
            <a:r>
              <a:rPr sz="2800" b="1" i="1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о</a:t>
            </a:r>
            <a:r>
              <a:rPr sz="2800" b="1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йны</a:t>
            </a:r>
            <a:r>
              <a:rPr sz="28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, созданное после 1623 г. в костёле в д.Кременица Гродненской обл.,</a:t>
            </a:r>
            <a:r>
              <a:rPr sz="28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800" b="1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надгробие Николая Сапеги и его жён в костёле Гольшан</a:t>
            </a:r>
            <a:r>
              <a:rPr sz="28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8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(1599 – после 1635 г.).</a:t>
            </a:r>
            <a:endParaRPr sz="2800"/>
          </a:p>
          <a:p>
            <a:pPr>
              <a:defRPr/>
            </a:pPr>
            <a:r>
              <a:rPr sz="28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В 18 в. мастера надгробной скульптуры в создаваемых памятниках стремятся передать не только портретное сходство с умершим, но и душевные переживания и чувства его родственников –</a:t>
            </a:r>
            <a:r>
              <a:rPr sz="28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800" b="1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надгробие в виде спящего ребёнка из Мира</a:t>
            </a:r>
            <a:r>
              <a:rPr sz="28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,</a:t>
            </a:r>
            <a:r>
              <a:rPr sz="28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800" b="1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надгробие в костёле г.Ружаны</a:t>
            </a:r>
            <a:r>
              <a:rPr sz="28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8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и др.</a:t>
            </a:r>
            <a:endParaRPr/>
          </a:p>
        </p:txBody>
      </p:sp>
      <p:sp>
        <p:nvSpPr>
          <p:cNvPr id="68972223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F1A18359-DD4C-00EF-3C03-77582C8D2387}" type="datetimeFigureOut">
              <a:rPr/>
              <a:t/>
            </a:fld>
            <a:endParaRPr lang="ru-RU"/>
          </a:p>
        </p:txBody>
      </p:sp>
      <p:sp>
        <p:nvSpPr>
          <p:cNvPr id="1521446613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89389003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DA41B6D9-3A39-2959-4E82-FDCBC0C25B81}" type="slidenum">
              <a:rPr/>
              <a:t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81355640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609599" y="274637"/>
            <a:ext cx="10972800" cy="958727"/>
          </a:xfrm>
        </p:spPr>
        <p:txBody>
          <a:bodyPr/>
          <a:lstStyle/>
          <a:p>
            <a:pPr>
              <a:defRPr/>
            </a:pPr>
            <a:r>
              <a:rPr/>
              <a:t>Надгробия Вольских</a:t>
            </a:r>
            <a:endParaRPr/>
          </a:p>
        </p:txBody>
      </p:sp>
      <p:sp>
        <p:nvSpPr>
          <p:cNvPr id="1747079242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76478811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77D68C6-0F93-23BA-C43C-436DBA24D9C8}" type="datetimeFigureOut">
              <a:rPr/>
              <a:t/>
            </a:fld>
            <a:endParaRPr lang="ru-RU"/>
          </a:p>
        </p:txBody>
      </p:sp>
      <p:sp>
        <p:nvSpPr>
          <p:cNvPr id="2141383591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22203737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6F5479E-5C71-7DC8-5AC1-16C7F9FF5FFA}" type="slidenum">
              <a:rPr/>
              <a:t/>
            </a:fld>
            <a:endParaRPr lang="ru-RU"/>
          </a:p>
        </p:txBody>
      </p:sp>
      <p:pic>
        <p:nvPicPr>
          <p:cNvPr id="236178256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451826" y="1233365"/>
            <a:ext cx="8207403" cy="61555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4839929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Скульптор Ян Христиан Шмидт</a:t>
            </a:r>
            <a:endParaRPr/>
          </a:p>
        </p:txBody>
      </p:sp>
      <p:sp>
        <p:nvSpPr>
          <p:cNvPr id="581483510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84385560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F9B87C6-E84A-5B27-9E65-F98A8CF383DB}" type="datetimeFigureOut">
              <a:rPr/>
              <a:t/>
            </a:fld>
            <a:endParaRPr lang="ru-RU"/>
          </a:p>
        </p:txBody>
      </p:sp>
      <p:sp>
        <p:nvSpPr>
          <p:cNvPr id="1327036641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82090809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3FFC9111-79CB-D799-0BFC-4A404EB2B895}" type="slidenum">
              <a:rPr/>
              <a:t/>
            </a:fld>
            <a:endParaRPr lang="ru-RU"/>
          </a:p>
        </p:txBody>
      </p:sp>
      <p:pic>
        <p:nvPicPr>
          <p:cNvPr id="13761842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086826" y="1478360"/>
            <a:ext cx="8305095" cy="55001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68156169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23672775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528486583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A214D826-69FE-ACE1-E46E-E8E3477D2750}" type="datetimeFigureOut">
              <a:rPr/>
              <a:t/>
            </a:fld>
            <a:endParaRPr lang="ru-RU"/>
          </a:p>
        </p:txBody>
      </p:sp>
      <p:sp>
        <p:nvSpPr>
          <p:cNvPr id="552493511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5013821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D5F67002-69CA-3341-BDC2-021C000F34A9}" type="slidenum">
              <a:rPr/>
              <a:t/>
            </a:fld>
            <a:endParaRPr lang="ru-RU"/>
          </a:p>
        </p:txBody>
      </p:sp>
      <p:pic>
        <p:nvPicPr>
          <p:cNvPr id="14725336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17499" y="0"/>
            <a:ext cx="5252211" cy="6196429"/>
          </a:xfrm>
          <a:prstGeom prst="rect">
            <a:avLst/>
          </a:prstGeom>
        </p:spPr>
      </p:pic>
      <p:pic>
        <p:nvPicPr>
          <p:cNvPr id="1001954575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5837115" y="146538"/>
            <a:ext cx="4714903" cy="6196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2128427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5520865" y="274637"/>
            <a:ext cx="6061534" cy="114300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/>
          <a:p>
            <a:pPr>
              <a:defRPr/>
            </a:pPr>
            <a:endParaRPr/>
          </a:p>
          <a:p>
            <a:pPr>
              <a:defRPr/>
            </a:pPr>
            <a:r>
              <a:rPr sz="2600" b="0" i="0" u="none">
                <a:solidFill>
                  <a:srgbClr val="202122"/>
                </a:solidFill>
                <a:latin typeface="Arial"/>
                <a:ea typeface="Arial"/>
                <a:cs typeface="Arial"/>
              </a:rPr>
              <a:t>Катажина Тенчинская-Слуцкая. 1580</a:t>
            </a:r>
            <a:br>
              <a:rPr sz="2600"/>
            </a:br>
            <a:r>
              <a:rPr sz="2600"/>
              <a:t>Лев Сапега</a:t>
            </a:r>
            <a:endParaRPr sz="2600"/>
          </a:p>
        </p:txBody>
      </p:sp>
      <p:sp>
        <p:nvSpPr>
          <p:cNvPr id="800664878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7521055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99F49DE5-A70D-CEA8-1720-56BA8489B48F}" type="datetimeFigureOut">
              <a:rPr/>
              <a:t/>
            </a:fld>
            <a:endParaRPr lang="ru-RU"/>
          </a:p>
        </p:txBody>
      </p:sp>
      <p:sp>
        <p:nvSpPr>
          <p:cNvPr id="470516111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0861451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DF58325-556C-552D-6930-ADB2CD22A701}" type="slidenum">
              <a:rPr/>
              <a:t/>
            </a:fld>
            <a:endParaRPr lang="ru-RU"/>
          </a:p>
        </p:txBody>
      </p:sp>
      <p:pic>
        <p:nvPicPr>
          <p:cNvPr id="167740213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609599" y="366346"/>
            <a:ext cx="4743354" cy="6296803"/>
          </a:xfrm>
          <a:prstGeom prst="rect">
            <a:avLst/>
          </a:prstGeom>
        </p:spPr>
      </p:pic>
      <p:pic>
        <p:nvPicPr>
          <p:cNvPr id="609913281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6715646" y="1722114"/>
            <a:ext cx="3342731" cy="44040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0373990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78155276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5679615" y="5461089"/>
            <a:ext cx="5902784" cy="665072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70000" lnSpcReduction="6000"/>
          </a:bodyPr>
          <a:lstStyle/>
          <a:p>
            <a:pPr>
              <a:defRPr/>
            </a:pPr>
            <a:r>
              <a:rPr/>
              <a:t>Юрий Геркулес Радзивилл</a:t>
            </a:r>
            <a:endParaRPr/>
          </a:p>
          <a:p>
            <a:pPr>
              <a:defRPr/>
            </a:pPr>
            <a:r>
              <a:rPr/>
              <a:t>Альбрехт Владислав Радзивилл</a:t>
            </a:r>
            <a:endParaRPr/>
          </a:p>
        </p:txBody>
      </p:sp>
      <p:sp>
        <p:nvSpPr>
          <p:cNvPr id="1272895795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60D32A88-DD49-1811-00EC-AA2FB5709394}" type="datetimeFigureOut">
              <a:rPr/>
              <a:t/>
            </a:fld>
            <a:endParaRPr lang="ru-RU"/>
          </a:p>
        </p:txBody>
      </p:sp>
      <p:sp>
        <p:nvSpPr>
          <p:cNvPr id="869942998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38448467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23930E06-F190-B0B9-F3EA-2DAE3460DDC2}" type="slidenum">
              <a:rPr/>
              <a:t/>
            </a:fld>
            <a:endParaRPr lang="ru-RU"/>
          </a:p>
        </p:txBody>
      </p:sp>
      <p:pic>
        <p:nvPicPr>
          <p:cNvPr id="188142033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537307" y="451826"/>
            <a:ext cx="4035049" cy="6714322"/>
          </a:xfrm>
          <a:prstGeom prst="rect">
            <a:avLst/>
          </a:prstGeom>
        </p:spPr>
      </p:pic>
      <p:pic>
        <p:nvPicPr>
          <p:cNvPr id="1256478414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5416444" y="274637"/>
            <a:ext cx="3321154" cy="48516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4000"/>
              <a:t>Замок в Смолянах </a:t>
            </a:r>
            <a:br>
              <a:rPr lang="ru-RU" sz="4000"/>
            </a:br>
            <a:r>
              <a:rPr lang="ru-RU" sz="4000"/>
              <a:t>(</a:t>
            </a:r>
            <a:r>
              <a:rPr lang="ru-RU" sz="4000"/>
              <a:t>Оршанский</a:t>
            </a:r>
            <a:r>
              <a:rPr lang="ru-RU" sz="4000"/>
              <a:t> район)</a:t>
            </a:r>
            <a:endParaRPr lang="ru-RU" sz="4000"/>
          </a:p>
        </p:txBody>
      </p:sp>
      <p:sp>
        <p:nvSpPr>
          <p:cNvPr id="5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6" name="Рисунок 4" descr="6.4.-3" hidden="0"/>
          <p:cNvPicPr/>
          <p:nvPr isPhoto="0" userDrawn="0"/>
        </p:nvPicPr>
        <p:blipFill>
          <a:blip r:embed="rId2"/>
          <a:stretch/>
        </p:blipFill>
        <p:spPr bwMode="auto">
          <a:xfrm flipH="0" flipV="0">
            <a:off x="567709" y="1411534"/>
            <a:ext cx="10862325" cy="516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17974060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53926" y="457200"/>
            <a:ext cx="10972800" cy="1143000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1414373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28516127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404AAE1F-B4F3-39F9-9082-FD35D4DFDBF8}" type="datetimeFigureOut">
              <a:rPr/>
              <a:t/>
            </a:fld>
            <a:endParaRPr lang="ru-RU"/>
          </a:p>
        </p:txBody>
      </p:sp>
      <p:sp>
        <p:nvSpPr>
          <p:cNvPr id="463809802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 flipH="0" flipV="0">
            <a:off x="4800384" y="6356349"/>
            <a:ext cx="3226015" cy="365124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0641266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5FA81B0F-E8A8-1020-7F88-8A53C19E7963}" type="slidenum">
              <a:rPr/>
              <a:t/>
            </a:fld>
            <a:endParaRPr lang="ru-RU"/>
          </a:p>
        </p:txBody>
      </p:sp>
      <p:pic>
        <p:nvPicPr>
          <p:cNvPr id="113059071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440961" y="347295"/>
            <a:ext cx="3860726" cy="6714636"/>
          </a:xfrm>
          <a:prstGeom prst="rect">
            <a:avLst/>
          </a:prstGeom>
        </p:spPr>
      </p:pic>
      <p:pic>
        <p:nvPicPr>
          <p:cNvPr id="1673611187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6974038" y="409330"/>
            <a:ext cx="4127499" cy="68103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84614498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91684210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17892550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6B6F70B-CDD4-AAAD-D0E7-4DF59967B739}" type="datetimeFigureOut">
              <a:rPr/>
              <a:t/>
            </a:fld>
            <a:endParaRPr lang="ru-RU"/>
          </a:p>
        </p:txBody>
      </p:sp>
      <p:sp>
        <p:nvSpPr>
          <p:cNvPr id="1596772359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4154400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84E868A-4A41-C6C9-C26A-4897F3A2DCBB}" type="slidenum">
              <a:rPr/>
              <a:t/>
            </a:fld>
            <a:endParaRPr lang="ru-RU"/>
          </a:p>
        </p:txBody>
      </p:sp>
      <p:sp>
        <p:nvSpPr>
          <p:cNvPr id="1826793607" name=""/>
          <p:cNvSpPr/>
          <p:nvPr/>
        </p:nvSpPr>
        <p:spPr bwMode="auto">
          <a:xfrm flipH="0" flipV="0">
            <a:off x="609599" y="459091"/>
            <a:ext cx="10687610" cy="5212116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2800" u="sng">
                <a:hlinkClick r:id="rId2" tooltip="Сарматский портрет"/>
              </a:rPr>
              <a:t>сарматский портрет</a:t>
            </a:r>
            <a:endParaRPr sz="2800"/>
          </a:p>
          <a:p>
            <a:pPr>
              <a:defRPr/>
            </a:pPr>
            <a:r>
              <a:rPr sz="2800" b="0" i="0" u="none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В основном преобладал парадный рыцарский</a:t>
            </a:r>
            <a:r>
              <a:rPr sz="2800" b="0" i="0" u="none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sz="2800" b="0" i="0" u="none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, далее следовали портреты донаторский, погребальный. Сарматский портрет изображал знатного шляхтича в богатом рыцарском убранстве. Зачастую в картине присутствовало оружие (меч, копьё), палица, распятие, родовой герб. Портрет, как стиль изобразительного натурализма, давал представление не только об облике человека, но и его среде проживания. В художественном плане зарождалось стремление отражения материальности и объёмности лица и фигуры, хотя светотеневая моделировка оставлась ещё плоскостной.</a:t>
            </a:r>
            <a:endParaRPr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3045163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30838670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609599" y="158749"/>
            <a:ext cx="10972800" cy="5967412"/>
          </a:xfrm>
        </p:spPr>
        <p:txBody>
          <a:bodyPr/>
          <a:lstStyle/>
          <a:p>
            <a:pPr algn="just">
              <a:defRPr/>
            </a:pPr>
            <a:r>
              <a:rPr sz="2800" b="0" i="0" u="none">
                <a:solidFill>
                  <a:schemeClr val="tx1"/>
                </a:solidFill>
                <a:latin typeface="Times New Roman"/>
                <a:ea typeface="Open Sans"/>
                <a:cs typeface="Times New Roman"/>
              </a:rPr>
              <a:t>Характерной формой портрета сарматизма является погребальный (трунный, труменный) портрет ― живописное или скульптурное изображение покойного. Это гробовой портрет (прикрепляемый к гробу), эпитафийный (вешался на стене костёла рядом с декоративным или скульптурным прибавлением), жалобная хоругвь (изображение покойника на ткани, которая укреплялась не древке, как знамя). В XVII―XVIII вв. погребальные портреты в основном писались на листовой меди или по листовому олову</a:t>
            </a:r>
            <a:r>
              <a:rPr sz="2800" b="0" i="0" u="none">
                <a:solidFill>
                  <a:schemeClr val="tx1"/>
                </a:solidFill>
                <a:latin typeface="Times New Roman"/>
                <a:ea typeface="Open Sans"/>
                <a:cs typeface="Times New Roman"/>
              </a:rPr>
              <a:t>. Среди погребальных портретов ― портреты</a:t>
            </a:r>
            <a:r>
              <a:rPr sz="2800" b="0" i="0" u="none">
                <a:solidFill>
                  <a:schemeClr val="tx1"/>
                </a:solidFill>
                <a:latin typeface="Times New Roman"/>
                <a:ea typeface="Open Sans"/>
                <a:cs typeface="Times New Roman"/>
              </a:rPr>
              <a:t> Андрея Завиша, Александра Потея</a:t>
            </a:r>
            <a:r>
              <a:rPr sz="2800" b="0" i="0" u="none">
                <a:solidFill>
                  <a:schemeClr val="tx1"/>
                </a:solidFill>
                <a:latin typeface="Times New Roman"/>
                <a:ea typeface="Open Sans"/>
                <a:cs typeface="Times New Roman"/>
              </a:rPr>
              <a:t> </a:t>
            </a:r>
            <a:r>
              <a:rPr sz="2800" b="0" i="0" u="none">
                <a:solidFill>
                  <a:schemeClr val="tx1"/>
                </a:solidFill>
                <a:latin typeface="Times New Roman"/>
                <a:ea typeface="Open Sans"/>
                <a:cs typeface="Times New Roman"/>
              </a:rPr>
              <a:t>(1678),</a:t>
            </a:r>
            <a:r>
              <a:rPr sz="2800" b="0" i="0" u="none">
                <a:solidFill>
                  <a:schemeClr val="tx1"/>
                </a:solidFill>
                <a:latin typeface="Times New Roman"/>
                <a:ea typeface="Open Sans"/>
                <a:cs typeface="Times New Roman"/>
              </a:rPr>
              <a:t> </a:t>
            </a:r>
            <a:r>
              <a:rPr sz="2800" b="0" i="0" u="none">
                <a:solidFill>
                  <a:schemeClr val="tx1"/>
                </a:solidFill>
                <a:latin typeface="Times New Roman"/>
                <a:ea typeface="Open Sans"/>
                <a:cs typeface="Times New Roman"/>
              </a:rPr>
              <a:t> </a:t>
            </a:r>
            <a:r>
              <a:rPr sz="2800" b="0" i="0" u="none">
                <a:solidFill>
                  <a:schemeClr val="tx1"/>
                </a:solidFill>
                <a:latin typeface="Times New Roman"/>
                <a:ea typeface="Open Sans"/>
                <a:cs typeface="Times New Roman"/>
              </a:rPr>
              <a:t> эпитафия</a:t>
            </a:r>
            <a:r>
              <a:rPr sz="2800" b="0" i="0" u="none">
                <a:solidFill>
                  <a:schemeClr val="tx1"/>
                </a:solidFill>
                <a:latin typeface="Times New Roman"/>
                <a:ea typeface="Open Sans"/>
                <a:cs typeface="Times New Roman"/>
              </a:rPr>
              <a:t> </a:t>
            </a:r>
            <a:r>
              <a:rPr sz="2800" b="0" i="0" u="none">
                <a:solidFill>
                  <a:schemeClr val="tx1"/>
                </a:solidFill>
                <a:latin typeface="Times New Roman"/>
                <a:ea typeface="Open Sans"/>
                <a:cs typeface="Times New Roman"/>
              </a:rPr>
              <a:t> </a:t>
            </a:r>
            <a:r>
              <a:rPr sz="2800" b="0" i="0" u="none">
                <a:solidFill>
                  <a:schemeClr val="tx1"/>
                </a:solidFill>
                <a:latin typeface="Times New Roman"/>
                <a:ea typeface="Open Sans"/>
                <a:cs typeface="Times New Roman"/>
              </a:rPr>
              <a:t>стародубскому Болеславу Биспингу И. Прукнера в</a:t>
            </a:r>
            <a:r>
              <a:rPr sz="2800" b="0" i="0" u="none">
                <a:solidFill>
                  <a:schemeClr val="tx1"/>
                </a:solidFill>
                <a:latin typeface="Times New Roman"/>
                <a:ea typeface="Open Sans"/>
                <a:cs typeface="Times New Roman"/>
              </a:rPr>
              <a:t> </a:t>
            </a:r>
            <a:r>
              <a:rPr sz="2800" b="0" i="0" u="none">
                <a:solidFill>
                  <a:schemeClr val="tx1"/>
                </a:solidFill>
                <a:latin typeface="Times New Roman"/>
                <a:ea typeface="Open Sans"/>
                <a:cs typeface="Times New Roman"/>
              </a:rPr>
              <a:t> </a:t>
            </a:r>
            <a:r>
              <a:rPr sz="2800" b="0" i="0" u="none">
                <a:solidFill>
                  <a:schemeClr val="tx1"/>
                </a:solidFill>
                <a:latin typeface="Times New Roman"/>
                <a:ea typeface="Open Sans"/>
                <a:cs typeface="Times New Roman"/>
              </a:rPr>
              <a:t>(1789), эпитафия</a:t>
            </a:r>
            <a:r>
              <a:rPr sz="2800" b="0" i="0" u="none">
                <a:solidFill>
                  <a:schemeClr val="tx1"/>
                </a:solidFill>
                <a:latin typeface="Times New Roman"/>
                <a:ea typeface="Open Sans"/>
                <a:cs typeface="Times New Roman"/>
              </a:rPr>
              <a:t> </a:t>
            </a:r>
            <a:r>
              <a:rPr sz="2800" b="0" i="0" u="none">
                <a:solidFill>
                  <a:schemeClr val="tx1"/>
                </a:solidFill>
                <a:latin typeface="Times New Roman"/>
                <a:ea typeface="Open Sans"/>
                <a:cs typeface="Times New Roman"/>
              </a:rPr>
              <a:t> </a:t>
            </a:r>
            <a:r>
              <a:rPr sz="2800" b="0" i="0" u="none">
                <a:solidFill>
                  <a:schemeClr val="tx1"/>
                </a:solidFill>
                <a:latin typeface="Times New Roman"/>
                <a:ea typeface="Open Sans"/>
                <a:cs typeface="Times New Roman"/>
              </a:rPr>
              <a:t>из</a:t>
            </a:r>
            <a:r>
              <a:rPr sz="2800" b="0" i="0" u="none">
                <a:solidFill>
                  <a:schemeClr val="tx1"/>
                </a:solidFill>
                <a:latin typeface="Times New Roman"/>
                <a:ea typeface="Open Sans"/>
                <a:cs typeface="Times New Roman"/>
              </a:rPr>
              <a:t> </a:t>
            </a:r>
            <a:r>
              <a:rPr sz="2800" b="0" i="0" u="none">
                <a:solidFill>
                  <a:schemeClr val="tx1"/>
                </a:solidFill>
                <a:latin typeface="Times New Roman"/>
                <a:ea typeface="Open Sans"/>
                <a:cs typeface="Times New Roman"/>
              </a:rPr>
              <a:t> </a:t>
            </a:r>
            <a:r>
              <a:rPr sz="2800" b="0" i="0" u="none">
                <a:solidFill>
                  <a:schemeClr val="tx1"/>
                </a:solidFill>
                <a:latin typeface="Times New Roman"/>
                <a:ea typeface="Open Sans"/>
                <a:cs typeface="Times New Roman"/>
              </a:rPr>
              <a:t>костёла</a:t>
            </a:r>
            <a:r>
              <a:rPr sz="2800" b="0" i="0" u="none">
                <a:solidFill>
                  <a:schemeClr val="tx1"/>
                </a:solidFill>
                <a:latin typeface="Times New Roman"/>
                <a:ea typeface="Open Sans"/>
                <a:cs typeface="Times New Roman"/>
              </a:rPr>
              <a:t>.</a:t>
            </a:r>
            <a:endParaRPr sz="2800"/>
          </a:p>
        </p:txBody>
      </p:sp>
      <p:sp>
        <p:nvSpPr>
          <p:cNvPr id="89756331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2A367C55-0EB2-D611-BC0C-089285C0C37B}" type="datetimeFigureOut">
              <a:rPr/>
              <a:t/>
            </a:fld>
            <a:endParaRPr lang="ru-RU"/>
          </a:p>
        </p:txBody>
      </p:sp>
      <p:sp>
        <p:nvSpPr>
          <p:cNvPr id="423259271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42022464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2F0A1C3-7342-F57A-239C-4B3919700375}" type="slidenum">
              <a:rPr/>
              <a:t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1814209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016391479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0804315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6B3DE544-1956-1A99-61DE-21590278BA8B}" type="datetimeFigureOut">
              <a:rPr/>
              <a:t/>
            </a:fld>
            <a:endParaRPr lang="ru-RU"/>
          </a:p>
        </p:txBody>
      </p:sp>
      <p:sp>
        <p:nvSpPr>
          <p:cNvPr id="37492033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56681561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13BA8A6-D1D3-53E1-C12E-1FDA98A570A0}" type="slidenum">
              <a:rPr/>
              <a:t/>
            </a:fld>
            <a:endParaRPr lang="ru-RU"/>
          </a:p>
        </p:txBody>
      </p:sp>
      <p:pic>
        <p:nvPicPr>
          <p:cNvPr id="201582723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48845" y="134326"/>
            <a:ext cx="4001916" cy="3675672"/>
          </a:xfrm>
          <a:prstGeom prst="rect">
            <a:avLst/>
          </a:prstGeom>
        </p:spPr>
      </p:pic>
      <p:pic>
        <p:nvPicPr>
          <p:cNvPr id="138220289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212980" y="402980"/>
            <a:ext cx="3351247" cy="3321538"/>
          </a:xfrm>
          <a:prstGeom prst="rect">
            <a:avLst/>
          </a:prstGeom>
        </p:spPr>
      </p:pic>
      <p:pic>
        <p:nvPicPr>
          <p:cNvPr id="1618995744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7522307" y="219807"/>
            <a:ext cx="3431442" cy="3431442"/>
          </a:xfrm>
          <a:prstGeom prst="rect">
            <a:avLst/>
          </a:prstGeom>
        </p:spPr>
      </p:pic>
      <p:pic>
        <p:nvPicPr>
          <p:cNvPr id="268848624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2447475" y="3651249"/>
            <a:ext cx="3206572" cy="26579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Рождество Богоматери</a:t>
            </a:r>
            <a:endParaRPr lang="ru-RU"/>
          </a:p>
        </p:txBody>
      </p:sp>
      <p:pic>
        <p:nvPicPr>
          <p:cNvPr id="5" name="Содержимое 3" descr="6.4.-34" hidden="0"/>
          <p:cNvPicPr>
            <a:picLocks noGrp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>
            <a:off x="3476606" y="1285860"/>
            <a:ext cx="5238786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-2094697" y="0"/>
            <a:ext cx="14582048" cy="68031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6" name="Содержимое 3" descr="6.4.-2" hidden="0"/>
          <p:cNvPicPr>
            <a:picLocks noGrp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 flipH="0" flipV="0">
            <a:off x="761961" y="654126"/>
            <a:ext cx="10853217" cy="5680572"/>
          </a:xfrm>
          <a:prstGeom prst="rect">
            <a:avLst/>
          </a:prstGeom>
          <a:noFill/>
          <a:ln w="9525">
            <a:noFill/>
            <a:miter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88245235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49317692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8026399" y="341922"/>
            <a:ext cx="3555999" cy="5784239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85000" lnSpcReduction="3000"/>
          </a:bodyPr>
          <a:lstStyle/>
          <a:p>
            <a:pPr>
              <a:defRPr/>
            </a:pPr>
            <a:r>
              <a:rPr sz="2400" b="0" i="0" u="none">
                <a:solidFill>
                  <a:srgbClr val="202122"/>
                </a:solidFill>
                <a:latin typeface="Times New Roman"/>
                <a:ea typeface="Arial"/>
                <a:cs typeface="Times New Roman"/>
              </a:rPr>
              <a:t>Сохранившиеся инвентари 1739 и 1742 годов свидетельствуют, что «…замок, мурованый на копцы», был вокруг «водою облит». В каменных въездных воротах полотнища из прочных сосновых досок, прибитых большими гвоздями и усиленных железными рейками. В жилых помещениях стояли печи, обложенные белой «кафлей» с изображением герба — «Погони</a:t>
            </a:r>
            <a:r>
              <a:rPr sz="2400" b="0" i="0" u="none">
                <a:solidFill>
                  <a:srgbClr val="202122"/>
                </a:solidFill>
                <a:latin typeface="Times New Roman"/>
                <a:ea typeface="Arial"/>
                <a:cs typeface="Times New Roman"/>
              </a:rPr>
              <a:t>»</a:t>
            </a:r>
            <a:endParaRPr/>
          </a:p>
        </p:txBody>
      </p:sp>
      <p:sp>
        <p:nvSpPr>
          <p:cNvPr id="529925003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AC88A90F-EBCE-1438-67CE-A140D89D0EC6}" type="datetimeFigureOut">
              <a:rPr/>
              <a:t/>
            </a:fld>
            <a:endParaRPr lang="ru-RU"/>
          </a:p>
        </p:txBody>
      </p:sp>
      <p:sp>
        <p:nvSpPr>
          <p:cNvPr id="156284751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08663533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ABDB9FB3-6B98-365D-02FE-EFA0F79492DA}" type="slidenum">
              <a:rPr/>
              <a:t/>
            </a:fld>
            <a:endParaRPr lang="ru-RU"/>
          </a:p>
        </p:txBody>
      </p:sp>
      <p:pic>
        <p:nvPicPr>
          <p:cNvPr id="45275903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673803" y="390769"/>
            <a:ext cx="7352596" cy="56704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609598" y="274637"/>
            <a:ext cx="4364857" cy="1143000"/>
          </a:xfrm>
        </p:spPr>
        <p:txBody>
          <a:bodyPr/>
          <a:lstStyle/>
          <a:p>
            <a:pPr>
              <a:defRPr/>
            </a:pPr>
            <a:r>
              <a:rPr lang="ru-RU"/>
              <a:t>Ратуша в Могилеве</a:t>
            </a:r>
            <a:endParaRPr lang="ru-RU"/>
          </a:p>
        </p:txBody>
      </p:sp>
      <p:pic>
        <p:nvPicPr>
          <p:cNvPr id="5" name="Содержимое 3" descr="6.4.-1" hidden="0"/>
          <p:cNvPicPr>
            <a:picLocks noGrp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 flipH="0" flipV="0">
            <a:off x="5703014" y="103282"/>
            <a:ext cx="5881562" cy="663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4000"/>
              <a:t>Дворцово-замковый комплекс в Гольшанах</a:t>
            </a:r>
            <a:endParaRPr lang="ru-RU" sz="4000"/>
          </a:p>
        </p:txBody>
      </p:sp>
      <p:pic>
        <p:nvPicPr>
          <p:cNvPr id="5" name="Содержимое 3" descr="6.4.-4" hidden="0"/>
          <p:cNvPicPr>
            <a:picLocks noGrp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 flipH="0" flipV="0">
            <a:off x="399397" y="1600200"/>
            <a:ext cx="11123974" cy="488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0</Words>
  <Characters>0</Characters>
  <CharactersWithSpaces>0</CharactersWithSpaces>
  <Application>ONLYOFFICE/7.2.1.36</Application>
  <DocSecurity>0</DocSecurity>
  <PresentationFormat>On-screen Show (4:3)</PresentationFormat>
  <Lines>0</Lines>
  <Paragraphs>0</Paragraphs>
  <Slides>54</Slides>
  <Notes>54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/>
  <cp:revision>1</cp:revision>
  <dcterms:modified xsi:type="dcterms:W3CDTF">2023-03-08T22:41:20Z</dcterms:modified>
  <cp:category/>
  <cp:contentStatus/>
  <cp:version/>
</cp:coreProperties>
</file>