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/>
  <p:notesSz cx="9144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9680A9B-89AC-10D6-F79C-76E068A21964}">
  <a:tblStyle styleId="{99680A9B-89AC-10D6-F79C-76E068A21964}" styleName="Medium Style 4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12700">
              <a:solidFill>
                <a:schemeClr val="accent1"/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presProps" Target="presProps.xml" /><Relationship Id="rId36" Type="http://schemas.openxmlformats.org/officeDocument/2006/relationships/tableStyles" Target="tableStyles.xml" /><Relationship Id="rId3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preserve="0" showMasterPhAnim="0" showMasterSp="0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/>
          <p:nvPr/>
        </p:nvSpPr>
        <p:spPr bwMode="auto">
          <a:xfrm>
            <a:off x="-9524" y="4572000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6;p31"/>
          <p:cNvSpPr/>
          <p:nvPr/>
        </p:nvSpPr>
        <p:spPr bwMode="auto">
          <a:xfrm>
            <a:off x="-9524" y="4664074"/>
            <a:ext cx="1463674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17;p31"/>
          <p:cNvSpPr/>
          <p:nvPr/>
        </p:nvSpPr>
        <p:spPr bwMode="auto">
          <a:xfrm>
            <a:off x="1544637" y="4654549"/>
            <a:ext cx="7599361" cy="712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8;p31"/>
          <p:cNvSpPr/>
          <p:nvPr/>
        </p:nvSpPr>
        <p:spPr bwMode="auto">
          <a:xfrm>
            <a:off x="1447799" y="0"/>
            <a:ext cx="100012" cy="6867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19;p31"/>
          <p:cNvSpPr txBox="1"/>
          <p:nvPr>
            <p:ph type="body" idx="1"/>
          </p:nvPr>
        </p:nvSpPr>
        <p:spPr bwMode="auto"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31"/>
          <p:cNvSpPr txBox="1"/>
          <p:nvPr>
            <p:ph type="title"/>
          </p:nvPr>
        </p:nvSpPr>
        <p:spPr bwMode="auto">
          <a:xfrm>
            <a:off x="1600200" y="4648199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31"/>
          <p:cNvSpPr/>
          <p:nvPr>
            <p:ph type="pic" idx="2"/>
          </p:nvPr>
        </p:nvSpPr>
        <p:spPr bwMode="auto">
          <a:xfrm>
            <a:off x="1560575" y="0"/>
            <a:ext cx="7583423" cy="4568951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  <p:sp>
        <p:nvSpPr>
          <p:cNvPr id="22" name="Google Shape;22;p31"/>
          <p:cNvSpPr txBox="1"/>
          <p:nvPr>
            <p:ph type="dt" idx="10"/>
          </p:nvPr>
        </p:nvSpPr>
        <p:spPr bwMode="auto">
          <a:xfrm>
            <a:off x="6248399" y="6248399"/>
            <a:ext cx="2666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31"/>
          <p:cNvSpPr txBox="1"/>
          <p:nvPr>
            <p:ph type="sldNum" idx="12"/>
          </p:nvPr>
        </p:nvSpPr>
        <p:spPr bwMode="auto">
          <a:xfrm>
            <a:off x="0" y="4667249"/>
            <a:ext cx="1447799" cy="66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24" name="Google Shape;24;p31"/>
          <p:cNvSpPr txBox="1"/>
          <p:nvPr>
            <p:ph type="ftr" idx="11"/>
          </p:nvPr>
        </p:nvSpPr>
        <p:spPr bwMode="auto">
          <a:xfrm>
            <a:off x="1600200" y="6248399"/>
            <a:ext cx="45720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preserve="0" showMasterPhAnim="0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82;p40"/>
          <p:cNvSpPr txBox="1"/>
          <p:nvPr>
            <p:ph type="title"/>
          </p:nvPr>
        </p:nvSpPr>
        <p:spPr bwMode="auto">
          <a:xfrm>
            <a:off x="609599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40"/>
          <p:cNvSpPr txBox="1"/>
          <p:nvPr>
            <p:ph type="body" idx="1"/>
          </p:nvPr>
        </p:nvSpPr>
        <p:spPr bwMode="auto">
          <a:xfrm rot="5400000">
            <a:off x="2426493" y="-213517"/>
            <a:ext cx="4525962" cy="815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p40"/>
          <p:cNvSpPr txBox="1"/>
          <p:nvPr>
            <p:ph type="dt" idx="10"/>
          </p:nvPr>
        </p:nvSpPr>
        <p:spPr bwMode="auto">
          <a:xfrm>
            <a:off x="6095999" y="6248399"/>
            <a:ext cx="2666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40"/>
          <p:cNvSpPr txBox="1"/>
          <p:nvPr>
            <p:ph type="ftr" idx="11"/>
          </p:nvPr>
        </p:nvSpPr>
        <p:spPr bwMode="auto">
          <a:xfrm>
            <a:off x="609599" y="6248399"/>
            <a:ext cx="5421312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40"/>
          <p:cNvSpPr txBox="1"/>
          <p:nvPr>
            <p:ph type="sldNum" idx="12"/>
          </p:nvPr>
        </p:nvSpPr>
        <p:spPr bwMode="auto"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preserve="0" showMasterPhAnim="0" showMasterSp="0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Google Shape;88;p41"/>
          <p:cNvSpPr/>
          <p:nvPr/>
        </p:nvSpPr>
        <p:spPr bwMode="auto">
          <a:xfrm>
            <a:off x="6095999" y="0"/>
            <a:ext cx="32067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9" name="Google Shape;89;p41"/>
          <p:cNvSpPr/>
          <p:nvPr/>
        </p:nvSpPr>
        <p:spPr bwMode="auto">
          <a:xfrm>
            <a:off x="6142037" y="609599"/>
            <a:ext cx="228600" cy="6248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0" name="Google Shape;90;p41"/>
          <p:cNvSpPr/>
          <p:nvPr/>
        </p:nvSpPr>
        <p:spPr bwMode="auto">
          <a:xfrm>
            <a:off x="6142037" y="0"/>
            <a:ext cx="228600" cy="533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1" name="Google Shape;91;p41"/>
          <p:cNvSpPr txBox="1"/>
          <p:nvPr>
            <p:ph type="title"/>
          </p:nvPr>
        </p:nvSpPr>
        <p:spPr bwMode="auto">
          <a:xfrm rot="5400000">
            <a:off x="4823618" y="2339181"/>
            <a:ext cx="55165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2" name="Google Shape;92;p41"/>
          <p:cNvSpPr txBox="1"/>
          <p:nvPr>
            <p:ph type="body" idx="1"/>
          </p:nvPr>
        </p:nvSpPr>
        <p:spPr bwMode="auto">
          <a:xfrm rot="5400000">
            <a:off x="480217" y="586581"/>
            <a:ext cx="5516563" cy="556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" name="Google Shape;93;p41"/>
          <p:cNvSpPr txBox="1"/>
          <p:nvPr>
            <p:ph type="dt" idx="10"/>
          </p:nvPr>
        </p:nvSpPr>
        <p:spPr bwMode="auto">
          <a:xfrm>
            <a:off x="6553199" y="6248399"/>
            <a:ext cx="22097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41"/>
          <p:cNvSpPr txBox="1"/>
          <p:nvPr>
            <p:ph type="ftr" idx="11"/>
          </p:nvPr>
        </p:nvSpPr>
        <p:spPr bwMode="auto">
          <a:xfrm>
            <a:off x="457200" y="6248399"/>
            <a:ext cx="5573712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41"/>
          <p:cNvSpPr txBox="1"/>
          <p:nvPr>
            <p:ph type="sldNum" idx="12"/>
          </p:nvPr>
        </p:nvSpPr>
        <p:spPr bwMode="auto">
          <a:xfrm rot="5400000">
            <a:off x="5989637" y="144461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0" showMasterPhAnim="0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/>
          <p:nvPr>
            <p:ph type="title"/>
          </p:nvPr>
        </p:nvSpPr>
        <p:spPr bwMode="auto">
          <a:xfrm>
            <a:off x="612648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32"/>
          <p:cNvSpPr txBox="1"/>
          <p:nvPr>
            <p:ph type="body" idx="1"/>
          </p:nvPr>
        </p:nvSpPr>
        <p:spPr bwMode="auto">
          <a:xfrm>
            <a:off x="612648" y="1600200"/>
            <a:ext cx="8153399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32"/>
          <p:cNvSpPr txBox="1"/>
          <p:nvPr>
            <p:ph type="dt" idx="10"/>
          </p:nvPr>
        </p:nvSpPr>
        <p:spPr bwMode="auto">
          <a:xfrm>
            <a:off x="6095999" y="6248399"/>
            <a:ext cx="2666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32"/>
          <p:cNvSpPr txBox="1"/>
          <p:nvPr>
            <p:ph type="ftr" idx="11"/>
          </p:nvPr>
        </p:nvSpPr>
        <p:spPr bwMode="auto">
          <a:xfrm>
            <a:off x="609599" y="6248399"/>
            <a:ext cx="5421312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32"/>
          <p:cNvSpPr txBox="1"/>
          <p:nvPr>
            <p:ph type="sldNum" idx="12"/>
          </p:nvPr>
        </p:nvSpPr>
        <p:spPr bwMode="auto"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preserve="0" showMasterPhAnim="0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/>
          <p:nvPr>
            <p:ph type="title"/>
          </p:nvPr>
        </p:nvSpPr>
        <p:spPr bwMode="auto">
          <a:xfrm>
            <a:off x="609599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33"/>
          <p:cNvSpPr txBox="1"/>
          <p:nvPr>
            <p:ph type="body" idx="1"/>
          </p:nvPr>
        </p:nvSpPr>
        <p:spPr bwMode="auto">
          <a:xfrm>
            <a:off x="609599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33"/>
          <p:cNvSpPr txBox="1"/>
          <p:nvPr>
            <p:ph type="body" idx="2"/>
          </p:nvPr>
        </p:nvSpPr>
        <p:spPr bwMode="auto">
          <a:xfrm>
            <a:off x="48449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33"/>
          <p:cNvSpPr txBox="1"/>
          <p:nvPr>
            <p:ph type="dt" idx="10"/>
          </p:nvPr>
        </p:nvSpPr>
        <p:spPr bwMode="auto">
          <a:xfrm>
            <a:off x="6095999" y="6248399"/>
            <a:ext cx="2666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33"/>
          <p:cNvSpPr txBox="1"/>
          <p:nvPr>
            <p:ph type="sldNum" idx="12"/>
          </p:nvPr>
        </p:nvSpPr>
        <p:spPr bwMode="auto"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37" name="Google Shape;37;p33"/>
          <p:cNvSpPr txBox="1"/>
          <p:nvPr>
            <p:ph type="ftr" idx="11"/>
          </p:nvPr>
        </p:nvSpPr>
        <p:spPr bwMode="auto">
          <a:xfrm>
            <a:off x="609599" y="6248399"/>
            <a:ext cx="5421312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showMasterSp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/>
          <p:nvPr/>
        </p:nvSpPr>
        <p:spPr bwMode="auto">
          <a:xfrm>
            <a:off x="0" y="5970587"/>
            <a:ext cx="9144000" cy="8874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40;p34"/>
          <p:cNvSpPr/>
          <p:nvPr/>
        </p:nvSpPr>
        <p:spPr bwMode="auto">
          <a:xfrm>
            <a:off x="-9524" y="6053137"/>
            <a:ext cx="2249487" cy="712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" name="Google Shape;41;p34"/>
          <p:cNvSpPr/>
          <p:nvPr/>
        </p:nvSpPr>
        <p:spPr bwMode="auto">
          <a:xfrm>
            <a:off x="2359024" y="6043612"/>
            <a:ext cx="6784974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42;p34"/>
          <p:cNvSpPr txBox="1"/>
          <p:nvPr>
            <p:ph type="ctrTitle"/>
          </p:nvPr>
        </p:nvSpPr>
        <p:spPr bwMode="auto">
          <a:xfrm>
            <a:off x="2362199" y="4038599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34"/>
          <p:cNvSpPr txBox="1"/>
          <p:nvPr>
            <p:ph type="subTitle" idx="1"/>
          </p:nvPr>
        </p:nvSpPr>
        <p:spPr bwMode="auto">
          <a:xfrm>
            <a:off x="2362199" y="6050036"/>
            <a:ext cx="67055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34"/>
          <p:cNvSpPr txBox="1"/>
          <p:nvPr>
            <p:ph type="dt" idx="10"/>
          </p:nvPr>
        </p:nvSpPr>
        <p:spPr bwMode="auto">
          <a:xfrm>
            <a:off x="76199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34"/>
          <p:cNvSpPr txBox="1"/>
          <p:nvPr>
            <p:ph type="ftr" idx="11"/>
          </p:nvPr>
        </p:nvSpPr>
        <p:spPr bwMode="auto">
          <a:xfrm>
            <a:off x="2085975" y="236538"/>
            <a:ext cx="58673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34"/>
          <p:cNvSpPr txBox="1"/>
          <p:nvPr>
            <p:ph type="sldNum" idx="12"/>
          </p:nvPr>
        </p:nvSpPr>
        <p:spPr bwMode="auto">
          <a:xfrm>
            <a:off x="8001000" y="228600"/>
            <a:ext cx="838199" cy="38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раздела" preserve="0" showMasterPhAnim="0" showMasterSp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/>
          <p:nvPr/>
        </p:nvSpPr>
        <p:spPr bwMode="auto">
          <a:xfrm>
            <a:off x="0" y="1523999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" name="Google Shape;49;p35"/>
          <p:cNvSpPr/>
          <p:nvPr/>
        </p:nvSpPr>
        <p:spPr bwMode="auto">
          <a:xfrm>
            <a:off x="0" y="1600200"/>
            <a:ext cx="1295399" cy="99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0" name="Google Shape;50;p35"/>
          <p:cNvSpPr/>
          <p:nvPr/>
        </p:nvSpPr>
        <p:spPr bwMode="auto">
          <a:xfrm>
            <a:off x="1371600" y="1600200"/>
            <a:ext cx="7772400" cy="990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1" name="Google Shape;51;p35"/>
          <p:cNvSpPr txBox="1"/>
          <p:nvPr>
            <p:ph type="body" idx="1"/>
          </p:nvPr>
        </p:nvSpPr>
        <p:spPr bwMode="auto">
          <a:xfrm>
            <a:off x="1371600" y="2743200"/>
            <a:ext cx="7123113" cy="167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35"/>
          <p:cNvSpPr txBox="1"/>
          <p:nvPr>
            <p:ph type="title"/>
          </p:nvPr>
        </p:nvSpPr>
        <p:spPr bwMode="auto">
          <a:xfrm>
            <a:off x="1371600" y="1600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35"/>
          <p:cNvSpPr txBox="1"/>
          <p:nvPr>
            <p:ph type="dt" idx="10"/>
          </p:nvPr>
        </p:nvSpPr>
        <p:spPr bwMode="auto">
          <a:xfrm>
            <a:off x="6095999" y="6248399"/>
            <a:ext cx="2666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35"/>
          <p:cNvSpPr txBox="1"/>
          <p:nvPr>
            <p:ph type="sldNum" idx="12"/>
          </p:nvPr>
        </p:nvSpPr>
        <p:spPr bwMode="auto">
          <a:xfrm>
            <a:off x="0" y="1752599"/>
            <a:ext cx="1295399" cy="70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55" name="Google Shape;55;p35"/>
          <p:cNvSpPr txBox="1"/>
          <p:nvPr>
            <p:ph type="ftr" idx="11"/>
          </p:nvPr>
        </p:nvSpPr>
        <p:spPr bwMode="auto">
          <a:xfrm>
            <a:off x="609599" y="6248399"/>
            <a:ext cx="5421312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0" showMasterPhAnim="0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/>
          <p:nvPr>
            <p:ph type="title"/>
          </p:nvPr>
        </p:nvSpPr>
        <p:spPr bwMode="auto">
          <a:xfrm>
            <a:off x="533399" y="273049"/>
            <a:ext cx="8153399" cy="8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36"/>
          <p:cNvSpPr txBox="1"/>
          <p:nvPr>
            <p:ph type="body" idx="1"/>
          </p:nvPr>
        </p:nvSpPr>
        <p:spPr bwMode="auto">
          <a:xfrm>
            <a:off x="609599" y="2438399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36"/>
          <p:cNvSpPr txBox="1"/>
          <p:nvPr>
            <p:ph type="body" idx="2"/>
          </p:nvPr>
        </p:nvSpPr>
        <p:spPr bwMode="auto">
          <a:xfrm>
            <a:off x="4800600" y="2438399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36"/>
          <p:cNvSpPr txBox="1"/>
          <p:nvPr>
            <p:ph type="body" idx="3"/>
          </p:nvPr>
        </p:nvSpPr>
        <p:spPr bwMode="auto">
          <a:xfrm>
            <a:off x="609599" y="1752599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36"/>
          <p:cNvSpPr txBox="1"/>
          <p:nvPr>
            <p:ph type="body" idx="4"/>
          </p:nvPr>
        </p:nvSpPr>
        <p:spPr bwMode="auto">
          <a:xfrm>
            <a:off x="4800600" y="1752599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36"/>
          <p:cNvSpPr txBox="1"/>
          <p:nvPr>
            <p:ph type="dt" idx="10"/>
          </p:nvPr>
        </p:nvSpPr>
        <p:spPr bwMode="auto">
          <a:xfrm>
            <a:off x="6095999" y="6248399"/>
            <a:ext cx="2666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36"/>
          <p:cNvSpPr txBox="1"/>
          <p:nvPr>
            <p:ph type="sldNum" idx="12"/>
          </p:nvPr>
        </p:nvSpPr>
        <p:spPr bwMode="auto"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64" name="Google Shape;64;p36"/>
          <p:cNvSpPr txBox="1"/>
          <p:nvPr>
            <p:ph type="ftr" idx="11"/>
          </p:nvPr>
        </p:nvSpPr>
        <p:spPr bwMode="auto">
          <a:xfrm>
            <a:off x="609599" y="6248399"/>
            <a:ext cx="5421312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 bwMode="auto">
          <a:xfrm>
            <a:off x="609599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37"/>
          <p:cNvSpPr txBox="1"/>
          <p:nvPr>
            <p:ph type="dt" idx="10"/>
          </p:nvPr>
        </p:nvSpPr>
        <p:spPr bwMode="auto">
          <a:xfrm>
            <a:off x="6095999" y="6248399"/>
            <a:ext cx="2666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37"/>
          <p:cNvSpPr txBox="1"/>
          <p:nvPr>
            <p:ph type="ftr" idx="11"/>
          </p:nvPr>
        </p:nvSpPr>
        <p:spPr bwMode="auto">
          <a:xfrm>
            <a:off x="609599" y="6248399"/>
            <a:ext cx="5421312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37"/>
          <p:cNvSpPr txBox="1"/>
          <p:nvPr>
            <p:ph type="sldNum" idx="12"/>
          </p:nvPr>
        </p:nvSpPr>
        <p:spPr bwMode="auto"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preserve="0" showMasterPhAnim="0" showMasterSp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Google Shape;71;p38"/>
          <p:cNvSpPr txBox="1"/>
          <p:nvPr>
            <p:ph type="dt" idx="10"/>
          </p:nvPr>
        </p:nvSpPr>
        <p:spPr bwMode="auto">
          <a:xfrm>
            <a:off x="6095999" y="6248399"/>
            <a:ext cx="2666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38"/>
          <p:cNvSpPr txBox="1"/>
          <p:nvPr>
            <p:ph type="ftr" idx="11"/>
          </p:nvPr>
        </p:nvSpPr>
        <p:spPr bwMode="auto">
          <a:xfrm>
            <a:off x="609599" y="6248399"/>
            <a:ext cx="5421312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38"/>
          <p:cNvSpPr txBox="1"/>
          <p:nvPr>
            <p:ph type="sldNum" idx="12"/>
          </p:nvPr>
        </p:nvSpPr>
        <p:spPr bwMode="auto">
          <a:xfrm>
            <a:off x="0" y="6248399"/>
            <a:ext cx="533399" cy="38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preserve="0" showMasterPhAnim="0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/>
          <p:nvPr>
            <p:ph type="title"/>
          </p:nvPr>
        </p:nvSpPr>
        <p:spPr bwMode="auto">
          <a:xfrm>
            <a:off x="609599" y="273049"/>
            <a:ext cx="8077199" cy="8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39"/>
          <p:cNvSpPr txBox="1"/>
          <p:nvPr>
            <p:ph type="body" idx="1"/>
          </p:nvPr>
        </p:nvSpPr>
        <p:spPr bwMode="auto">
          <a:xfrm>
            <a:off x="609599" y="1752599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39"/>
          <p:cNvSpPr txBox="1"/>
          <p:nvPr>
            <p:ph type="body" idx="2"/>
          </p:nvPr>
        </p:nvSpPr>
        <p:spPr bwMode="auto">
          <a:xfrm>
            <a:off x="2362199" y="1752599"/>
            <a:ext cx="6400800" cy="441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39"/>
          <p:cNvSpPr txBox="1"/>
          <p:nvPr>
            <p:ph type="dt" idx="10"/>
          </p:nvPr>
        </p:nvSpPr>
        <p:spPr bwMode="auto">
          <a:xfrm>
            <a:off x="6095999" y="6248399"/>
            <a:ext cx="2666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39"/>
          <p:cNvSpPr txBox="1"/>
          <p:nvPr>
            <p:ph type="ftr" idx="11"/>
          </p:nvPr>
        </p:nvSpPr>
        <p:spPr bwMode="auto">
          <a:xfrm>
            <a:off x="609599" y="6248399"/>
            <a:ext cx="5421312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39"/>
          <p:cNvSpPr txBox="1"/>
          <p:nvPr>
            <p:ph type="sldNum" idx="12"/>
          </p:nvPr>
        </p:nvSpPr>
        <p:spPr bwMode="auto"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type="title"/>
          </p:nvPr>
        </p:nvSpPr>
        <p:spPr bwMode="auto">
          <a:xfrm>
            <a:off x="609599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30"/>
          <p:cNvSpPr txBox="1"/>
          <p:nvPr>
            <p:ph type="body" idx="1"/>
          </p:nvPr>
        </p:nvSpPr>
        <p:spPr bwMode="auto">
          <a:xfrm>
            <a:off x="612774" y="1600200"/>
            <a:ext cx="8153399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1pPr>
            <a:lvl2pPr marL="914400" marR="0" lvl="1" indent="-344169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2pPr>
            <a:lvl3pPr marL="1371600" marR="0" lvl="2" indent="-338137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3pPr>
            <a:lvl4pPr marL="1828800" marR="0" lvl="3" indent="-32385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4pPr>
            <a:lvl5pPr marL="2286000" marR="0" lvl="4" indent="-31115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5pPr>
            <a:lvl6pPr marL="2743200" marR="0" lvl="5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6pPr>
            <a:lvl7pPr marL="3200400" marR="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7pPr>
            <a:lvl8pPr marL="3657600" marR="0" lvl="7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8pPr>
            <a:lvl9pPr marL="4114800" marR="0" lvl="8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30"/>
          <p:cNvSpPr txBox="1"/>
          <p:nvPr>
            <p:ph type="dt" idx="10"/>
          </p:nvPr>
        </p:nvSpPr>
        <p:spPr bwMode="auto">
          <a:xfrm>
            <a:off x="6095999" y="6248399"/>
            <a:ext cx="26669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30"/>
          <p:cNvSpPr txBox="1"/>
          <p:nvPr>
            <p:ph type="ftr" idx="11"/>
          </p:nvPr>
        </p:nvSpPr>
        <p:spPr bwMode="auto">
          <a:xfrm>
            <a:off x="609599" y="6248399"/>
            <a:ext cx="5421312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30"/>
          <p:cNvSpPr/>
          <p:nvPr/>
        </p:nvSpPr>
        <p:spPr bwMode="auto">
          <a:xfrm>
            <a:off x="0" y="1235074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1;p30"/>
          <p:cNvSpPr/>
          <p:nvPr/>
        </p:nvSpPr>
        <p:spPr bwMode="auto">
          <a:xfrm>
            <a:off x="0" y="1279524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2;p30"/>
          <p:cNvSpPr/>
          <p:nvPr/>
        </p:nvSpPr>
        <p:spPr bwMode="auto">
          <a:xfrm>
            <a:off x="590549" y="1279524"/>
            <a:ext cx="8553449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3;p30"/>
          <p:cNvSpPr txBox="1"/>
          <p:nvPr>
            <p:ph type="sldNum" idx="12"/>
          </p:nvPr>
        </p:nvSpPr>
        <p:spPr bwMode="auto"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title"/>
          </p:nvPr>
        </p:nvSpPr>
        <p:spPr bwMode="auto">
          <a:xfrm>
            <a:off x="1560576" y="4648200"/>
            <a:ext cx="7575856" cy="68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vertOverflow="overflow" horzOverflow="overflow" vert="horz" wrap="square" lIns="91424" tIns="45699" rIns="91424" bIns="45699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b="1"/>
              <a:t>История Беларуси в контексте всемирной истории</a:t>
            </a:r>
            <a:endParaRPr b="1"/>
          </a:p>
        </p:txBody>
      </p:sp>
      <p:sp>
        <p:nvSpPr>
          <p:cNvPr id="103" name="Google Shape;103;p1"/>
          <p:cNvSpPr/>
          <p:nvPr/>
        </p:nvSpPr>
        <p:spPr bwMode="auto">
          <a:xfrm>
            <a:off x="-36511" y="6515362"/>
            <a:ext cx="1500236" cy="3200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500" b="1" i="0" u="none" strike="noStrike" cap="none">
              <a:solidFill>
                <a:srgbClr val="555A3B"/>
              </a:solidFill>
              <a:latin typeface="Twentieth Century"/>
              <a:ea typeface="Twentieth Century"/>
              <a:cs typeface="Twentieth Century"/>
            </a:endParaRPr>
          </a:p>
        </p:txBody>
      </p:sp>
      <p:sp>
        <p:nvSpPr>
          <p:cNvPr id="104" name="Google Shape;104;p1"/>
          <p:cNvSpPr/>
          <p:nvPr/>
        </p:nvSpPr>
        <p:spPr bwMode="auto">
          <a:xfrm>
            <a:off x="4507716" y="6534834"/>
            <a:ext cx="1500236" cy="3200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500" b="1" i="0" u="none" strike="noStrike" cap="none">
              <a:solidFill>
                <a:srgbClr val="555A3B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05" name="Google Shape;105;p1" descr="Facebook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1976856" name=""/>
          <p:cNvSpPr txBox="1"/>
          <p:nvPr/>
        </p:nvSpPr>
        <p:spPr bwMode="auto">
          <a:xfrm flipH="0" flipV="0">
            <a:off x="1600200" y="878703"/>
            <a:ext cx="7211795" cy="30175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48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Основные тенденции политического развития цивилизаций мира в XVI–XVIII вв</a:t>
            </a:r>
            <a:endParaRPr sz="48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vertOverflow="overflow" horzOverflow="overflow" vert="horz" wrap="square" lIns="91424" tIns="45699" rIns="91424" bIns="45699" numCol="1" spcCol="0" rtlCol="0" fromWordArt="0" anchor="ctr" anchorCtr="0" forceAA="0" upright="0" compatLnSpc="0"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Особенности военных конфликтов в Новое время</a:t>
            </a:r>
            <a:endParaRPr sz="2800">
              <a:latin typeface="Cambria"/>
              <a:ea typeface="Cambria"/>
              <a:cs typeface="Cambria"/>
            </a:endParaRPr>
          </a:p>
        </p:txBody>
      </p:sp>
      <p:grpSp>
        <p:nvGrpSpPr>
          <p:cNvPr id="118" name="Google Shape;118;p3"/>
          <p:cNvGrpSpPr/>
          <p:nvPr/>
        </p:nvGrpSpPr>
        <p:grpSpPr bwMode="auto">
          <a:xfrm flipH="0" flipV="0">
            <a:off x="884781" y="3597657"/>
            <a:ext cx="6969708" cy="3099040"/>
            <a:chOff x="0" y="0"/>
            <a:chExt cx="6969708" cy="3099040"/>
          </a:xfrm>
        </p:grpSpPr>
        <p:sp>
          <p:nvSpPr>
            <p:cNvPr id="119" name="Google Shape;119;p3"/>
            <p:cNvSpPr/>
            <p:nvPr/>
          </p:nvSpPr>
          <p:spPr bwMode="auto">
            <a:xfrm rot="-5400000">
              <a:off x="967667" y="-967666"/>
              <a:ext cx="1549520" cy="3484853"/>
            </a:xfrm>
            <a:prstGeom prst="round1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 bwMode="auto">
            <a:xfrm>
              <a:off x="0" y="39264"/>
              <a:ext cx="3484853" cy="116214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999" tIns="127999" rIns="127999" bIns="1279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дорогостоящие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21" name="Google Shape;121;p3"/>
            <p:cNvSpPr/>
            <p:nvPr/>
          </p:nvSpPr>
          <p:spPr bwMode="auto">
            <a:xfrm>
              <a:off x="3484854" y="0"/>
              <a:ext cx="3484853" cy="1549520"/>
            </a:xfrm>
            <a:prstGeom prst="round1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 bwMode="auto">
            <a:xfrm flipH="0" flipV="0">
              <a:off x="3431937" y="39264"/>
              <a:ext cx="3484853" cy="143358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999" tIns="127999" rIns="127999" bIns="1279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масштабные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23" name="Google Shape;123;p3"/>
            <p:cNvSpPr/>
            <p:nvPr/>
          </p:nvSpPr>
          <p:spPr bwMode="auto">
            <a:xfrm rot="10800000">
              <a:off x="0" y="1549520"/>
              <a:ext cx="3484853" cy="1549520"/>
            </a:xfrm>
            <a:prstGeom prst="round1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 bwMode="auto">
            <a:xfrm>
              <a:off x="0" y="1936900"/>
              <a:ext cx="3484853" cy="116214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999" tIns="127999" rIns="127999" bIns="1279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 большими человеческими жертвами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25" name="Google Shape;125;p3"/>
            <p:cNvSpPr/>
            <p:nvPr/>
          </p:nvSpPr>
          <p:spPr bwMode="auto">
            <a:xfrm rot="5400000">
              <a:off x="4452521" y="581853"/>
              <a:ext cx="1549520" cy="3484853"/>
            </a:xfrm>
            <a:prstGeom prst="round1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 bwMode="auto">
            <a:xfrm>
              <a:off x="3484854" y="1936900"/>
              <a:ext cx="3484853" cy="116214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999" tIns="127999" rIns="127999" bIns="1279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общеевропейский характер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27" name="Google Shape;127;p3"/>
            <p:cNvSpPr/>
            <p:nvPr/>
          </p:nvSpPr>
          <p:spPr bwMode="auto">
            <a:xfrm>
              <a:off x="2225622" y="1077927"/>
              <a:ext cx="2518461" cy="943184"/>
            </a:xfrm>
            <a:prstGeom prst="roundRect">
              <a:avLst>
                <a:gd name="adj" fmla="val 16667"/>
              </a:avLst>
            </a:prstGeom>
            <a:solidFill>
              <a:srgbClr val="EBBFAF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 bwMode="auto">
            <a:xfrm>
              <a:off x="2282821" y="1123969"/>
              <a:ext cx="2404064" cy="851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76199" tIns="76199" rIns="76199" bIns="761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Войны XVI-XVIII вв.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1271431907" name=""/>
          <p:cNvSpPr txBox="1"/>
          <p:nvPr/>
        </p:nvSpPr>
        <p:spPr bwMode="auto">
          <a:xfrm flipH="0" flipV="0">
            <a:off x="300763" y="1481666"/>
            <a:ext cx="8969446" cy="14325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XVI–XVII вв.: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Переход от </a:t>
            </a: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наемных армий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(частные армии феодалов) к </a:t>
            </a: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постоянным национальным</a:t>
            </a:r>
            <a:r>
              <a:rPr lang="ru-RU"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армиям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(государственный механизм).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Комплектование: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Добровольный или принудительный набор из всего населения → армия становится более устойчивой.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Борьба великих держав за господство в Европе в XVI-XVIII вв.</a:t>
            </a:r>
            <a:endParaRPr>
              <a:latin typeface="Cambria"/>
              <a:ea typeface="Cambria"/>
              <a:cs typeface="Cambria"/>
            </a:endParaRPr>
          </a:p>
        </p:txBody>
      </p:sp>
      <p:grpSp>
        <p:nvGrpSpPr>
          <p:cNvPr id="134" name="Google Shape;134;p4"/>
          <p:cNvGrpSpPr/>
          <p:nvPr/>
        </p:nvGrpSpPr>
        <p:grpSpPr bwMode="auto">
          <a:xfrm>
            <a:off x="147426" y="1722579"/>
            <a:ext cx="8849146" cy="4925009"/>
            <a:chOff x="4582" y="21771"/>
            <a:chExt cx="8849146" cy="4925009"/>
          </a:xfrm>
        </p:grpSpPr>
        <p:sp>
          <p:nvSpPr>
            <p:cNvPr id="135" name="Google Shape;135;p4"/>
            <p:cNvSpPr/>
            <p:nvPr/>
          </p:nvSpPr>
          <p:spPr bwMode="auto">
            <a:xfrm>
              <a:off x="7852378" y="2005069"/>
              <a:ext cx="91440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6" name="Google Shape;136;p4"/>
            <p:cNvSpPr/>
            <p:nvPr/>
          </p:nvSpPr>
          <p:spPr bwMode="auto">
            <a:xfrm>
              <a:off x="4724857" y="648073"/>
              <a:ext cx="3173241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7" name="Google Shape;137;p4"/>
            <p:cNvSpPr/>
            <p:nvPr/>
          </p:nvSpPr>
          <p:spPr bwMode="auto">
            <a:xfrm>
              <a:off x="5539750" y="2005069"/>
              <a:ext cx="91440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8" name="Google Shape;138;p4"/>
            <p:cNvSpPr/>
            <p:nvPr/>
          </p:nvSpPr>
          <p:spPr bwMode="auto">
            <a:xfrm>
              <a:off x="4724857" y="648073"/>
              <a:ext cx="860613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9" name="Google Shape;139;p4"/>
            <p:cNvSpPr/>
            <p:nvPr/>
          </p:nvSpPr>
          <p:spPr bwMode="auto">
            <a:xfrm>
              <a:off x="2116527" y="2005069"/>
              <a:ext cx="1156314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0" name="Google Shape;140;p4"/>
            <p:cNvSpPr/>
            <p:nvPr/>
          </p:nvSpPr>
          <p:spPr bwMode="auto">
            <a:xfrm>
              <a:off x="960213" y="2005069"/>
              <a:ext cx="1156314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1" name="Google Shape;141;p4"/>
            <p:cNvSpPr/>
            <p:nvPr/>
          </p:nvSpPr>
          <p:spPr bwMode="auto">
            <a:xfrm>
              <a:off x="2116527" y="648073"/>
              <a:ext cx="2608329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2" name="Google Shape;142;p4"/>
            <p:cNvSpPr/>
            <p:nvPr/>
          </p:nvSpPr>
          <p:spPr bwMode="auto">
            <a:xfrm>
              <a:off x="2860314" y="21771"/>
              <a:ext cx="3729084" cy="62630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 bwMode="auto">
            <a:xfrm>
              <a:off x="2860314" y="21771"/>
              <a:ext cx="3729084" cy="62630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Причины международных конфликтов XVI-XVIII вв.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44" name="Google Shape;144;p4"/>
            <p:cNvSpPr/>
            <p:nvPr/>
          </p:nvSpPr>
          <p:spPr bwMode="auto">
            <a:xfrm>
              <a:off x="595984" y="1049438"/>
              <a:ext cx="3041087" cy="9556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 bwMode="auto">
            <a:xfrm>
              <a:off x="595984" y="1049438"/>
              <a:ext cx="3041087" cy="95563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разные взгляды на политическое устройство Европы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46" name="Google Shape;146;p4"/>
            <p:cNvSpPr/>
            <p:nvPr/>
          </p:nvSpPr>
          <p:spPr bwMode="auto">
            <a:xfrm>
              <a:off x="4582" y="2406435"/>
              <a:ext cx="1911262" cy="25403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 bwMode="auto">
            <a:xfrm>
              <a:off x="4582" y="2406435"/>
              <a:ext cx="1911262" cy="254034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Габсбурги выступали за единую империю, во главе которой должен стоять поддерживаемый папой римским император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48" name="Google Shape;148;p4"/>
            <p:cNvSpPr/>
            <p:nvPr/>
          </p:nvSpPr>
          <p:spPr bwMode="auto">
            <a:xfrm>
              <a:off x="2317210" y="2406435"/>
              <a:ext cx="1911262" cy="25403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 bwMode="auto">
            <a:xfrm>
              <a:off x="2317210" y="2406435"/>
              <a:ext cx="1911262" cy="254034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Англия и Франция отстаивали самостоятельные национальные государства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0" name="Google Shape;150;p4"/>
            <p:cNvSpPr/>
            <p:nvPr/>
          </p:nvSpPr>
          <p:spPr bwMode="auto">
            <a:xfrm>
              <a:off x="4629838" y="1049438"/>
              <a:ext cx="1911262" cy="9556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 bwMode="auto">
            <a:xfrm>
              <a:off x="4629838" y="1049438"/>
              <a:ext cx="1911262" cy="95563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религиозный раскол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2" name="Google Shape;152;p4"/>
            <p:cNvSpPr/>
            <p:nvPr/>
          </p:nvSpPr>
          <p:spPr bwMode="auto">
            <a:xfrm>
              <a:off x="4629838" y="2406435"/>
              <a:ext cx="1911262" cy="25403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 bwMode="auto">
            <a:xfrm>
              <a:off x="4629838" y="2406435"/>
              <a:ext cx="1911262" cy="254034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 XVI в. Европа была расколота по религиозному признаку на католиков и протестантов, религиозные войны достигли общеевропейско-го масштаба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4" name="Google Shape;154;p4"/>
            <p:cNvSpPr/>
            <p:nvPr/>
          </p:nvSpPr>
          <p:spPr bwMode="auto">
            <a:xfrm>
              <a:off x="6942466" y="1049438"/>
              <a:ext cx="1911262" cy="9556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 bwMode="auto">
            <a:xfrm>
              <a:off x="6942466" y="1049438"/>
              <a:ext cx="1911262" cy="95563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экономические противоречия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6" name="Google Shape;156;p4"/>
            <p:cNvSpPr/>
            <p:nvPr/>
          </p:nvSpPr>
          <p:spPr bwMode="auto">
            <a:xfrm>
              <a:off x="6942466" y="2406435"/>
              <a:ext cx="1911262" cy="25403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 bwMode="auto">
            <a:xfrm>
              <a:off x="6942466" y="2406435"/>
              <a:ext cx="1911262" cy="254034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борьба за колонии, за рынки, за господство на морских торговых путях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6170586" name="Google Shape;32;p33"/>
          <p:cNvSpPr txBox="1"/>
          <p:nvPr>
            <p:ph type="title"/>
          </p:nvPr>
        </p:nvSpPr>
        <p:spPr bwMode="auto">
          <a:xfrm>
            <a:off x="609599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solidFill>
                  <a:srgbClr val="FFC000"/>
                </a:solidFill>
                <a:latin typeface="Times New Roman"/>
                <a:cs typeface="Times New Roman"/>
              </a:rPr>
              <a:t>Основные цели</a:t>
            </a:r>
            <a:endParaRPr b="1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sp>
        <p:nvSpPr>
          <p:cNvPr id="338449819" name="Google Shape;33;p33"/>
          <p:cNvSpPr txBox="1"/>
          <p:nvPr>
            <p:ph type="body" idx="1"/>
          </p:nvPr>
        </p:nvSpPr>
        <p:spPr bwMode="auto">
          <a:xfrm flipH="0" flipV="0">
            <a:off x="239027" y="1589566"/>
            <a:ext cx="4559652" cy="457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sz="2800">
                <a:latin typeface="Times New Roman"/>
                <a:cs typeface="Times New Roman"/>
              </a:rPr>
              <a:t>Борьба за колонии</a:t>
            </a:r>
            <a:endParaRPr sz="28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sz="2800">
                <a:latin typeface="Times New Roman"/>
                <a:cs typeface="Times New Roman"/>
              </a:rPr>
              <a:t>Контроль торговых путей</a:t>
            </a:r>
            <a:endParaRPr lang="ru-RU" sz="28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sz="2800">
                <a:latin typeface="Times New Roman"/>
                <a:cs typeface="Times New Roman"/>
              </a:rPr>
              <a:t>Более масштабны</a:t>
            </a:r>
            <a:endParaRPr lang="ru-RU" sz="28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sz="2800">
                <a:latin typeface="Times New Roman"/>
                <a:cs typeface="Times New Roman"/>
              </a:rPr>
              <a:t>Использование огнестрельного оружия</a:t>
            </a:r>
            <a:endParaRPr lang="ru-RU" sz="28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endParaRPr lang="ru-RU" sz="28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endParaRPr sz="2800">
              <a:latin typeface="Times New Roman"/>
              <a:cs typeface="Times New Roman"/>
            </a:endParaRPr>
          </a:p>
        </p:txBody>
      </p:sp>
      <p:sp>
        <p:nvSpPr>
          <p:cNvPr id="2074628223" name="Google Shape;34;p33"/>
          <p:cNvSpPr txBox="1"/>
          <p:nvPr>
            <p:ph type="body" idx="2"/>
          </p:nvPr>
        </p:nvSpPr>
        <p:spPr bwMode="auto">
          <a:xfrm>
            <a:off x="4844900" y="1589566"/>
            <a:ext cx="38862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Война Нидерландов против Испании</a:t>
            </a:r>
            <a:endParaRPr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Англо-испанские войны</a:t>
            </a:r>
            <a:endParaRPr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Семилетняя войнв</a:t>
            </a:r>
            <a:endParaRPr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Война за испанское наследство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9050501" name="Google Shape;32;p33"/>
          <p:cNvSpPr txBox="1"/>
          <p:nvPr>
            <p:ph type="title"/>
          </p:nvPr>
        </p:nvSpPr>
        <p:spPr bwMode="auto">
          <a:xfrm>
            <a:off x="609599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Конфликты</a:t>
            </a:r>
            <a:endParaRPr b="1">
              <a:solidFill>
                <a:schemeClr val="accent4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35920137" name="Google Shape;33;p33"/>
          <p:cNvSpPr txBox="1"/>
          <p:nvPr>
            <p:ph type="body" idx="1"/>
          </p:nvPr>
        </p:nvSpPr>
        <p:spPr bwMode="auto">
          <a:xfrm>
            <a:off x="609599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60984233" name="Google Shape;34;p33"/>
          <p:cNvSpPr txBox="1"/>
          <p:nvPr>
            <p:ph type="body" idx="2"/>
          </p:nvPr>
        </p:nvSpPr>
        <p:spPr bwMode="auto">
          <a:xfrm>
            <a:off x="48449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40614306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7499" y="1481666"/>
            <a:ext cx="8562974" cy="4905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vertOverflow="overflow" horzOverflow="overflow" vert="horz" wrap="square" lIns="91424" tIns="45699" rIns="91424" bIns="45699" numCol="1" spcCol="0" rtlCol="0" fromWordArt="0" anchor="ctr" anchorCtr="0" forceAA="0" upright="0" compatLnSpc="0"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Тридцатилетняя война</a:t>
            </a:r>
            <a:endParaRPr>
              <a:latin typeface="Cambria"/>
              <a:ea typeface="Cambria"/>
              <a:cs typeface="Cambria"/>
            </a:endParaRPr>
          </a:p>
        </p:txBody>
      </p:sp>
      <p:grpSp>
        <p:nvGrpSpPr>
          <p:cNvPr id="163" name="Google Shape;163;p5"/>
          <p:cNvGrpSpPr/>
          <p:nvPr/>
        </p:nvGrpSpPr>
        <p:grpSpPr bwMode="auto">
          <a:xfrm>
            <a:off x="145442" y="1302193"/>
            <a:ext cx="8855713" cy="2718647"/>
            <a:chOff x="2598" y="249457"/>
            <a:chExt cx="8855713" cy="2718647"/>
          </a:xfrm>
        </p:grpSpPr>
        <p:sp>
          <p:nvSpPr>
            <p:cNvPr id="164" name="Google Shape;164;p5"/>
            <p:cNvSpPr/>
            <p:nvPr/>
          </p:nvSpPr>
          <p:spPr bwMode="auto">
            <a:xfrm>
              <a:off x="7485672" y="1869435"/>
              <a:ext cx="91440" cy="60074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74697"/>
                  </a:lnTo>
                  <a:lnTo>
                    <a:pt x="63409" y="74697"/>
                  </a:lnTo>
                  <a:lnTo>
                    <a:pt x="63409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165" name="Google Shape;165;p5"/>
            <p:cNvSpPr/>
            <p:nvPr/>
          </p:nvSpPr>
          <p:spPr bwMode="auto">
            <a:xfrm>
              <a:off x="4429156" y="789449"/>
              <a:ext cx="3102236" cy="5399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120000"/>
                  </a:moveTo>
                  <a:lnTo>
                    <a:pt x="120000" y="0"/>
                  </a:lnTo>
                </a:path>
              </a:pathLst>
            </a:cu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166" name="Google Shape;166;p5"/>
            <p:cNvSpPr/>
            <p:nvPr/>
          </p:nvSpPr>
          <p:spPr bwMode="auto">
            <a:xfrm>
              <a:off x="4383435" y="1869435"/>
              <a:ext cx="91440" cy="60074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74697"/>
                  </a:lnTo>
                  <a:lnTo>
                    <a:pt x="75958" y="74697"/>
                  </a:lnTo>
                  <a:lnTo>
                    <a:pt x="75958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167" name="Google Shape;167;p5"/>
            <p:cNvSpPr/>
            <p:nvPr/>
          </p:nvSpPr>
          <p:spPr bwMode="auto">
            <a:xfrm>
              <a:off x="4383435" y="789449"/>
              <a:ext cx="91440" cy="5399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120000"/>
                  </a:moveTo>
                  <a:lnTo>
                    <a:pt x="60000" y="0"/>
                  </a:lnTo>
                </a:path>
              </a:pathLst>
            </a:cu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168" name="Google Shape;168;p5"/>
            <p:cNvSpPr/>
            <p:nvPr/>
          </p:nvSpPr>
          <p:spPr bwMode="auto">
            <a:xfrm>
              <a:off x="1281199" y="1869435"/>
              <a:ext cx="91440" cy="60074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74697"/>
                  </a:lnTo>
                  <a:lnTo>
                    <a:pt x="75958" y="74697"/>
                  </a:lnTo>
                  <a:lnTo>
                    <a:pt x="75958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169" name="Google Shape;169;p5"/>
            <p:cNvSpPr/>
            <p:nvPr/>
          </p:nvSpPr>
          <p:spPr bwMode="auto">
            <a:xfrm>
              <a:off x="1326919" y="789449"/>
              <a:ext cx="3102236" cy="5399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170" name="Google Shape;170;p5"/>
            <p:cNvSpPr/>
            <p:nvPr/>
          </p:nvSpPr>
          <p:spPr bwMode="auto">
            <a:xfrm>
              <a:off x="3349170" y="249457"/>
              <a:ext cx="2159970" cy="1079985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 bwMode="auto">
            <a:xfrm>
              <a:off x="3349170" y="249457"/>
              <a:ext cx="2159970" cy="107998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72" name="Google Shape;172;p5"/>
            <p:cNvSpPr/>
            <p:nvPr/>
          </p:nvSpPr>
          <p:spPr bwMode="auto">
            <a:xfrm>
              <a:off x="2598" y="789449"/>
              <a:ext cx="2648642" cy="10799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 bwMode="auto">
            <a:xfrm>
              <a:off x="2598" y="789449"/>
              <a:ext cx="2648642" cy="107998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Противоречия между католическими и протестантскими государствами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74" name="Google Shape;174;p5"/>
            <p:cNvSpPr/>
            <p:nvPr/>
          </p:nvSpPr>
          <p:spPr bwMode="auto">
            <a:xfrm>
              <a:off x="14759" y="2470177"/>
              <a:ext cx="2648642" cy="4979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5" name="Google Shape;175;p5"/>
            <p:cNvSpPr txBox="1"/>
            <p:nvPr/>
          </p:nvSpPr>
          <p:spPr bwMode="auto">
            <a:xfrm>
              <a:off x="14759" y="2470177"/>
              <a:ext cx="2648642" cy="4979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76" name="Google Shape;176;p5"/>
            <p:cNvSpPr/>
            <p:nvPr/>
          </p:nvSpPr>
          <p:spPr bwMode="auto">
            <a:xfrm>
              <a:off x="3104834" y="789449"/>
              <a:ext cx="2648642" cy="10799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7" name="Google Shape;177;p5"/>
            <p:cNvSpPr txBox="1"/>
            <p:nvPr/>
          </p:nvSpPr>
          <p:spPr bwMode="auto">
            <a:xfrm>
              <a:off x="3104834" y="789449"/>
              <a:ext cx="2648642" cy="107998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Стремление династии Габсбургов (Австрия, Испания) к гегемонии в Европе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78" name="Google Shape;178;p5"/>
            <p:cNvSpPr/>
            <p:nvPr/>
          </p:nvSpPr>
          <p:spPr bwMode="auto">
            <a:xfrm>
              <a:off x="3116995" y="2470177"/>
              <a:ext cx="2648642" cy="4979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 bwMode="auto">
            <a:xfrm>
              <a:off x="3116995" y="2470177"/>
              <a:ext cx="2648642" cy="4979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0" name="Google Shape;180;p5"/>
            <p:cNvSpPr/>
            <p:nvPr/>
          </p:nvSpPr>
          <p:spPr bwMode="auto">
            <a:xfrm>
              <a:off x="6207070" y="789449"/>
              <a:ext cx="2648642" cy="10799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1" name="Google Shape;181;p5"/>
            <p:cNvSpPr txBox="1"/>
            <p:nvPr/>
          </p:nvSpPr>
          <p:spPr bwMode="auto">
            <a:xfrm>
              <a:off x="6207070" y="789449"/>
              <a:ext cx="2648642" cy="107998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Франция выступала за суверенность государств Европы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2" name="Google Shape;182;p5"/>
            <p:cNvSpPr/>
            <p:nvPr/>
          </p:nvSpPr>
          <p:spPr bwMode="auto">
            <a:xfrm>
              <a:off x="6209669" y="2470177"/>
              <a:ext cx="2648642" cy="4979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3" name="Google Shape;183;p5"/>
            <p:cNvSpPr txBox="1"/>
            <p:nvPr/>
          </p:nvSpPr>
          <p:spPr bwMode="auto">
            <a:xfrm>
              <a:off x="6209669" y="2470177"/>
              <a:ext cx="2648642" cy="4979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184" name="Google Shape;184;p5"/>
          <p:cNvGrpSpPr/>
          <p:nvPr/>
        </p:nvGrpSpPr>
        <p:grpSpPr bwMode="auto">
          <a:xfrm>
            <a:off x="151295" y="3480169"/>
            <a:ext cx="8853046" cy="576064"/>
            <a:chOff x="14759" y="2470177"/>
            <a:chExt cx="2648642" cy="497927"/>
          </a:xfrm>
        </p:grpSpPr>
        <p:sp>
          <p:nvSpPr>
            <p:cNvPr id="185" name="Google Shape;185;p5"/>
            <p:cNvSpPr/>
            <p:nvPr/>
          </p:nvSpPr>
          <p:spPr bwMode="auto">
            <a:xfrm>
              <a:off x="14759" y="2470177"/>
              <a:ext cx="2648642" cy="4979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6" name="Google Shape;186;p5"/>
            <p:cNvSpPr txBox="1"/>
            <p:nvPr/>
          </p:nvSpPr>
          <p:spPr bwMode="auto">
            <a:xfrm>
              <a:off x="14759" y="2470177"/>
              <a:ext cx="2648642" cy="4979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Тридцатилетняя война (1618-1648 гг.)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187" name="Google Shape;187;p5"/>
          <p:cNvSpPr/>
          <p:nvPr/>
        </p:nvSpPr>
        <p:spPr bwMode="auto">
          <a:xfrm>
            <a:off x="1259632" y="2911981"/>
            <a:ext cx="432048" cy="589027"/>
          </a:xfrm>
          <a:prstGeom prst="downArrow">
            <a:avLst>
              <a:gd name="adj1" fmla="val 50000"/>
              <a:gd name="adj2" fmla="val 79950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8" name="Google Shape;188;p5"/>
          <p:cNvSpPr/>
          <p:nvPr/>
        </p:nvSpPr>
        <p:spPr bwMode="auto">
          <a:xfrm>
            <a:off x="4355976" y="2911981"/>
            <a:ext cx="432048" cy="589027"/>
          </a:xfrm>
          <a:prstGeom prst="downArrow">
            <a:avLst>
              <a:gd name="adj1" fmla="val 50000"/>
              <a:gd name="adj2" fmla="val 79950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9" name="Google Shape;189;p5"/>
          <p:cNvSpPr/>
          <p:nvPr/>
        </p:nvSpPr>
        <p:spPr bwMode="auto">
          <a:xfrm>
            <a:off x="7452320" y="2911981"/>
            <a:ext cx="432048" cy="589027"/>
          </a:xfrm>
          <a:prstGeom prst="downArrow">
            <a:avLst>
              <a:gd name="adj1" fmla="val 50000"/>
              <a:gd name="adj2" fmla="val 79950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90" name="Google Shape;190;p5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108337" y="4180958"/>
            <a:ext cx="3599565" cy="26012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1" name="Google Shape;191;p5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2483768" y="6553571"/>
            <a:ext cx="1076325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"/>
          <p:cNvSpPr txBox="1"/>
          <p:nvPr/>
        </p:nvSpPr>
        <p:spPr bwMode="auto">
          <a:xfrm>
            <a:off x="3707903" y="6443616"/>
            <a:ext cx="3891010" cy="335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Тридцатилетняя война (1618-1648 гг.)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193" name="Google Shape;193;p5"/>
          <p:cNvGrpSpPr/>
          <p:nvPr/>
        </p:nvGrpSpPr>
        <p:grpSpPr bwMode="auto">
          <a:xfrm>
            <a:off x="3768377" y="4207345"/>
            <a:ext cx="5232779" cy="1813944"/>
            <a:chOff x="1329377" y="695854"/>
            <a:chExt cx="5982204" cy="474662"/>
          </a:xfrm>
        </p:grpSpPr>
        <p:sp>
          <p:nvSpPr>
            <p:cNvPr id="194" name="Google Shape;194;p5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5" name="Google Shape;195;p5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Тридцатилетняя война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военный конфликт за гегемонию в Священной Римской империи и Ев- ропе; война габсбургского блока (австрийский и испанские Габсбурги, католические князья Гер- мании, папство) с антигабсбургской коалицией (протестантские князья Германии, Дания, Шве- ция, Голландия и Франция)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vertOverflow="overflow" horzOverflow="overflow" vert="horz" wrap="square" lIns="91424" tIns="45699" rIns="91424" bIns="45699" numCol="1" spcCol="0" rtlCol="0" fromWordArt="0" anchor="ctr" anchorCtr="0" forceAA="0" upright="0" compatLnSpc="0"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Итог-Вестфальский мир 1648</a:t>
            </a:r>
            <a:endParaRPr>
              <a:latin typeface="Cambria"/>
              <a:ea typeface="Cambria"/>
              <a:cs typeface="Cambria"/>
            </a:endParaRPr>
          </a:p>
        </p:txBody>
      </p:sp>
      <p:grpSp>
        <p:nvGrpSpPr>
          <p:cNvPr id="201" name="Google Shape;201;p6"/>
          <p:cNvGrpSpPr/>
          <p:nvPr/>
        </p:nvGrpSpPr>
        <p:grpSpPr bwMode="auto">
          <a:xfrm>
            <a:off x="142844" y="1700808"/>
            <a:ext cx="8858312" cy="864096"/>
            <a:chOff x="1329377" y="695854"/>
            <a:chExt cx="5982204" cy="474662"/>
          </a:xfrm>
        </p:grpSpPr>
        <p:sp>
          <p:nvSpPr>
            <p:cNvPr id="202" name="Google Shape;202;p6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3" name="Google Shape;203;p6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1648 г. </a:t>
              </a:r>
              <a:r>
                <a:rPr lang="ru-RU" sz="22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подписание </a:t>
              </a:r>
              <a:r>
                <a:rPr lang="ru-RU" sz="22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Вестфальского мира</a:t>
              </a:r>
              <a:r>
                <a:rPr lang="ru-RU" sz="22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, ознаменовавшего новую эру европейской международной политики, связанную с </a:t>
              </a:r>
              <a:r>
                <a:rPr lang="ru-RU" sz="22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Вестфальской системой международных отношений</a:t>
              </a:r>
              <a:endParaRPr sz="22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204" name="Google Shape;204;p6"/>
          <p:cNvGrpSpPr/>
          <p:nvPr/>
        </p:nvGrpSpPr>
        <p:grpSpPr bwMode="auto">
          <a:xfrm>
            <a:off x="142843" y="2749433"/>
            <a:ext cx="8855259" cy="3879409"/>
            <a:chOff x="0" y="0"/>
            <a:chExt cx="8855259" cy="3879409"/>
          </a:xfrm>
        </p:grpSpPr>
        <p:sp>
          <p:nvSpPr>
            <p:cNvPr id="205" name="Google Shape;205;p6"/>
            <p:cNvSpPr/>
            <p:nvPr/>
          </p:nvSpPr>
          <p:spPr bwMode="auto">
            <a:xfrm flipH="0" flipV="0">
              <a:off x="3050" y="0"/>
              <a:ext cx="8092368" cy="465088"/>
            </a:xfrm>
            <a:prstGeom prst="roundRect">
              <a:avLst>
                <a:gd name="adj" fmla="val 10000"/>
              </a:avLst>
            </a:prstGeom>
            <a:solidFill>
              <a:srgbClr val="93B6D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6" name="Google Shape;206;p6"/>
            <p:cNvSpPr txBox="1"/>
            <p:nvPr/>
          </p:nvSpPr>
          <p:spPr bwMode="auto">
            <a:xfrm flipH="0" flipV="0">
              <a:off x="0" y="0"/>
              <a:ext cx="8095419" cy="43784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099" tIns="25399" rIns="38099" bIns="253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 Принципы Вестфальской системы международных отношений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07" name="Google Shape;207;p6"/>
            <p:cNvSpPr/>
            <p:nvPr/>
          </p:nvSpPr>
          <p:spPr bwMode="auto">
            <a:xfrm>
              <a:off x="718051" y="465089"/>
              <a:ext cx="715001" cy="34143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08" name="Google Shape;208;p6"/>
            <p:cNvSpPr/>
            <p:nvPr/>
          </p:nvSpPr>
          <p:spPr bwMode="auto">
            <a:xfrm>
              <a:off x="1433053" y="578899"/>
              <a:ext cx="7422206" cy="45524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9" name="Google Shape;209;p6"/>
            <p:cNvSpPr txBox="1"/>
            <p:nvPr/>
          </p:nvSpPr>
          <p:spPr bwMode="auto">
            <a:xfrm>
              <a:off x="1446387" y="592233"/>
              <a:ext cx="7395538" cy="42857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Государственный суверенитет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10" name="Google Shape;210;p6"/>
            <p:cNvSpPr/>
            <p:nvPr/>
          </p:nvSpPr>
          <p:spPr bwMode="auto">
            <a:xfrm>
              <a:off x="718051" y="465089"/>
              <a:ext cx="715001" cy="91048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11" name="Google Shape;211;p6"/>
            <p:cNvSpPr/>
            <p:nvPr/>
          </p:nvSpPr>
          <p:spPr bwMode="auto">
            <a:xfrm>
              <a:off x="1433053" y="1147953"/>
              <a:ext cx="7422206" cy="45524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2" name="Google Shape;212;p6"/>
            <p:cNvSpPr txBox="1"/>
            <p:nvPr/>
          </p:nvSpPr>
          <p:spPr bwMode="auto">
            <a:xfrm>
              <a:off x="1446387" y="1161287"/>
              <a:ext cx="7395538" cy="42857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Равноправие суверенных государств вне зависимости от титула правителя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13" name="Google Shape;213;p6"/>
            <p:cNvSpPr/>
            <p:nvPr/>
          </p:nvSpPr>
          <p:spPr bwMode="auto">
            <a:xfrm>
              <a:off x="718051" y="465089"/>
              <a:ext cx="715001" cy="147953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14" name="Google Shape;214;p6"/>
            <p:cNvSpPr/>
            <p:nvPr/>
          </p:nvSpPr>
          <p:spPr bwMode="auto">
            <a:xfrm>
              <a:off x="1433053" y="1717007"/>
              <a:ext cx="7422206" cy="45524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5" name="Google Shape;215;p6"/>
            <p:cNvSpPr txBox="1"/>
            <p:nvPr/>
          </p:nvSpPr>
          <p:spPr bwMode="auto">
            <a:xfrm>
              <a:off x="1446387" y="1730341"/>
              <a:ext cx="7395538" cy="42857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Приоритет национальных интересов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16" name="Google Shape;216;p6"/>
            <p:cNvSpPr/>
            <p:nvPr/>
          </p:nvSpPr>
          <p:spPr bwMode="auto">
            <a:xfrm>
              <a:off x="718051" y="465089"/>
              <a:ext cx="715001" cy="20485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17" name="Google Shape;217;p6"/>
            <p:cNvSpPr/>
            <p:nvPr/>
          </p:nvSpPr>
          <p:spPr bwMode="auto">
            <a:xfrm>
              <a:off x="1433053" y="2286060"/>
              <a:ext cx="7422206" cy="45524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8" name="Google Shape;218;p6"/>
            <p:cNvSpPr txBox="1"/>
            <p:nvPr/>
          </p:nvSpPr>
          <p:spPr bwMode="auto">
            <a:xfrm>
              <a:off x="1446387" y="2299394"/>
              <a:ext cx="7395538" cy="42857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Невмешательство в дела других государств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19" name="Google Shape;219;p6"/>
            <p:cNvSpPr/>
            <p:nvPr/>
          </p:nvSpPr>
          <p:spPr bwMode="auto">
            <a:xfrm>
              <a:off x="718051" y="465089"/>
              <a:ext cx="715001" cy="261764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20" name="Google Shape;220;p6"/>
            <p:cNvSpPr/>
            <p:nvPr/>
          </p:nvSpPr>
          <p:spPr bwMode="auto">
            <a:xfrm>
              <a:off x="1433053" y="2855115"/>
              <a:ext cx="7422206" cy="45524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1" name="Google Shape;221;p6"/>
            <p:cNvSpPr txBox="1"/>
            <p:nvPr/>
          </p:nvSpPr>
          <p:spPr bwMode="auto">
            <a:xfrm>
              <a:off x="1446387" y="2868448"/>
              <a:ext cx="7395538" cy="42857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установление географических границ распространения католицизма и протестантизма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22" name="Google Shape;222;p6"/>
            <p:cNvSpPr/>
            <p:nvPr/>
          </p:nvSpPr>
          <p:spPr bwMode="auto">
            <a:xfrm>
              <a:off x="718051" y="465089"/>
              <a:ext cx="715001" cy="318669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23" name="Google Shape;223;p6"/>
            <p:cNvSpPr/>
            <p:nvPr/>
          </p:nvSpPr>
          <p:spPr bwMode="auto">
            <a:xfrm>
              <a:off x="1433053" y="3424167"/>
              <a:ext cx="7422206" cy="45524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4" name="Google Shape;224;p6"/>
            <p:cNvSpPr txBox="1"/>
            <p:nvPr/>
          </p:nvSpPr>
          <p:spPr bwMode="auto">
            <a:xfrm>
              <a:off x="1446387" y="3437501"/>
              <a:ext cx="7395538" cy="42857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Коллективная ответственность за сохранение мира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1058635" name="Google Shape;200;p6"/>
          <p:cNvSpPr txBox="1"/>
          <p:nvPr>
            <p:ph type="title"/>
          </p:nvPr>
        </p:nvSpPr>
        <p:spPr bwMode="auto">
          <a:xfrm>
            <a:off x="142843" y="0"/>
            <a:ext cx="8858311" cy="1219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vertOverflow="overflow" horzOverflow="overflow" vert="horz" wrap="square" lIns="91424" tIns="45699" rIns="91424" bIns="45699" numCol="1" spcCol="0" rtlCol="0" fromWordArt="0" anchor="ctr" anchorCtr="0" forceAA="0" upright="0" compatLnSpc="0"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Итог-Вестфальский мир 1648</a:t>
            </a:r>
            <a:endParaRPr>
              <a:latin typeface="Cambria"/>
              <a:ea typeface="Cambria"/>
              <a:cs typeface="Cambria"/>
            </a:endParaRPr>
          </a:p>
        </p:txBody>
      </p:sp>
      <p:grpSp>
        <p:nvGrpSpPr>
          <p:cNvPr id="1803280027" name="Google Shape;204;p6"/>
          <p:cNvGrpSpPr/>
          <p:nvPr/>
        </p:nvGrpSpPr>
        <p:grpSpPr bwMode="auto">
          <a:xfrm flipH="0" flipV="0">
            <a:off x="336871" y="1735197"/>
            <a:ext cx="8664284" cy="4676537"/>
            <a:chOff x="0" y="0"/>
            <a:chExt cx="8664284" cy="4676537"/>
          </a:xfrm>
        </p:grpSpPr>
        <p:sp>
          <p:nvSpPr>
            <p:cNvPr id="216102508" name="Google Shape;205;p6"/>
            <p:cNvSpPr/>
            <p:nvPr/>
          </p:nvSpPr>
          <p:spPr bwMode="auto">
            <a:xfrm flipH="0" flipV="0">
              <a:off x="2985" y="0"/>
              <a:ext cx="7917845" cy="560653"/>
            </a:xfrm>
            <a:prstGeom prst="roundRect">
              <a:avLst>
                <a:gd name="adj" fmla="val 10000"/>
              </a:avLst>
            </a:prstGeom>
            <a:solidFill>
              <a:srgbClr val="93B6D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2788762" name="Google Shape;206;p6"/>
            <p:cNvSpPr txBox="1"/>
            <p:nvPr/>
          </p:nvSpPr>
          <p:spPr bwMode="auto">
            <a:xfrm flipH="0" flipV="0">
              <a:off x="0" y="0"/>
              <a:ext cx="7920830" cy="52781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099" tIns="25399" rIns="38099" bIns="253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6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 Территориальные изменения и иные итоги</a:t>
              </a:r>
              <a:endParaRPr sz="26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402891077" name="Google Shape;207;p6"/>
            <p:cNvSpPr/>
            <p:nvPr/>
          </p:nvSpPr>
          <p:spPr bwMode="auto">
            <a:xfrm>
              <a:off x="702565" y="560655"/>
              <a:ext cx="699580" cy="41158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122343896" name="Google Shape;208;p6"/>
            <p:cNvSpPr/>
            <p:nvPr/>
          </p:nvSpPr>
          <p:spPr bwMode="auto">
            <a:xfrm>
              <a:off x="1402148" y="697850"/>
              <a:ext cx="7262135" cy="54878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14938967" name="Google Shape;209;p6"/>
            <p:cNvSpPr txBox="1"/>
            <p:nvPr/>
          </p:nvSpPr>
          <p:spPr bwMode="auto">
            <a:xfrm>
              <a:off x="1415194" y="713923"/>
              <a:ext cx="7236042" cy="51663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Германские земли ослабли, часть присоединены к Франции и Швеции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906868670" name="Google Shape;210;p6"/>
            <p:cNvSpPr/>
            <p:nvPr/>
          </p:nvSpPr>
          <p:spPr bwMode="auto">
            <a:xfrm>
              <a:off x="702565" y="560655"/>
              <a:ext cx="699580" cy="109756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1359356747" name="Google Shape;211;p6"/>
            <p:cNvSpPr/>
            <p:nvPr/>
          </p:nvSpPr>
          <p:spPr bwMode="auto">
            <a:xfrm>
              <a:off x="1402148" y="1383831"/>
              <a:ext cx="7262135" cy="54878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96242875" name="Google Shape;212;p6"/>
            <p:cNvSpPr txBox="1"/>
            <p:nvPr/>
          </p:nvSpPr>
          <p:spPr bwMode="auto">
            <a:xfrm>
              <a:off x="1415194" y="1399905"/>
              <a:ext cx="7236042" cy="51663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ослабли Испания и Дания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334592031" name="Google Shape;213;p6"/>
            <p:cNvSpPr/>
            <p:nvPr/>
          </p:nvSpPr>
          <p:spPr bwMode="auto">
            <a:xfrm>
              <a:off x="702565" y="560655"/>
              <a:ext cx="699580" cy="178354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1225709234" name="Google Shape;214;p6"/>
            <p:cNvSpPr/>
            <p:nvPr/>
          </p:nvSpPr>
          <p:spPr bwMode="auto">
            <a:xfrm>
              <a:off x="1402148" y="2069812"/>
              <a:ext cx="7262135" cy="54878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3203028" name="Google Shape;215;p6"/>
            <p:cNvSpPr txBox="1"/>
            <p:nvPr/>
          </p:nvSpPr>
          <p:spPr bwMode="auto">
            <a:xfrm>
              <a:off x="1415194" y="2085886"/>
              <a:ext cx="7236042" cy="51663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Россия вступила в длительный период изоляции от Западной Европы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347714531" name="Google Shape;216;p6"/>
            <p:cNvSpPr/>
            <p:nvPr/>
          </p:nvSpPr>
          <p:spPr bwMode="auto">
            <a:xfrm>
              <a:off x="702565" y="560655"/>
              <a:ext cx="699580" cy="246952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940037622" name="Google Shape;217;p6"/>
            <p:cNvSpPr/>
            <p:nvPr/>
          </p:nvSpPr>
          <p:spPr bwMode="auto">
            <a:xfrm>
              <a:off x="1402148" y="2755793"/>
              <a:ext cx="7262135" cy="54878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80366807" name="Google Shape;218;p6"/>
            <p:cNvSpPr txBox="1"/>
            <p:nvPr/>
          </p:nvSpPr>
          <p:spPr bwMode="auto">
            <a:xfrm>
              <a:off x="1415194" y="2771866"/>
              <a:ext cx="7236042" cy="51663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Признали независимость Нидерландов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1056826" name="Google Shape;219;p6"/>
            <p:cNvSpPr/>
            <p:nvPr/>
          </p:nvSpPr>
          <p:spPr bwMode="auto">
            <a:xfrm>
              <a:off x="702565" y="560655"/>
              <a:ext cx="699580" cy="315551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109925620" name="Google Shape;220;p6"/>
            <p:cNvSpPr/>
            <p:nvPr/>
          </p:nvSpPr>
          <p:spPr bwMode="auto">
            <a:xfrm>
              <a:off x="1402148" y="3441774"/>
              <a:ext cx="7262135" cy="54878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37340786" name="Google Shape;221;p6"/>
            <p:cNvSpPr txBox="1"/>
            <p:nvPr/>
          </p:nvSpPr>
          <p:spPr bwMode="auto">
            <a:xfrm>
              <a:off x="1415194" y="3457848"/>
              <a:ext cx="7236042" cy="51663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Немецкие князья-независимые монархи, раздробленность Св.Р.Им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94499647" name="Google Shape;222;p6"/>
            <p:cNvSpPr/>
            <p:nvPr/>
          </p:nvSpPr>
          <p:spPr bwMode="auto">
            <a:xfrm>
              <a:off x="702565" y="560655"/>
              <a:ext cx="699580" cy="384149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1458306134" name="Google Shape;223;p6"/>
            <p:cNvSpPr/>
            <p:nvPr/>
          </p:nvSpPr>
          <p:spPr bwMode="auto">
            <a:xfrm>
              <a:off x="1402148" y="4127754"/>
              <a:ext cx="7262135" cy="54878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19090822" name="Google Shape;224;p6"/>
            <p:cNvSpPr txBox="1"/>
            <p:nvPr/>
          </p:nvSpPr>
          <p:spPr bwMode="auto">
            <a:xfrm>
              <a:off x="1397936" y="4143828"/>
              <a:ext cx="7236042" cy="51663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трансформировались принципы международных отношений – действующим лицом стал выступать не монарх, а суверенное государство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8" name="Google Shape;328;p13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Борьба великих держав за господство в Европе в XVI-XVIII вв.</a:t>
            </a:r>
            <a:endParaRPr>
              <a:latin typeface="Cambria"/>
              <a:ea typeface="Cambria"/>
              <a:cs typeface="Cambria"/>
            </a:endParaRPr>
          </a:p>
        </p:txBody>
      </p:sp>
      <p:grpSp>
        <p:nvGrpSpPr>
          <p:cNvPr id="329" name="Google Shape;329;p13"/>
          <p:cNvGrpSpPr/>
          <p:nvPr/>
        </p:nvGrpSpPr>
        <p:grpSpPr bwMode="auto">
          <a:xfrm>
            <a:off x="147426" y="1772812"/>
            <a:ext cx="8849146" cy="4824543"/>
            <a:chOff x="4582" y="72004"/>
            <a:chExt cx="8849146" cy="4824543"/>
          </a:xfrm>
        </p:grpSpPr>
        <p:sp>
          <p:nvSpPr>
            <p:cNvPr id="330" name="Google Shape;330;p13"/>
            <p:cNvSpPr/>
            <p:nvPr/>
          </p:nvSpPr>
          <p:spPr bwMode="auto">
            <a:xfrm>
              <a:off x="6741784" y="2099376"/>
              <a:ext cx="1156314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1" name="Google Shape;331;p13"/>
            <p:cNvSpPr/>
            <p:nvPr/>
          </p:nvSpPr>
          <p:spPr bwMode="auto">
            <a:xfrm>
              <a:off x="5585470" y="2099376"/>
              <a:ext cx="1156314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2" name="Google Shape;332;p13"/>
            <p:cNvSpPr/>
            <p:nvPr/>
          </p:nvSpPr>
          <p:spPr bwMode="auto">
            <a:xfrm>
              <a:off x="4429156" y="742379"/>
              <a:ext cx="2312628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3" name="Google Shape;333;p13"/>
            <p:cNvSpPr/>
            <p:nvPr/>
          </p:nvSpPr>
          <p:spPr bwMode="auto">
            <a:xfrm>
              <a:off x="2116527" y="2099376"/>
              <a:ext cx="1156314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4" name="Google Shape;334;p13"/>
            <p:cNvSpPr/>
            <p:nvPr/>
          </p:nvSpPr>
          <p:spPr bwMode="auto">
            <a:xfrm>
              <a:off x="960213" y="2099376"/>
              <a:ext cx="1156314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5" name="Google Shape;335;p13"/>
            <p:cNvSpPr/>
            <p:nvPr/>
          </p:nvSpPr>
          <p:spPr bwMode="auto">
            <a:xfrm>
              <a:off x="2116527" y="742379"/>
              <a:ext cx="2312628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6" name="Google Shape;336;p13"/>
            <p:cNvSpPr/>
            <p:nvPr/>
          </p:nvSpPr>
          <p:spPr bwMode="auto">
            <a:xfrm>
              <a:off x="2844976" y="72004"/>
              <a:ext cx="3168358" cy="6703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7" name="Google Shape;337;p13"/>
            <p:cNvSpPr txBox="1"/>
            <p:nvPr/>
          </p:nvSpPr>
          <p:spPr bwMode="auto">
            <a:xfrm>
              <a:off x="2844976" y="72004"/>
              <a:ext cx="3168358" cy="6703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Европа к концу XVIII в.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38" name="Google Shape;338;p13"/>
            <p:cNvSpPr/>
            <p:nvPr/>
          </p:nvSpPr>
          <p:spPr bwMode="auto">
            <a:xfrm>
              <a:off x="1160896" y="1143744"/>
              <a:ext cx="1911262" cy="9556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9" name="Google Shape;339;p13"/>
            <p:cNvSpPr txBox="1"/>
            <p:nvPr/>
          </p:nvSpPr>
          <p:spPr bwMode="auto">
            <a:xfrm>
              <a:off x="1160896" y="1143744"/>
              <a:ext cx="1911262" cy="95563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Пруссия и Австрия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40" name="Google Shape;340;p13"/>
            <p:cNvSpPr/>
            <p:nvPr/>
          </p:nvSpPr>
          <p:spPr bwMode="auto">
            <a:xfrm>
              <a:off x="4582" y="2500741"/>
              <a:ext cx="1911262" cy="23958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1" name="Google Shape;341;p13"/>
            <p:cNvSpPr txBox="1"/>
            <p:nvPr/>
          </p:nvSpPr>
          <p:spPr bwMode="auto">
            <a:xfrm>
              <a:off x="4582" y="2500741"/>
              <a:ext cx="1911262" cy="239580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Пруссия к концу XVIII в. стала мощным государством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42" name="Google Shape;342;p13"/>
            <p:cNvSpPr/>
            <p:nvPr/>
          </p:nvSpPr>
          <p:spPr bwMode="auto">
            <a:xfrm>
              <a:off x="2317210" y="2500741"/>
              <a:ext cx="1911262" cy="23958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3" name="Google Shape;343;p13"/>
            <p:cNvSpPr txBox="1"/>
            <p:nvPr/>
          </p:nvSpPr>
          <p:spPr bwMode="auto">
            <a:xfrm>
              <a:off x="2317210" y="2500741"/>
              <a:ext cx="1911262" cy="239580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Пруссия и Австрия – главные соперники в борьбе за власть в Германии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44" name="Google Shape;344;p13"/>
            <p:cNvSpPr/>
            <p:nvPr/>
          </p:nvSpPr>
          <p:spPr bwMode="auto">
            <a:xfrm>
              <a:off x="5786152" y="1143744"/>
              <a:ext cx="1911262" cy="9556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5" name="Google Shape;345;p13"/>
            <p:cNvSpPr txBox="1"/>
            <p:nvPr/>
          </p:nvSpPr>
          <p:spPr bwMode="auto">
            <a:xfrm>
              <a:off x="5786152" y="1143744"/>
              <a:ext cx="1911262" cy="95563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Великобритания и Франция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46" name="Google Shape;346;p13"/>
            <p:cNvSpPr/>
            <p:nvPr/>
          </p:nvSpPr>
          <p:spPr bwMode="auto">
            <a:xfrm>
              <a:off x="4629838" y="2500741"/>
              <a:ext cx="1911262" cy="23958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7" name="Google Shape;347;p13"/>
            <p:cNvSpPr txBox="1"/>
            <p:nvPr/>
          </p:nvSpPr>
          <p:spPr bwMode="auto">
            <a:xfrm>
              <a:off x="4629838" y="2500741"/>
              <a:ext cx="1911262" cy="239580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Семилетняя война оставила Великобританию и Францию в огромных долгах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48" name="Google Shape;348;p13"/>
            <p:cNvSpPr/>
            <p:nvPr/>
          </p:nvSpPr>
          <p:spPr bwMode="auto">
            <a:xfrm>
              <a:off x="6942466" y="2500741"/>
              <a:ext cx="1911262" cy="23958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9" name="Google Shape;349;p13"/>
            <p:cNvSpPr txBox="1"/>
            <p:nvPr/>
          </p:nvSpPr>
          <p:spPr bwMode="auto">
            <a:xfrm>
              <a:off x="6942466" y="2500741"/>
              <a:ext cx="1911262" cy="239580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подрыв британского владычества в Северной Америке и падение абсолютной монархии во Франции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8364599" name="Google Shape;32;p33"/>
          <p:cNvSpPr txBox="1"/>
          <p:nvPr>
            <p:ph type="title"/>
          </p:nvPr>
        </p:nvSpPr>
        <p:spPr bwMode="auto">
          <a:xfrm>
            <a:off x="609599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>
              <a:defRPr/>
            </a:pPr>
            <a:r>
              <a:rPr lang="ru-RU" sz="3600" b="1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Столкновение цивилизаций </a:t>
            </a:r>
            <a:br>
              <a:rPr lang="ru-RU" sz="3600" b="1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3600" b="1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Востока и Запада</a:t>
            </a:r>
            <a:endParaRPr sz="3600" b="1">
              <a:solidFill>
                <a:schemeClr val="accent4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792093255" name="Google Shape;33;p33"/>
          <p:cNvSpPr txBox="1"/>
          <p:nvPr>
            <p:ph type="body" idx="1"/>
          </p:nvPr>
        </p:nvSpPr>
        <p:spPr bwMode="auto">
          <a:xfrm flipH="0" flipV="0">
            <a:off x="609599" y="1589566"/>
            <a:ext cx="3886200" cy="4742794"/>
          </a:xfrm>
          <a:prstGeom prst="rect">
            <a:avLst/>
          </a:prstGeom>
          <a:blipFill>
            <a:blip r:embed="rId2">
              <a:alphaModFix amt="42000"/>
            </a:blip>
            <a:stretch/>
          </a:blip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sz="20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Доминировали ислам, буддизм, индуизм, конфуцианство; христиане были меньшинством или отсутствовали</a:t>
            </a:r>
            <a:endParaRPr sz="8000"/>
          </a:p>
          <a:p>
            <a:pPr>
              <a:defRPr/>
            </a:pPr>
            <a:r>
              <a:rPr sz="20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Монархии или империи с сильной централизацией, авторитарное управление</a:t>
            </a:r>
            <a:endParaRPr sz="9000"/>
          </a:p>
          <a:p>
            <a:pPr>
              <a:defRPr/>
            </a:pPr>
            <a:r>
              <a:rPr sz="22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Отсталость, традиционные методы производства, слабая техническая база, примеры — Османская империя, Иран, Моголы</a:t>
            </a:r>
            <a:endParaRPr sz="9000"/>
          </a:p>
        </p:txBody>
      </p:sp>
      <p:sp>
        <p:nvSpPr>
          <p:cNvPr id="974377907" name="Google Shape;34;p33"/>
          <p:cNvSpPr txBox="1"/>
          <p:nvPr>
            <p:ph type="body" idx="2"/>
          </p:nvPr>
        </p:nvSpPr>
        <p:spPr bwMode="auto">
          <a:xfrm flipH="0" flipV="0">
            <a:off x="4736944" y="1589566"/>
            <a:ext cx="3994156" cy="4742794"/>
          </a:xfrm>
          <a:prstGeom prst="rect">
            <a:avLst/>
          </a:prstGeom>
          <a:blipFill>
            <a:blip r:embed="rId3">
              <a:alphaModFix amt="48000"/>
            </a:blip>
            <a:stretch/>
          </a:blip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sz="20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В основном христианство, католичество, протестантизм</a:t>
            </a:r>
            <a:endParaRPr sz="8000" b="1"/>
          </a:p>
          <a:p>
            <a:pPr>
              <a:defRPr/>
            </a:pPr>
            <a:r>
              <a:rPr sz="20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Монархии (абсолютные или конституционные), более демократические системы; у некоторых — республика (например, Франция с 1789 г.).</a:t>
            </a:r>
            <a:endParaRPr sz="8000" b="1"/>
          </a:p>
          <a:p>
            <a:pPr>
              <a:defRPr/>
            </a:pPr>
            <a:r>
              <a:rPr sz="20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Высокий уровень развития, промышленная революция, изобретения (печатный станок, огнестрельное оружие и др.), ускорение экономического прогресса.</a:t>
            </a:r>
            <a:endParaRPr sz="8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2440221" name="Google Shape;32;p33"/>
          <p:cNvSpPr txBox="1"/>
          <p:nvPr>
            <p:ph type="title"/>
          </p:nvPr>
        </p:nvSpPr>
        <p:spPr bwMode="auto">
          <a:xfrm>
            <a:off x="609599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>
              <a:defRPr/>
            </a:pPr>
            <a:r>
              <a:rPr lang="ru-RU" sz="3600" b="1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Столкновение цивилизаций </a:t>
            </a:r>
            <a:br>
              <a:rPr lang="ru-RU" sz="3600" b="1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3600" b="1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Востока и Запада</a:t>
            </a:r>
            <a:endParaRPr sz="3600" b="1">
              <a:solidFill>
                <a:schemeClr val="accent4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97862617" name="Google Shape;33;p33"/>
          <p:cNvSpPr txBox="1"/>
          <p:nvPr>
            <p:ph type="body" idx="1"/>
          </p:nvPr>
        </p:nvSpPr>
        <p:spPr bwMode="auto">
          <a:xfrm flipH="0" flipV="0">
            <a:off x="609599" y="1589566"/>
            <a:ext cx="3886200" cy="5007377"/>
          </a:xfrm>
          <a:prstGeom prst="rect">
            <a:avLst/>
          </a:prstGeom>
          <a:blipFill>
            <a:blip r:embed="rId2">
              <a:alphaModFix amt="42000"/>
            </a:blip>
            <a:stretch/>
          </a:blip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sz="22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Многообразие религий, большая роль религии и традиционных ценностей</a:t>
            </a:r>
            <a:endParaRPr sz="9000" b="1"/>
          </a:p>
          <a:p>
            <a:pPr>
              <a:defRPr/>
            </a:pPr>
            <a:r>
              <a:rPr sz="22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Задержки в науке и технике, влияние традиционных методов</a:t>
            </a:r>
            <a:endParaRPr sz="9000" b="1"/>
          </a:p>
          <a:p>
            <a:pPr>
              <a:defRPr/>
            </a:pPr>
            <a:r>
              <a:rPr sz="22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Османская империя, Империя Великих Моголов (Индия) Иран</a:t>
            </a:r>
            <a:endParaRPr sz="9000" b="1"/>
          </a:p>
        </p:txBody>
      </p:sp>
      <p:sp>
        <p:nvSpPr>
          <p:cNvPr id="1543349331" name="Google Shape;34;p33"/>
          <p:cNvSpPr txBox="1"/>
          <p:nvPr>
            <p:ph type="body" idx="2"/>
          </p:nvPr>
        </p:nvSpPr>
        <p:spPr bwMode="auto">
          <a:xfrm flipH="0" flipV="0">
            <a:off x="4736944" y="1589566"/>
            <a:ext cx="3994156" cy="4910363"/>
          </a:xfrm>
          <a:prstGeom prst="rect">
            <a:avLst/>
          </a:prstGeom>
          <a:blipFill>
            <a:blip r:embed="rId3">
              <a:alphaModFix amt="48000"/>
            </a:blip>
            <a:stretch/>
          </a:blip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sz="22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Основа — христианская Европа, развитие культуры, науки и просвещения.</a:t>
            </a:r>
            <a:endParaRPr sz="9000" b="1"/>
          </a:p>
          <a:p>
            <a:pPr>
              <a:defRPr/>
            </a:pPr>
            <a:r>
              <a:rPr sz="22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Развитие науки, революционные открытия, образование в эпоху Просвещения.</a:t>
            </a:r>
            <a:endParaRPr sz="9000" b="1"/>
          </a:p>
          <a:p>
            <a:pPr>
              <a:defRPr/>
            </a:pPr>
            <a:r>
              <a:rPr sz="22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Франция, Британия, Италия, Испания, Германия, Австрия</a:t>
            </a:r>
            <a:endParaRPr sz="9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>
            <p:ph type="title"/>
          </p:nvPr>
        </p:nvSpPr>
        <p:spPr bwMode="auto">
          <a:xfrm>
            <a:off x="612648" y="228600"/>
            <a:ext cx="8153399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rgbClr val="555A3B"/>
                </a:solidFill>
                <a:latin typeface="Cambria"/>
                <a:ea typeface="Cambria"/>
                <a:cs typeface="Cambria"/>
              </a:rPr>
              <a:t>План</a:t>
            </a:r>
            <a:endParaRPr b="1">
              <a:solidFill>
                <a:srgbClr val="555A3B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12" name="Google Shape;112;p2"/>
          <p:cNvSpPr txBox="1"/>
          <p:nvPr>
            <p:ph type="body" idx="1"/>
          </p:nvPr>
        </p:nvSpPr>
        <p:spPr bwMode="auto">
          <a:xfrm>
            <a:off x="357158" y="1857364"/>
            <a:ext cx="8429684" cy="48840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>
              <a:spcBef>
                <a:spcPts val="0"/>
              </a:spcBef>
              <a:spcAft>
                <a:spcPts val="0"/>
              </a:spcAft>
              <a:buSzPts val="1740"/>
              <a:buFont typeface="Cambria"/>
              <a:buChar char="❖"/>
              <a:defRPr/>
            </a:pPr>
            <a:r>
              <a:rPr lang="ru-RU" b="1">
                <a:solidFill>
                  <a:srgbClr val="555A3B"/>
                </a:solidFill>
                <a:latin typeface="Cambria"/>
                <a:ea typeface="Cambria"/>
                <a:cs typeface="Cambria"/>
              </a:rPr>
              <a:t>Формирование абсолютизма в Западной Европе и России.</a:t>
            </a:r>
            <a:endParaRPr lang="ru-RU" b="1">
              <a:solidFill>
                <a:srgbClr val="555A3B"/>
              </a:solidFill>
              <a:latin typeface="Cambria"/>
              <a:ea typeface="Cambria"/>
              <a:cs typeface="Cambria"/>
            </a:endParaRPr>
          </a:p>
          <a:p>
            <a:pPr marL="320040" lvl="0" indent="-320040" algn="l">
              <a:spcBef>
                <a:spcPts val="0"/>
              </a:spcBef>
              <a:spcAft>
                <a:spcPts val="0"/>
              </a:spcAft>
              <a:buSzPts val="1740"/>
              <a:buFont typeface="Cambria"/>
              <a:buChar char="❖"/>
              <a:defRPr/>
            </a:pPr>
            <a:r>
              <a:rPr lang="ru-RU" b="1">
                <a:solidFill>
                  <a:srgbClr val="555A3B"/>
                </a:solidFill>
                <a:latin typeface="Cambria"/>
                <a:ea typeface="Cambria"/>
                <a:cs typeface="Cambria"/>
              </a:rPr>
              <a:t>Особенности военных конфликтов в Новое время</a:t>
            </a:r>
            <a:endParaRPr>
              <a:latin typeface="Cambria"/>
              <a:ea typeface="Cambria"/>
              <a:cs typeface="Cambria"/>
            </a:endParaRPr>
          </a:p>
          <a:p>
            <a:pPr marL="320040" lvl="0" indent="-320040" algn="l">
              <a:spcBef>
                <a:spcPts val="700"/>
              </a:spcBef>
              <a:spcAft>
                <a:spcPts val="0"/>
              </a:spcAft>
              <a:buSzPts val="1740"/>
              <a:buFont typeface="Cambria"/>
              <a:buChar char="❖"/>
              <a:defRPr/>
            </a:pPr>
            <a:r>
              <a:rPr lang="ru-RU" b="1">
                <a:solidFill>
                  <a:srgbClr val="555A3B"/>
                </a:solidFill>
                <a:latin typeface="Cambria"/>
                <a:ea typeface="Cambria"/>
                <a:cs typeface="Cambria"/>
              </a:rPr>
              <a:t>Столкновение цивилизаций Востока и Запада. Цивилизационные вызовы</a:t>
            </a:r>
            <a:endParaRPr>
              <a:latin typeface="Cambria"/>
              <a:ea typeface="Cambria"/>
              <a:cs typeface="Cambria"/>
            </a:endParaRPr>
          </a:p>
          <a:p>
            <a:pPr marL="320040" lvl="0" indent="-320040" algn="l">
              <a:spcBef>
                <a:spcPts val="700"/>
              </a:spcBef>
              <a:spcAft>
                <a:spcPts val="0"/>
              </a:spcAft>
              <a:buSzPts val="1740"/>
              <a:buFont typeface="Cambria"/>
              <a:buChar char="❖"/>
              <a:defRPr/>
            </a:pPr>
            <a:r>
              <a:rPr lang="ru-RU" b="1">
                <a:solidFill>
                  <a:srgbClr val="555A3B"/>
                </a:solidFill>
                <a:latin typeface="Cambria"/>
                <a:ea typeface="Cambria"/>
                <a:cs typeface="Cambria"/>
              </a:rPr>
              <a:t>Революции и потрясения</a:t>
            </a:r>
            <a:endParaRPr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6407923" name="Google Shape;32;p33"/>
          <p:cNvSpPr txBox="1"/>
          <p:nvPr>
            <p:ph type="title"/>
          </p:nvPr>
        </p:nvSpPr>
        <p:spPr bwMode="auto">
          <a:xfrm>
            <a:off x="609599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>
              <a:defRPr/>
            </a:pPr>
            <a:r>
              <a:rPr lang="ru-RU" sz="3600" b="1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Столкновение цивилизаций </a:t>
            </a:r>
            <a:br>
              <a:rPr lang="ru-RU" sz="3600" b="1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3600" b="1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Востока и Запада</a:t>
            </a:r>
            <a:endParaRPr sz="3600" b="1">
              <a:solidFill>
                <a:schemeClr val="accent4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08013139" name="Google Shape;33;p33"/>
          <p:cNvSpPr txBox="1"/>
          <p:nvPr>
            <p:ph type="body" idx="1"/>
          </p:nvPr>
        </p:nvSpPr>
        <p:spPr bwMode="auto">
          <a:xfrm flipH="0" flipV="0">
            <a:off x="609599" y="1589566"/>
            <a:ext cx="3886200" cy="5007377"/>
          </a:xfrm>
          <a:prstGeom prst="rect">
            <a:avLst/>
          </a:prstGeom>
          <a:blipFill>
            <a:blip r:embed="rId2">
              <a:alphaModFix amt="42000"/>
            </a:blip>
            <a:stretch/>
          </a:blip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sz="20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Активные участники — Османская империя, Иран, Моголы; борьба с европейской экспансией</a:t>
            </a:r>
            <a:endParaRPr sz="12000" b="1"/>
          </a:p>
          <a:p>
            <a:pPr>
              <a:defRPr/>
            </a:pPr>
            <a:r>
              <a:rPr sz="20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Расширялись за счет завоеваний, протяженность — от Европы до Индии и Ближнего Востока</a:t>
            </a:r>
            <a:endParaRPr sz="13000" b="1"/>
          </a:p>
          <a:p>
            <a:pPr>
              <a:defRPr/>
            </a:pPr>
            <a:r>
              <a:rPr sz="20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Часто противостояние (осада Вены, войны с политическими и религиозными противниками).</a:t>
            </a:r>
            <a:endParaRPr sz="13000" b="1"/>
          </a:p>
        </p:txBody>
      </p:sp>
      <p:sp>
        <p:nvSpPr>
          <p:cNvPr id="1448316892" name="Google Shape;34;p33"/>
          <p:cNvSpPr txBox="1"/>
          <p:nvPr>
            <p:ph type="body" idx="2"/>
          </p:nvPr>
        </p:nvSpPr>
        <p:spPr bwMode="auto">
          <a:xfrm flipH="0" flipV="0">
            <a:off x="4736944" y="1589566"/>
            <a:ext cx="3994156" cy="4910363"/>
          </a:xfrm>
          <a:prstGeom prst="rect">
            <a:avLst/>
          </a:prstGeom>
          <a:blipFill>
            <a:blip r:embed="rId3">
              <a:alphaModFix amt="48000"/>
            </a:blip>
            <a:stretch/>
          </a:blip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sz="22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Основные мировые державы, initiating colonization, колониальные владения и глобальное влияние.</a:t>
            </a:r>
            <a:endParaRPr sz="13000" b="1"/>
          </a:p>
          <a:p>
            <a:pPr>
              <a:defRPr/>
            </a:pPr>
            <a:r>
              <a:rPr sz="22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Расширения за счет колоний в Америке, Азии, Африке; колонизация Нового времени</a:t>
            </a:r>
            <a:endParaRPr sz="13000" b="1"/>
          </a:p>
          <a:p>
            <a:pPr>
              <a:defRPr/>
            </a:pPr>
            <a:r>
              <a:rPr sz="22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Конкуренция, колониальные войны, торговля, дипломатия.</a:t>
            </a:r>
            <a:r>
              <a:rPr sz="36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13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5" name="Google Shape;475;p19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vertOverflow="overflow" horzOverflow="overflow" vert="horz" wrap="square" lIns="91424" tIns="45699" rIns="91424" bIns="45699" numCol="1" spcCol="0" rtlCol="0" fromWordArt="0" anchor="ctr" anchorCtr="0" forceAA="0" upright="0" compatLnSpc="0"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200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Османская империя</a:t>
            </a:r>
            <a:endParaRPr sz="4200"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476" name="Google Shape;476;p19"/>
          <p:cNvGrpSpPr/>
          <p:nvPr/>
        </p:nvGrpSpPr>
        <p:grpSpPr bwMode="auto">
          <a:xfrm>
            <a:off x="142843" y="1700808"/>
            <a:ext cx="8858313" cy="576064"/>
            <a:chOff x="1329377" y="695854"/>
            <a:chExt cx="5996124" cy="474662"/>
          </a:xfrm>
        </p:grpSpPr>
        <p:sp>
          <p:nvSpPr>
            <p:cNvPr id="477" name="Google Shape;477;p19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8" name="Google Shape;478;p19"/>
            <p:cNvSpPr txBox="1"/>
            <p:nvPr/>
          </p:nvSpPr>
          <p:spPr bwMode="auto">
            <a:xfrm>
              <a:off x="134329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XVI-XVII вв.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от Могущественной империи до ослабления и утраты морского превосходства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480" name="Google Shape;480;p19"/>
          <p:cNvSpPr txBox="1"/>
          <p:nvPr/>
        </p:nvSpPr>
        <p:spPr bwMode="auto">
          <a:xfrm flipH="0" flipV="0">
            <a:off x="4886874" y="6337875"/>
            <a:ext cx="3078201" cy="3657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4" tIns="45699" rIns="91424" bIns="45699" anchor="t" anchorCtr="0">
            <a:sp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Сулейман Великолепный</a:t>
            </a:r>
            <a:endParaRPr sz="1800" b="1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481" name="Google Shape;481;p19"/>
          <p:cNvGrpSpPr/>
          <p:nvPr/>
        </p:nvGrpSpPr>
        <p:grpSpPr bwMode="auto">
          <a:xfrm>
            <a:off x="142986" y="2346669"/>
            <a:ext cx="5653003" cy="2633784"/>
            <a:chOff x="0" y="0"/>
            <a:chExt cx="5653003" cy="2633784"/>
          </a:xfrm>
        </p:grpSpPr>
        <p:sp>
          <p:nvSpPr>
            <p:cNvPr id="482" name="Google Shape;482;p19"/>
            <p:cNvSpPr/>
            <p:nvPr/>
          </p:nvSpPr>
          <p:spPr bwMode="auto">
            <a:xfrm>
              <a:off x="0" y="106939"/>
              <a:ext cx="1706542" cy="441103"/>
            </a:xfrm>
            <a:prstGeom prst="roundRect">
              <a:avLst>
                <a:gd name="adj" fmla="val 10000"/>
              </a:avLst>
            </a:prstGeom>
            <a:solidFill>
              <a:srgbClr val="93B6D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3" name="Google Shape;483;p19"/>
            <p:cNvSpPr txBox="1"/>
            <p:nvPr/>
          </p:nvSpPr>
          <p:spPr bwMode="auto">
            <a:xfrm flipH="0" flipV="0">
              <a:off x="12918" y="0"/>
              <a:ext cx="1996940" cy="53512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099" tIns="25399" rIns="38099" bIns="253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Причины ослабления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84" name="Google Shape;484;p19"/>
            <p:cNvSpPr/>
            <p:nvPr/>
          </p:nvSpPr>
          <p:spPr bwMode="auto">
            <a:xfrm>
              <a:off x="170654" y="548042"/>
              <a:ext cx="170654" cy="42525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485" name="Google Shape;485;p19"/>
            <p:cNvSpPr/>
            <p:nvPr/>
          </p:nvSpPr>
          <p:spPr bwMode="auto">
            <a:xfrm flipH="0" flipV="0">
              <a:off x="341308" y="535123"/>
              <a:ext cx="2640465" cy="7589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6" name="Google Shape;486;p19"/>
            <p:cNvSpPr txBox="1"/>
            <p:nvPr/>
          </p:nvSpPr>
          <p:spPr bwMode="auto">
            <a:xfrm flipH="0" flipV="0">
              <a:off x="357123" y="548042"/>
              <a:ext cx="2578777" cy="69524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Экономическая и технологическая отсталость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87" name="Google Shape;487;p19"/>
            <p:cNvSpPr/>
            <p:nvPr/>
          </p:nvSpPr>
          <p:spPr bwMode="auto">
            <a:xfrm>
              <a:off x="170654" y="548042"/>
              <a:ext cx="170654" cy="112050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488" name="Google Shape;488;p19"/>
            <p:cNvSpPr/>
            <p:nvPr/>
          </p:nvSpPr>
          <p:spPr bwMode="auto">
            <a:xfrm flipH="0" flipV="0">
              <a:off x="341308" y="1398562"/>
              <a:ext cx="2500574" cy="96523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89" name="Google Shape;489;p19"/>
            <p:cNvSpPr txBox="1"/>
            <p:nvPr/>
          </p:nvSpPr>
          <p:spPr bwMode="auto">
            <a:xfrm flipH="0" flipV="0">
              <a:off x="357123" y="1414377"/>
              <a:ext cx="2453995" cy="94941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Традиционные методы управления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90" name="Google Shape;490;p19"/>
            <p:cNvSpPr/>
            <p:nvPr/>
          </p:nvSpPr>
          <p:spPr bwMode="auto">
            <a:xfrm flipH="0" flipV="0">
              <a:off x="2811119" y="0"/>
              <a:ext cx="2153253" cy="488113"/>
            </a:xfrm>
            <a:prstGeom prst="roundRect">
              <a:avLst>
                <a:gd name="adj" fmla="val 10000"/>
              </a:avLst>
            </a:prstGeom>
            <a:solidFill>
              <a:srgbClr val="93B6D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1" name="Google Shape;491;p19"/>
            <p:cNvSpPr txBox="1"/>
            <p:nvPr/>
          </p:nvSpPr>
          <p:spPr bwMode="auto">
            <a:xfrm flipH="0" flipV="0">
              <a:off x="2841883" y="0"/>
              <a:ext cx="2122489" cy="53512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099" tIns="25399" rIns="38099" bIns="253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Поражения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92" name="Google Shape;492;p19"/>
            <p:cNvSpPr/>
            <p:nvPr/>
          </p:nvSpPr>
          <p:spPr bwMode="auto">
            <a:xfrm>
              <a:off x="2981773" y="548042"/>
              <a:ext cx="170654" cy="42525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493" name="Google Shape;493;p19"/>
            <p:cNvSpPr/>
            <p:nvPr/>
          </p:nvSpPr>
          <p:spPr bwMode="auto">
            <a:xfrm flipH="0" flipV="0">
              <a:off x="3152428" y="484372"/>
              <a:ext cx="2500574" cy="7589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4" name="Google Shape;494;p19"/>
            <p:cNvSpPr txBox="1"/>
            <p:nvPr/>
          </p:nvSpPr>
          <p:spPr bwMode="auto">
            <a:xfrm flipH="0" flipV="0">
              <a:off x="3168243" y="535123"/>
              <a:ext cx="2395852" cy="69235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1571 от коалиции испании, Венеции и папства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95" name="Google Shape;495;p19"/>
            <p:cNvSpPr/>
            <p:nvPr/>
          </p:nvSpPr>
          <p:spPr bwMode="auto">
            <a:xfrm>
              <a:off x="2981773" y="548042"/>
              <a:ext cx="170654" cy="112050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496" name="Google Shape;496;p19"/>
            <p:cNvSpPr/>
            <p:nvPr/>
          </p:nvSpPr>
          <p:spPr bwMode="auto">
            <a:xfrm>
              <a:off x="3152428" y="1398562"/>
              <a:ext cx="2500574" cy="53997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97" name="Google Shape;497;p19"/>
            <p:cNvSpPr txBox="1"/>
            <p:nvPr/>
          </p:nvSpPr>
          <p:spPr bwMode="auto">
            <a:xfrm>
              <a:off x="3168243" y="1414377"/>
              <a:ext cx="2468945" cy="50834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1683-под Веной от Речи Посполитой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98" name="Google Shape;498;p19"/>
            <p:cNvSpPr/>
            <p:nvPr/>
          </p:nvSpPr>
          <p:spPr bwMode="auto">
            <a:xfrm>
              <a:off x="2981773" y="548042"/>
              <a:ext cx="170654" cy="181575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499" name="Google Shape;499;p19"/>
            <p:cNvSpPr/>
            <p:nvPr/>
          </p:nvSpPr>
          <p:spPr bwMode="auto">
            <a:xfrm>
              <a:off x="3152428" y="2093809"/>
              <a:ext cx="2500574" cy="53997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0" name="Google Shape;500;p19"/>
            <p:cNvSpPr txBox="1"/>
            <p:nvPr/>
          </p:nvSpPr>
          <p:spPr bwMode="auto">
            <a:xfrm>
              <a:off x="3168243" y="2109624"/>
              <a:ext cx="2468945" cy="50834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17 век-противник Россия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501" name="Google Shape;501;p19"/>
          <p:cNvGrpSpPr/>
          <p:nvPr/>
        </p:nvGrpSpPr>
        <p:grpSpPr bwMode="auto">
          <a:xfrm flipH="0" flipV="0">
            <a:off x="313641" y="5085183"/>
            <a:ext cx="5469369" cy="1367344"/>
            <a:chOff x="0" y="0"/>
            <a:chExt cx="5469369" cy="1367344"/>
          </a:xfrm>
        </p:grpSpPr>
        <p:sp>
          <p:nvSpPr>
            <p:cNvPr id="502" name="Google Shape;502;p19"/>
            <p:cNvSpPr/>
            <p:nvPr/>
          </p:nvSpPr>
          <p:spPr bwMode="auto">
            <a:xfrm>
              <a:off x="72650" y="0"/>
              <a:ext cx="5396718" cy="12526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03" name="Google Shape;503;p19"/>
            <p:cNvSpPr txBox="1"/>
            <p:nvPr/>
          </p:nvSpPr>
          <p:spPr bwMode="auto">
            <a:xfrm flipH="0" flipV="0">
              <a:off x="0" y="0"/>
              <a:ext cx="5396718" cy="136734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При Селиме </a:t>
              </a:r>
              <a:r>
                <a:rPr lang="en-US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III</a:t>
              </a:r>
              <a:r>
                <a:rPr lang="be-BY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 попытк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и ограниченной модернизации армии и управления. Однако сопротивление янычар и духовенства привело к низвержению султана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187431727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899925" y="2346669"/>
            <a:ext cx="3124760" cy="3845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0681247" name="Google Shape;26;p32"/>
          <p:cNvSpPr txBox="1"/>
          <p:nvPr>
            <p:ph type="title"/>
          </p:nvPr>
        </p:nvSpPr>
        <p:spPr bwMode="auto">
          <a:xfrm>
            <a:off x="612648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3600" b="1">
                <a:solidFill>
                  <a:srgbClr val="DE933E"/>
                </a:solidFill>
                <a:latin typeface="Times New Roman"/>
                <a:cs typeface="Times New Roman"/>
              </a:rPr>
              <a:t>Ответ на европейскую экспансию</a:t>
            </a:r>
            <a:endParaRPr b="1">
              <a:solidFill>
                <a:schemeClr val="accent4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86862616" name="Google Shape;27;p32"/>
          <p:cNvSpPr txBox="1"/>
          <p:nvPr>
            <p:ph type="body" idx="1"/>
          </p:nvPr>
        </p:nvSpPr>
        <p:spPr bwMode="auto">
          <a:xfrm>
            <a:off x="612648" y="1600200"/>
            <a:ext cx="8153399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2098763451" name=""/>
          <p:cNvGraphicFramePr>
            <a:graphicFrameLocks xmlns:a="http://schemas.openxmlformats.org/drawingml/2006/main"/>
          </p:cNvGraphicFramePr>
          <p:nvPr/>
        </p:nvGraphicFramePr>
        <p:xfrm>
          <a:off x="327222" y="1666874"/>
          <a:ext cx="6306206" cy="538435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{99680A9B-89AC-10D6-F79C-76E068A21964}</a:tableStyleId>
              </a:tblPr>
              <a:tblGrid>
                <a:gridCol w="2051731"/>
                <a:gridCol w="2198578"/>
                <a:gridCol w="2198578"/>
                <a:gridCol w="2040355"/>
              </a:tblGrid>
              <a:tr h="470845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24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Иран:</a:t>
                      </a:r>
                      <a:r>
                        <a:rPr sz="24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24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Индия:</a:t>
                      </a:r>
                      <a:endParaRPr sz="2400" b="1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24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Япония</a:t>
                      </a:r>
                      <a:endParaRPr sz="2400" b="1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24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Китай</a:t>
                      </a:r>
                      <a:endParaRPr sz="2400" b="1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</a:tr>
              <a:tr h="4280012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22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Модернизация при шахе Аббасе I, но нестабильность → реформы носили периодический характер.</a:t>
                      </a:r>
                      <a:endParaRPr sz="2200" b="0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24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r>
                        <a:rPr sz="24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Завоевание</a:t>
                      </a:r>
                      <a:r>
                        <a:rPr sz="24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sz="2400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defRPr/>
                      </a:pPr>
                      <a:r>
                        <a:rPr sz="24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европейцами (конкуренция Англии и Франции → победа Британии).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defRPr/>
                      </a:pPr>
                      <a:endParaRPr sz="2400" b="1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14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r>
                        <a:rPr sz="22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Политика </a:t>
                      </a:r>
                      <a:endParaRPr sz="2200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defRPr/>
                      </a:pPr>
                      <a:r>
                        <a:rPr sz="22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самоизоляции (сакоку «страна на цепи»)</a:t>
                      </a:r>
                      <a:r>
                        <a:rPr sz="22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sz="2200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algn="just">
                        <a:defRPr/>
                      </a:pPr>
                      <a:r>
                        <a:rPr sz="22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 1641 г. — почти полное закрытие страны от внешнего мира для сохранения культуры</a:t>
                      </a:r>
                      <a:endParaRPr sz="2200" b="1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sz="22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Политика </a:t>
                      </a:r>
                      <a:r>
                        <a:rPr sz="22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«морского запрета» (хайцзинь)</a:t>
                      </a:r>
                      <a:r>
                        <a:rPr sz="22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— ограничение контактов с Европой, торговля только в определенных портах.</a:t>
                      </a:r>
                      <a:endParaRPr sz="2200" b="1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0912490" name="Google Shape;475;p19"/>
          <p:cNvSpPr txBox="1"/>
          <p:nvPr>
            <p:ph type="title"/>
          </p:nvPr>
        </p:nvSpPr>
        <p:spPr bwMode="auto">
          <a:xfrm>
            <a:off x="142843" y="0"/>
            <a:ext cx="8858311" cy="1219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vertOverflow="overflow" horzOverflow="overflow" vert="horz" wrap="square" lIns="91424" tIns="45699" rIns="91424" bIns="45699" numCol="1" spcCol="0" rtlCol="0" fromWordArt="0" anchor="ctr" anchorCtr="0" forceAA="0" upright="0" compatLnSpc="0">
            <a:normAutofit fontScale="90000" lnSpcReduction="2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200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Революционные потрясения 16-18 века</a:t>
            </a:r>
            <a:endParaRPr sz="4200"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1204775841" name="Google Shape;476;p19"/>
          <p:cNvGrpSpPr/>
          <p:nvPr/>
        </p:nvGrpSpPr>
        <p:grpSpPr bwMode="auto">
          <a:xfrm>
            <a:off x="256666" y="1455208"/>
            <a:ext cx="8810624" cy="1161250"/>
            <a:chOff x="0" y="0"/>
            <a:chExt cx="8810624" cy="1161250"/>
          </a:xfrm>
        </p:grpSpPr>
        <p:sp>
          <p:nvSpPr>
            <p:cNvPr id="1680947686" name="Google Shape;477;p19"/>
            <p:cNvSpPr/>
            <p:nvPr/>
          </p:nvSpPr>
          <p:spPr bwMode="auto">
            <a:xfrm flipH="0" flipV="0">
              <a:off x="0" y="0"/>
              <a:ext cx="8723924" cy="11612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33677709" name="Google Shape;478;p19"/>
            <p:cNvSpPr txBox="1"/>
            <p:nvPr/>
          </p:nvSpPr>
          <p:spPr bwMode="auto">
            <a:xfrm flipH="0" flipV="0">
              <a:off x="227629" y="35277"/>
              <a:ext cx="8582995" cy="10583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>
                <a:defRPr/>
              </a:pPr>
              <a:r>
                <a:rPr sz="22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Буржуазная революция</a:t>
              </a:r>
              <a:r>
                <a:rPr sz="22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— революция, направленная на уничтожение феодального строя, установление капитализма и переход власти к буржуазии.</a:t>
              </a:r>
              <a:endParaRPr sz="2200"/>
            </a:p>
          </p:txBody>
        </p:sp>
      </p:grpSp>
      <p:sp>
        <p:nvSpPr>
          <p:cNvPr id="736315983" name="Google Shape;480;p19"/>
          <p:cNvSpPr txBox="1"/>
          <p:nvPr/>
        </p:nvSpPr>
        <p:spPr bwMode="auto">
          <a:xfrm>
            <a:off x="3215133" y="6337875"/>
            <a:ext cx="2684827" cy="3047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4" tIns="45699" rIns="91424" bIns="45699" anchor="t" anchorCtr="0">
            <a:spAutoFit/>
          </a:bodyPr>
          <a:lstStyle/>
          <a:p>
            <a:pPr>
              <a:defRPr/>
            </a:pPr>
            <a:endParaRPr/>
          </a:p>
        </p:txBody>
      </p:sp>
      <p:grpSp>
        <p:nvGrpSpPr>
          <p:cNvPr id="1672782554" name="Google Shape;481;p19"/>
          <p:cNvGrpSpPr/>
          <p:nvPr/>
        </p:nvGrpSpPr>
        <p:grpSpPr bwMode="auto">
          <a:xfrm flipH="0" flipV="0">
            <a:off x="154003" y="2882992"/>
            <a:ext cx="4953357" cy="3607281"/>
            <a:chOff x="0" y="0"/>
            <a:chExt cx="4953357" cy="3607281"/>
          </a:xfrm>
        </p:grpSpPr>
        <p:sp>
          <p:nvSpPr>
            <p:cNvPr id="195227915" name="Google Shape;482;p19"/>
            <p:cNvSpPr/>
            <p:nvPr/>
          </p:nvSpPr>
          <p:spPr bwMode="auto">
            <a:xfrm>
              <a:off x="0" y="0"/>
              <a:ext cx="1495330" cy="629710"/>
            </a:xfrm>
            <a:prstGeom prst="roundRect">
              <a:avLst>
                <a:gd name="adj" fmla="val 10000"/>
              </a:avLst>
            </a:prstGeom>
            <a:solidFill>
              <a:srgbClr val="93B6D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45055139" name="Google Shape;483;p19"/>
            <p:cNvSpPr txBox="1"/>
            <p:nvPr/>
          </p:nvSpPr>
          <p:spPr bwMode="auto">
            <a:xfrm>
              <a:off x="11319" y="18442"/>
              <a:ext cx="1472690" cy="59282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099" tIns="25399" rIns="38099" bIns="253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Парламент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54938521" name="Google Shape;484;p19"/>
            <p:cNvSpPr/>
            <p:nvPr/>
          </p:nvSpPr>
          <p:spPr bwMode="auto">
            <a:xfrm>
              <a:off x="149533" y="629710"/>
              <a:ext cx="149532" cy="6070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533196273" name="Google Shape;485;p19"/>
            <p:cNvSpPr/>
            <p:nvPr/>
          </p:nvSpPr>
          <p:spPr bwMode="auto">
            <a:xfrm>
              <a:off x="299066" y="851376"/>
              <a:ext cx="2191089" cy="77085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17724664" name="Google Shape;486;p19"/>
            <p:cNvSpPr txBox="1"/>
            <p:nvPr/>
          </p:nvSpPr>
          <p:spPr bwMode="auto">
            <a:xfrm>
              <a:off x="312924" y="873953"/>
              <a:ext cx="2163374" cy="72570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утверждал новые </a:t>
              </a:r>
              <a:endParaRPr lang="ru-RU"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законы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88080492" name="Google Shape;487;p19"/>
            <p:cNvSpPr/>
            <p:nvPr/>
          </p:nvSpPr>
          <p:spPr bwMode="auto">
            <a:xfrm>
              <a:off x="149533" y="629710"/>
              <a:ext cx="149532" cy="159961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50179092" name="Google Shape;488;p19"/>
            <p:cNvSpPr/>
            <p:nvPr/>
          </p:nvSpPr>
          <p:spPr bwMode="auto">
            <a:xfrm>
              <a:off x="299066" y="1843898"/>
              <a:ext cx="2191089" cy="77085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50956876" name="Google Shape;489;p19"/>
            <p:cNvSpPr txBox="1"/>
            <p:nvPr/>
          </p:nvSpPr>
          <p:spPr bwMode="auto">
            <a:xfrm>
              <a:off x="312924" y="1866476"/>
              <a:ext cx="2163374" cy="72570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утверждал новые налоги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337818872" name="Google Shape;490;p19"/>
            <p:cNvSpPr/>
            <p:nvPr/>
          </p:nvSpPr>
          <p:spPr bwMode="auto">
            <a:xfrm>
              <a:off x="2463200" y="0"/>
              <a:ext cx="1495330" cy="629710"/>
            </a:xfrm>
            <a:prstGeom prst="roundRect">
              <a:avLst>
                <a:gd name="adj" fmla="val 10000"/>
              </a:avLst>
            </a:prstGeom>
            <a:solidFill>
              <a:srgbClr val="93B6D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8425723" name="Google Shape;491;p19"/>
            <p:cNvSpPr txBox="1"/>
            <p:nvPr/>
          </p:nvSpPr>
          <p:spPr bwMode="auto">
            <a:xfrm flipH="0" flipV="0">
              <a:off x="2466792" y="51497"/>
              <a:ext cx="1472690" cy="6112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099" tIns="25399" rIns="38099" bIns="253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Монарх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075768617" name="Google Shape;492;p19"/>
            <p:cNvSpPr/>
            <p:nvPr/>
          </p:nvSpPr>
          <p:spPr bwMode="auto">
            <a:xfrm>
              <a:off x="2612733" y="629710"/>
              <a:ext cx="149532" cy="6070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965350251" name="Google Shape;493;p19"/>
            <p:cNvSpPr/>
            <p:nvPr/>
          </p:nvSpPr>
          <p:spPr bwMode="auto">
            <a:xfrm>
              <a:off x="2762266" y="851376"/>
              <a:ext cx="2191089" cy="77085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00897312" name="Google Shape;494;p19"/>
            <p:cNvSpPr txBox="1"/>
            <p:nvPr/>
          </p:nvSpPr>
          <p:spPr bwMode="auto">
            <a:xfrm>
              <a:off x="2776124" y="873953"/>
              <a:ext cx="2163374" cy="72570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назначал чиновников и судей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62826460" name="Google Shape;495;p19"/>
            <p:cNvSpPr/>
            <p:nvPr/>
          </p:nvSpPr>
          <p:spPr bwMode="auto">
            <a:xfrm>
              <a:off x="2612733" y="629710"/>
              <a:ext cx="149532" cy="159961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47692449" name="Google Shape;496;p19"/>
            <p:cNvSpPr/>
            <p:nvPr/>
          </p:nvSpPr>
          <p:spPr bwMode="auto">
            <a:xfrm>
              <a:off x="2762266" y="1843898"/>
              <a:ext cx="2191089" cy="77085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1472118" name="Google Shape;497;p19"/>
            <p:cNvSpPr txBox="1"/>
            <p:nvPr/>
          </p:nvSpPr>
          <p:spPr bwMode="auto">
            <a:xfrm flipH="0" flipV="0">
              <a:off x="2776124" y="1763479"/>
              <a:ext cx="2163374" cy="828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созывал и распускал парламент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15705010" name="Google Shape;498;p19"/>
            <p:cNvSpPr/>
            <p:nvPr/>
          </p:nvSpPr>
          <p:spPr bwMode="auto">
            <a:xfrm>
              <a:off x="2612733" y="629710"/>
              <a:ext cx="149532" cy="259213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143632264" name="Google Shape;499;p19"/>
            <p:cNvSpPr/>
            <p:nvPr/>
          </p:nvSpPr>
          <p:spPr bwMode="auto">
            <a:xfrm>
              <a:off x="2762266" y="2836421"/>
              <a:ext cx="2191089" cy="77085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8873287" name="Google Shape;500;p19"/>
            <p:cNvSpPr txBox="1"/>
            <p:nvPr/>
          </p:nvSpPr>
          <p:spPr bwMode="auto">
            <a:xfrm>
              <a:off x="2776124" y="2858999"/>
              <a:ext cx="2163374" cy="72570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определял внешнюю политику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546007904" name="Google Shape;502;p19"/>
          <p:cNvSpPr/>
          <p:nvPr/>
        </p:nvSpPr>
        <p:spPr bwMode="auto">
          <a:xfrm rot="0" flipH="0" flipV="0">
            <a:off x="5319027" y="2672291"/>
            <a:ext cx="3682127" cy="403930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24652394" name=""/>
          <p:cNvSpPr txBox="1"/>
          <p:nvPr/>
        </p:nvSpPr>
        <p:spPr bwMode="auto">
          <a:xfrm flipH="0" flipV="0">
            <a:off x="5371944" y="2672291"/>
            <a:ext cx="3495015" cy="40538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Причины революций:</a:t>
            </a:r>
            <a:endParaRPr sz="20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1.Кризис феодальной экономики, инфляция, рост налогов, начало складывания капиталистических отношений</a:t>
            </a:r>
            <a:endParaRPr sz="20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2.Противоречия между сословиями, усиление неравенства (дворянство vs буржуазия, имущие vs неимущие).</a:t>
            </a:r>
            <a:endParaRPr sz="2000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3.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Войны, религиозные конфликты, нестабильность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5368243" name="Google Shape;32;p33"/>
          <p:cNvSpPr txBox="1"/>
          <p:nvPr>
            <p:ph type="title"/>
          </p:nvPr>
        </p:nvSpPr>
        <p:spPr bwMode="auto">
          <a:xfrm flipH="0" flipV="0">
            <a:off x="609599" y="228600"/>
            <a:ext cx="8153399" cy="68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3600" b="1">
                <a:solidFill>
                  <a:srgbClr val="DE933E"/>
                </a:solidFill>
                <a:latin typeface="Times New Roman"/>
                <a:cs typeface="Times New Roman"/>
              </a:rPr>
              <a:t>Нидерландская революция 1566-1609</a:t>
            </a:r>
            <a:endParaRPr sz="3600" b="1">
              <a:solidFill>
                <a:srgbClr val="DE933E"/>
              </a:solidFill>
              <a:latin typeface="Times New Roman"/>
              <a:cs typeface="Times New Roman"/>
            </a:endParaRPr>
          </a:p>
        </p:txBody>
      </p:sp>
      <p:sp>
        <p:nvSpPr>
          <p:cNvPr id="402114963" name="Google Shape;33;p33"/>
          <p:cNvSpPr txBox="1"/>
          <p:nvPr>
            <p:ph type="body" idx="1"/>
          </p:nvPr>
        </p:nvSpPr>
        <p:spPr bwMode="auto">
          <a:xfrm flipH="0" flipV="0">
            <a:off x="344860" y="3651249"/>
            <a:ext cx="5203472" cy="31044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algn="just"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Причины: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Национально-освободительная борьба против Испании, религиозный конфликт (протестанты vs католики), экономический гнет.</a:t>
            </a:r>
            <a:endParaRPr sz="7200"/>
          </a:p>
          <a:p>
            <a:pPr algn="just">
              <a:defRPr/>
            </a:pPr>
            <a:endParaRPr sz="20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Итог: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Образование независимой Республики Нидерланды.</a:t>
            </a:r>
            <a:endParaRPr sz="7200"/>
          </a:p>
        </p:txBody>
      </p:sp>
      <p:sp>
        <p:nvSpPr>
          <p:cNvPr id="1837976551" name="Google Shape;34;p33"/>
          <p:cNvSpPr txBox="1"/>
          <p:nvPr>
            <p:ph type="body" idx="2"/>
          </p:nvPr>
        </p:nvSpPr>
        <p:spPr bwMode="auto">
          <a:xfrm>
            <a:off x="48449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49768076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02847" y="917222"/>
            <a:ext cx="3363148" cy="2522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3599247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844900" y="816327"/>
            <a:ext cx="4152750" cy="2923116"/>
          </a:xfrm>
          <a:prstGeom prst="rect">
            <a:avLst/>
          </a:prstGeom>
        </p:spPr>
      </p:pic>
      <p:pic>
        <p:nvPicPr>
          <p:cNvPr id="58142003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024583" y="3563055"/>
            <a:ext cx="2705630" cy="3385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" name="Google Shape;542;p23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200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Революция и установление парламентской монархии в Англии</a:t>
            </a:r>
            <a:endParaRPr sz="4200"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543" name="Google Shape;543;p23"/>
          <p:cNvGrpSpPr/>
          <p:nvPr/>
        </p:nvGrpSpPr>
        <p:grpSpPr bwMode="auto">
          <a:xfrm>
            <a:off x="142843" y="1700808"/>
            <a:ext cx="3133013" cy="576064"/>
            <a:chOff x="1329377" y="695854"/>
            <a:chExt cx="5996124" cy="474662"/>
          </a:xfrm>
        </p:grpSpPr>
        <p:sp>
          <p:nvSpPr>
            <p:cNvPr id="544" name="Google Shape;544;p23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5" name="Google Shape;545;p23"/>
            <p:cNvSpPr txBox="1"/>
            <p:nvPr/>
          </p:nvSpPr>
          <p:spPr bwMode="auto">
            <a:xfrm>
              <a:off x="134329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Противостояние Карла I и парламента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546" name="Google Shape;546;p23"/>
          <p:cNvGrpSpPr/>
          <p:nvPr/>
        </p:nvGrpSpPr>
        <p:grpSpPr bwMode="auto">
          <a:xfrm>
            <a:off x="5880042" y="1700808"/>
            <a:ext cx="3133013" cy="576064"/>
            <a:chOff x="1329377" y="695854"/>
            <a:chExt cx="5996124" cy="474662"/>
          </a:xfrm>
        </p:grpSpPr>
        <p:sp>
          <p:nvSpPr>
            <p:cNvPr id="547" name="Google Shape;547;p23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8" name="Google Shape;548;p23"/>
            <p:cNvSpPr txBox="1"/>
            <p:nvPr/>
          </p:nvSpPr>
          <p:spPr bwMode="auto">
            <a:xfrm>
              <a:off x="134329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Гражданская война 1642-1648 гг.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549" name="Google Shape;549;p23"/>
          <p:cNvSpPr/>
          <p:nvPr/>
        </p:nvSpPr>
        <p:spPr bwMode="auto">
          <a:xfrm>
            <a:off x="3707904" y="1664804"/>
            <a:ext cx="1944216" cy="648072"/>
          </a:xfrm>
          <a:prstGeom prst="rightArrow">
            <a:avLst>
              <a:gd name="adj1" fmla="val 50000"/>
              <a:gd name="adj2" fmla="val 135190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50" name="Google Shape;550;p23"/>
          <p:cNvGrpSpPr/>
          <p:nvPr/>
        </p:nvGrpSpPr>
        <p:grpSpPr bwMode="auto">
          <a:xfrm>
            <a:off x="256431" y="2567641"/>
            <a:ext cx="8638408" cy="4098980"/>
            <a:chOff x="106314" y="2737"/>
            <a:chExt cx="8638408" cy="4098980"/>
          </a:xfrm>
        </p:grpSpPr>
        <p:sp>
          <p:nvSpPr>
            <p:cNvPr id="551" name="Google Shape;551;p23"/>
            <p:cNvSpPr/>
            <p:nvPr/>
          </p:nvSpPr>
          <p:spPr bwMode="auto">
            <a:xfrm>
              <a:off x="6621225" y="2995149"/>
              <a:ext cx="91440" cy="32729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2" name="Google Shape;552;p23"/>
            <p:cNvSpPr/>
            <p:nvPr/>
          </p:nvSpPr>
          <p:spPr bwMode="auto">
            <a:xfrm>
              <a:off x="6621225" y="1888580"/>
              <a:ext cx="91440" cy="32729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3" name="Google Shape;553;p23"/>
            <p:cNvSpPr/>
            <p:nvPr/>
          </p:nvSpPr>
          <p:spPr bwMode="auto">
            <a:xfrm>
              <a:off x="4425520" y="782011"/>
              <a:ext cx="2241425" cy="32729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4" name="Google Shape;554;p23"/>
            <p:cNvSpPr/>
            <p:nvPr/>
          </p:nvSpPr>
          <p:spPr bwMode="auto">
            <a:xfrm>
              <a:off x="2138374" y="2995149"/>
              <a:ext cx="91440" cy="32729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5" name="Google Shape;555;p23"/>
            <p:cNvSpPr/>
            <p:nvPr/>
          </p:nvSpPr>
          <p:spPr bwMode="auto">
            <a:xfrm>
              <a:off x="2138374" y="1888580"/>
              <a:ext cx="91440" cy="32729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6" name="Google Shape;556;p23"/>
            <p:cNvSpPr/>
            <p:nvPr/>
          </p:nvSpPr>
          <p:spPr bwMode="auto">
            <a:xfrm>
              <a:off x="2184094" y="782011"/>
              <a:ext cx="2241425" cy="32729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7" name="Google Shape;557;p23"/>
            <p:cNvSpPr/>
            <p:nvPr/>
          </p:nvSpPr>
          <p:spPr bwMode="auto">
            <a:xfrm>
              <a:off x="1836865" y="2737"/>
              <a:ext cx="5177309" cy="7792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58" name="Google Shape;558;p23"/>
            <p:cNvSpPr txBox="1"/>
            <p:nvPr/>
          </p:nvSpPr>
          <p:spPr bwMode="auto">
            <a:xfrm>
              <a:off x="1836865" y="2737"/>
              <a:ext cx="5177309" cy="77927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Гражданская война 1642-1648 гг.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59" name="Google Shape;559;p23"/>
            <p:cNvSpPr/>
            <p:nvPr/>
          </p:nvSpPr>
          <p:spPr bwMode="auto">
            <a:xfrm>
              <a:off x="106314" y="1109306"/>
              <a:ext cx="4155556" cy="7792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0" name="Google Shape;560;p23"/>
            <p:cNvSpPr txBox="1"/>
            <p:nvPr/>
          </p:nvSpPr>
          <p:spPr bwMode="auto">
            <a:xfrm>
              <a:off x="106314" y="1109306"/>
              <a:ext cx="4155556" cy="77927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сторонники короля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61" name="Google Shape;561;p23"/>
            <p:cNvSpPr/>
            <p:nvPr/>
          </p:nvSpPr>
          <p:spPr bwMode="auto">
            <a:xfrm>
              <a:off x="106314" y="2215875"/>
              <a:ext cx="4155556" cy="7792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2" name="Google Shape;562;p23"/>
            <p:cNvSpPr txBox="1"/>
            <p:nvPr/>
          </p:nvSpPr>
          <p:spPr bwMode="auto">
            <a:xfrm>
              <a:off x="106314" y="2215875"/>
              <a:ext cx="4155556" cy="77927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дворяне и сельские жители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63" name="Google Shape;563;p23"/>
            <p:cNvSpPr/>
            <p:nvPr/>
          </p:nvSpPr>
          <p:spPr bwMode="auto">
            <a:xfrm>
              <a:off x="106314" y="3322444"/>
              <a:ext cx="4155556" cy="7792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4" name="Google Shape;564;p23"/>
            <p:cNvSpPr txBox="1"/>
            <p:nvPr/>
          </p:nvSpPr>
          <p:spPr bwMode="auto">
            <a:xfrm>
              <a:off x="106314" y="3322444"/>
              <a:ext cx="4155556" cy="77927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кавалеры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65" name="Google Shape;565;p23"/>
            <p:cNvSpPr/>
            <p:nvPr/>
          </p:nvSpPr>
          <p:spPr bwMode="auto">
            <a:xfrm>
              <a:off x="4589167" y="1109306"/>
              <a:ext cx="4155556" cy="7792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6" name="Google Shape;566;p23"/>
            <p:cNvSpPr txBox="1"/>
            <p:nvPr/>
          </p:nvSpPr>
          <p:spPr bwMode="auto">
            <a:xfrm>
              <a:off x="4589167" y="1109306"/>
              <a:ext cx="4155556" cy="77927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сторонники парламента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67" name="Google Shape;567;p23"/>
            <p:cNvSpPr/>
            <p:nvPr/>
          </p:nvSpPr>
          <p:spPr bwMode="auto">
            <a:xfrm>
              <a:off x="4589167" y="2215875"/>
              <a:ext cx="4155556" cy="7792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68" name="Google Shape;568;p23"/>
            <p:cNvSpPr txBox="1"/>
            <p:nvPr/>
          </p:nvSpPr>
          <p:spPr bwMode="auto">
            <a:xfrm>
              <a:off x="4589167" y="2215875"/>
              <a:ext cx="4155556" cy="77927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средний класс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69" name="Google Shape;569;p23"/>
            <p:cNvSpPr/>
            <p:nvPr/>
          </p:nvSpPr>
          <p:spPr bwMode="auto">
            <a:xfrm>
              <a:off x="4589167" y="3322444"/>
              <a:ext cx="4155556" cy="7792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0" name="Google Shape;570;p23"/>
            <p:cNvSpPr txBox="1"/>
            <p:nvPr/>
          </p:nvSpPr>
          <p:spPr bwMode="auto">
            <a:xfrm>
              <a:off x="4589167" y="3322444"/>
              <a:ext cx="4155556" cy="77927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круглоголовые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0" name="Google Shape;530;p22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200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Революция и установление парламентской монархии в Англии</a:t>
            </a:r>
            <a:endParaRPr sz="4200"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531" name="Google Shape;531;p22"/>
          <p:cNvGrpSpPr/>
          <p:nvPr/>
        </p:nvGrpSpPr>
        <p:grpSpPr bwMode="auto">
          <a:xfrm>
            <a:off x="142843" y="1700808"/>
            <a:ext cx="8858313" cy="576064"/>
            <a:chOff x="1329377" y="695854"/>
            <a:chExt cx="5996124" cy="474662"/>
          </a:xfrm>
        </p:grpSpPr>
        <p:sp>
          <p:nvSpPr>
            <p:cNvPr id="532" name="Google Shape;532;p22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3" name="Google Shape;533;p22"/>
            <p:cNvSpPr txBox="1"/>
            <p:nvPr/>
          </p:nvSpPr>
          <p:spPr bwMode="auto">
            <a:xfrm>
              <a:off x="134329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Правители новой династии Стюартов верили в «божественное право королей» и конфликтовали с парламентом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535" name="Google Shape;535;p22"/>
          <p:cNvSpPr txBox="1"/>
          <p:nvPr/>
        </p:nvSpPr>
        <p:spPr bwMode="auto">
          <a:xfrm>
            <a:off x="3913626" y="2338013"/>
            <a:ext cx="1296251" cy="3657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Карл I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537" name="Google Shape;537;p22" descr="King Charles I by Sir Anthony Van Dyck.jpg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5533006" y="2384276"/>
            <a:ext cx="3468149" cy="43351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45758835" name=""/>
          <p:cNvSpPr txBox="1"/>
          <p:nvPr/>
        </p:nvSpPr>
        <p:spPr bwMode="auto">
          <a:xfrm flipH="0" flipV="0">
            <a:off x="163407" y="2813402"/>
            <a:ext cx="5097818" cy="34442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Причины: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Конфликт короля и парламента за власть, вопросы налогообложения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Итог: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Свержение монархии → республика → конституционная монархия. Утверждение верховенства закона и прав частной собственности. Лидер Кромвель, казнен Карл </a:t>
            </a:r>
            <a:r>
              <a:rPr lang="en-US"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I</a:t>
            </a:r>
            <a:r>
              <a:rPr lang="ru-RU"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, Вильгельм Оранский (восстановлена монархия)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5" name="Google Shape;575;p24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200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Революция и установление парламентской монархии в Англии</a:t>
            </a:r>
            <a:endParaRPr sz="4200"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576" name="Google Shape;576;p24"/>
          <p:cNvGrpSpPr/>
          <p:nvPr/>
        </p:nvGrpSpPr>
        <p:grpSpPr bwMode="auto">
          <a:xfrm>
            <a:off x="142843" y="1700808"/>
            <a:ext cx="4573173" cy="1872208"/>
            <a:chOff x="1329377" y="695854"/>
            <a:chExt cx="5996124" cy="474662"/>
          </a:xfrm>
        </p:grpSpPr>
        <p:sp>
          <p:nvSpPr>
            <p:cNvPr id="577" name="Google Shape;577;p24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78" name="Google Shape;578;p24"/>
            <p:cNvSpPr txBox="1"/>
            <p:nvPr/>
          </p:nvSpPr>
          <p:spPr bwMode="auto">
            <a:xfrm>
              <a:off x="134329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Оливер Кромвель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английский военный и политический деятель:</a:t>
              </a:r>
              <a:endParaRPr/>
            </a:p>
            <a:p>
              <a:pPr marL="180975" marR="0" lvl="0" indent="-180975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-"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 1645 г. реорганизовал армию парламен- та;</a:t>
              </a:r>
              <a:endParaRPr/>
            </a:p>
            <a:p>
              <a:pPr marL="180975" marR="0" lvl="0" indent="-180975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-"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 нескольких боях разбил кавалеров;</a:t>
              </a:r>
              <a:endParaRPr/>
            </a:p>
            <a:p>
              <a:pPr marL="180975" marR="0" lvl="0" indent="-180975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-"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 1646 г. взял в плен короля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579" name="Google Shape;579;p24"/>
          <p:cNvSpPr txBox="1"/>
          <p:nvPr/>
        </p:nvSpPr>
        <p:spPr bwMode="auto">
          <a:xfrm>
            <a:off x="2870214" y="6414351"/>
            <a:ext cx="1980920" cy="335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Оливер Кромвель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580" name="Google Shape;580;p24" descr="Oliver Cromwell by Samuel Cooper.jpg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4851100" y="1700808"/>
            <a:ext cx="4148426" cy="50403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581" name="Google Shape;581;p24"/>
          <p:cNvGrpSpPr/>
          <p:nvPr/>
        </p:nvGrpSpPr>
        <p:grpSpPr bwMode="auto">
          <a:xfrm>
            <a:off x="142844" y="3717033"/>
            <a:ext cx="4562556" cy="432048"/>
            <a:chOff x="1329377" y="695854"/>
            <a:chExt cx="5996124" cy="474662"/>
          </a:xfrm>
        </p:grpSpPr>
        <p:sp>
          <p:nvSpPr>
            <p:cNvPr id="582" name="Google Shape;582;p24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3" name="Google Shape;583;p24"/>
            <p:cNvSpPr txBox="1"/>
            <p:nvPr/>
          </p:nvSpPr>
          <p:spPr bwMode="auto">
            <a:xfrm>
              <a:off x="134329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1649 г.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казнь Карла I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584" name="Google Shape;584;p24"/>
          <p:cNvGrpSpPr/>
          <p:nvPr/>
        </p:nvGrpSpPr>
        <p:grpSpPr bwMode="auto">
          <a:xfrm>
            <a:off x="153436" y="4288697"/>
            <a:ext cx="4551963" cy="576064"/>
            <a:chOff x="1329377" y="695854"/>
            <a:chExt cx="5996124" cy="474662"/>
          </a:xfrm>
        </p:grpSpPr>
        <p:sp>
          <p:nvSpPr>
            <p:cNvPr id="585" name="Google Shape;585;p24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6" name="Google Shape;586;p24"/>
            <p:cNvSpPr txBox="1"/>
            <p:nvPr/>
          </p:nvSpPr>
          <p:spPr bwMode="auto">
            <a:xfrm>
              <a:off x="134329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1649 г.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провозглашение Англии респуб- ликой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587" name="Google Shape;587;p24"/>
          <p:cNvGrpSpPr/>
          <p:nvPr/>
        </p:nvGrpSpPr>
        <p:grpSpPr bwMode="auto">
          <a:xfrm>
            <a:off x="164003" y="4982851"/>
            <a:ext cx="4562580" cy="465071"/>
            <a:chOff x="1329377" y="695854"/>
            <a:chExt cx="5996124" cy="474662"/>
          </a:xfrm>
        </p:grpSpPr>
        <p:sp>
          <p:nvSpPr>
            <p:cNvPr id="588" name="Google Shape;588;p24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89" name="Google Shape;589;p24"/>
            <p:cNvSpPr txBox="1"/>
            <p:nvPr/>
          </p:nvSpPr>
          <p:spPr bwMode="auto">
            <a:xfrm>
              <a:off x="134329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Оливер Кромвель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во главе республики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6764785" name="Google Shape;32;p33"/>
          <p:cNvSpPr txBox="1"/>
          <p:nvPr>
            <p:ph type="title"/>
          </p:nvPr>
        </p:nvSpPr>
        <p:spPr bwMode="auto">
          <a:xfrm flipH="0" flipV="0">
            <a:off x="247847" y="228600"/>
            <a:ext cx="8775347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3600" b="1">
                <a:solidFill>
                  <a:srgbClr val="DE933E"/>
                </a:solidFill>
                <a:latin typeface="Times New Roman"/>
                <a:cs typeface="Times New Roman"/>
              </a:rPr>
              <a:t>Война за независимость США 1775-1783</a:t>
            </a:r>
            <a:endParaRPr b="1">
              <a:solidFill>
                <a:srgbClr val="DE933E"/>
              </a:solidFill>
              <a:latin typeface="Times New Roman"/>
              <a:cs typeface="Times New Roman"/>
            </a:endParaRPr>
          </a:p>
        </p:txBody>
      </p:sp>
      <p:sp>
        <p:nvSpPr>
          <p:cNvPr id="988489025" name="Google Shape;33;p33"/>
          <p:cNvSpPr txBox="1"/>
          <p:nvPr>
            <p:ph type="body" idx="1"/>
          </p:nvPr>
        </p:nvSpPr>
        <p:spPr bwMode="auto">
          <a:xfrm flipH="0" flipV="0">
            <a:off x="609599" y="4184049"/>
            <a:ext cx="4903455" cy="2501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Итог: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Первое в истории успешное завоевание независимости от европейской колониальной державы → создание США. Изменение баланса сил в мире. Парижский мирный договор-признание Британией США</a:t>
            </a:r>
            <a:endParaRPr sz="8000"/>
          </a:p>
        </p:txBody>
      </p:sp>
      <p:sp>
        <p:nvSpPr>
          <p:cNvPr id="591844229" name="Google Shape;34;p33"/>
          <p:cNvSpPr txBox="1"/>
          <p:nvPr>
            <p:ph type="body" idx="2"/>
          </p:nvPr>
        </p:nvSpPr>
        <p:spPr bwMode="auto">
          <a:xfrm flipH="0" flipV="0">
            <a:off x="5786458" y="1658055"/>
            <a:ext cx="2944642" cy="30603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Причины: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Борьба 13 колоний против метрополии (Великобритания) из-за налогов и ограничений в торговле.</a:t>
            </a:r>
            <a:endParaRPr sz="9000"/>
          </a:p>
        </p:txBody>
      </p:sp>
      <p:pic>
        <p:nvPicPr>
          <p:cNvPr id="53906244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55120" y="1395538"/>
            <a:ext cx="4612413" cy="2594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5281564" name="Google Shape;32;p33"/>
          <p:cNvSpPr txBox="1"/>
          <p:nvPr>
            <p:ph type="title"/>
          </p:nvPr>
        </p:nvSpPr>
        <p:spPr bwMode="auto">
          <a:xfrm>
            <a:off x="609599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Отцы –основатели США</a:t>
            </a:r>
            <a:endParaRPr/>
          </a:p>
        </p:txBody>
      </p:sp>
      <p:sp>
        <p:nvSpPr>
          <p:cNvPr id="334337011" name="Google Shape;33;p33"/>
          <p:cNvSpPr txBox="1"/>
          <p:nvPr>
            <p:ph type="body" idx="1"/>
          </p:nvPr>
        </p:nvSpPr>
        <p:spPr bwMode="auto">
          <a:xfrm>
            <a:off x="609599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917603" name="Google Shape;34;p33"/>
          <p:cNvSpPr txBox="1"/>
          <p:nvPr>
            <p:ph type="body" idx="2"/>
          </p:nvPr>
        </p:nvSpPr>
        <p:spPr bwMode="auto">
          <a:xfrm>
            <a:off x="48449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6744124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0605" y="991608"/>
            <a:ext cx="9111388" cy="5767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0" name="Google Shape;380;p15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Абсолютизм-форма правления, при которой монарх обладает неограниченной верховной властью</a:t>
            </a:r>
            <a:endParaRPr sz="2600"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381" name="Google Shape;381;p15"/>
          <p:cNvGrpSpPr/>
          <p:nvPr/>
        </p:nvGrpSpPr>
        <p:grpSpPr bwMode="auto">
          <a:xfrm>
            <a:off x="122669" y="2325837"/>
            <a:ext cx="8960605" cy="4535210"/>
            <a:chOff x="0" y="0"/>
            <a:chExt cx="8960605" cy="4535210"/>
          </a:xfrm>
        </p:grpSpPr>
        <p:sp>
          <p:nvSpPr>
            <p:cNvPr id="382" name="Google Shape;382;p15"/>
            <p:cNvSpPr/>
            <p:nvPr/>
          </p:nvSpPr>
          <p:spPr bwMode="auto">
            <a:xfrm>
              <a:off x="109542" y="0"/>
              <a:ext cx="6306860" cy="475584"/>
            </a:xfrm>
            <a:prstGeom prst="roundRect">
              <a:avLst>
                <a:gd name="adj" fmla="val 10000"/>
              </a:avLst>
            </a:prstGeom>
            <a:solidFill>
              <a:srgbClr val="93B6D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3" name="Google Shape;383;p15"/>
            <p:cNvSpPr txBox="1"/>
            <p:nvPr/>
          </p:nvSpPr>
          <p:spPr bwMode="auto">
            <a:xfrm flipH="0" flipV="0">
              <a:off x="0" y="73050"/>
              <a:ext cx="6279001" cy="27251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099" tIns="25399" rIns="38099" bIns="253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Предпосылки перехода к абсолютизму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84" name="Google Shape;384;p15"/>
            <p:cNvSpPr/>
            <p:nvPr/>
          </p:nvSpPr>
          <p:spPr bwMode="auto">
            <a:xfrm>
              <a:off x="740229" y="475583"/>
              <a:ext cx="630686" cy="34913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385" name="Google Shape;385;p15"/>
            <p:cNvSpPr/>
            <p:nvPr/>
          </p:nvSpPr>
          <p:spPr bwMode="auto">
            <a:xfrm>
              <a:off x="1370914" y="591962"/>
              <a:ext cx="7589690" cy="46551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6" name="Google Shape;386;p15"/>
            <p:cNvSpPr txBox="1"/>
            <p:nvPr/>
          </p:nvSpPr>
          <p:spPr bwMode="auto">
            <a:xfrm>
              <a:off x="1384549" y="605596"/>
              <a:ext cx="7562422" cy="43824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Колониальные завоевания в Азии и Америке</a:t>
              </a:r>
              <a:endParaRPr sz="22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87" name="Google Shape;387;p15"/>
            <p:cNvSpPr/>
            <p:nvPr/>
          </p:nvSpPr>
          <p:spPr bwMode="auto">
            <a:xfrm>
              <a:off x="740229" y="475583"/>
              <a:ext cx="630686" cy="93103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388" name="Google Shape;388;p15"/>
            <p:cNvSpPr/>
            <p:nvPr/>
          </p:nvSpPr>
          <p:spPr bwMode="auto">
            <a:xfrm>
              <a:off x="1370914" y="1173857"/>
              <a:ext cx="7589690" cy="46551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9" name="Google Shape;389;p15"/>
            <p:cNvSpPr txBox="1"/>
            <p:nvPr/>
          </p:nvSpPr>
          <p:spPr bwMode="auto">
            <a:xfrm>
              <a:off x="1384549" y="1187491"/>
              <a:ext cx="7562422" cy="43824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2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формирование больших империй и государств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90" name="Google Shape;390;p15"/>
            <p:cNvSpPr/>
            <p:nvPr/>
          </p:nvSpPr>
          <p:spPr bwMode="auto">
            <a:xfrm>
              <a:off x="740229" y="475583"/>
              <a:ext cx="630686" cy="151292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391" name="Google Shape;391;p15"/>
            <p:cNvSpPr/>
            <p:nvPr/>
          </p:nvSpPr>
          <p:spPr bwMode="auto">
            <a:xfrm>
              <a:off x="1370914" y="1755751"/>
              <a:ext cx="7589690" cy="46551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2" name="Google Shape;392;p15"/>
            <p:cNvSpPr txBox="1"/>
            <p:nvPr/>
          </p:nvSpPr>
          <p:spPr bwMode="auto">
            <a:xfrm>
              <a:off x="1384549" y="1769385"/>
              <a:ext cx="7562422" cy="43824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2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контроль над обширными территориями требовал создания бюрократического аппарата из верных служащих</a:t>
              </a:r>
              <a:endParaRPr sz="26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93" name="Google Shape;393;p15"/>
            <p:cNvSpPr/>
            <p:nvPr/>
          </p:nvSpPr>
          <p:spPr bwMode="auto">
            <a:xfrm>
              <a:off x="740229" y="475583"/>
              <a:ext cx="630686" cy="209481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394" name="Google Shape;394;p15"/>
            <p:cNvSpPr/>
            <p:nvPr/>
          </p:nvSpPr>
          <p:spPr bwMode="auto">
            <a:xfrm>
              <a:off x="1370914" y="2337645"/>
              <a:ext cx="7589690" cy="46551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5" name="Google Shape;395;p15"/>
            <p:cNvSpPr txBox="1"/>
            <p:nvPr/>
          </p:nvSpPr>
          <p:spPr bwMode="auto">
            <a:xfrm>
              <a:off x="1384549" y="2351279"/>
              <a:ext cx="7562422" cy="43824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Опора на многочисленную армию</a:t>
              </a:r>
              <a:endParaRPr sz="24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04" name="Google Shape;404;p15"/>
            <p:cNvSpPr txBox="1"/>
            <p:nvPr/>
          </p:nvSpPr>
          <p:spPr bwMode="auto">
            <a:xfrm flipH="0" flipV="0">
              <a:off x="1496064" y="4182227"/>
              <a:ext cx="7451926" cy="35298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2024664128" name=""/>
          <p:cNvSpPr txBox="1"/>
          <p:nvPr/>
        </p:nvSpPr>
        <p:spPr bwMode="auto">
          <a:xfrm flipH="0" flipV="0">
            <a:off x="0" y="1075971"/>
            <a:ext cx="9083310" cy="701075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Общая тенденция-переход от феодальной раздробленности к централизованному государству, затем к бюрократическому государству с абсолютным правителем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8468311" name="Google Shape;32;p33"/>
          <p:cNvSpPr txBox="1"/>
          <p:nvPr>
            <p:ph type="title"/>
          </p:nvPr>
        </p:nvSpPr>
        <p:spPr bwMode="auto">
          <a:xfrm>
            <a:off x="609599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93394592" name="Google Shape;33;p33"/>
          <p:cNvSpPr txBox="1"/>
          <p:nvPr>
            <p:ph type="body" idx="1"/>
          </p:nvPr>
        </p:nvSpPr>
        <p:spPr bwMode="auto">
          <a:xfrm>
            <a:off x="609599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1467191" name="Google Shape;34;p33"/>
          <p:cNvSpPr txBox="1"/>
          <p:nvPr>
            <p:ph type="body" idx="2"/>
          </p:nvPr>
        </p:nvSpPr>
        <p:spPr bwMode="auto">
          <a:xfrm>
            <a:off x="48449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42487035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34143" y="1750085"/>
            <a:ext cx="8304311" cy="4671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4068976" name="Google Shape;32;p33"/>
          <p:cNvSpPr txBox="1"/>
          <p:nvPr>
            <p:ph type="title"/>
          </p:nvPr>
        </p:nvSpPr>
        <p:spPr bwMode="auto">
          <a:xfrm>
            <a:off x="609599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3600" b="1">
                <a:solidFill>
                  <a:srgbClr val="DE933E"/>
                </a:solidFill>
                <a:latin typeface="Times New Roman"/>
                <a:cs typeface="Times New Roman"/>
              </a:rPr>
              <a:t>Великая Французская революция 1789-1799</a:t>
            </a:r>
            <a:endParaRPr sz="3600" b="1">
              <a:solidFill>
                <a:srgbClr val="DE933E"/>
              </a:solidFill>
              <a:latin typeface="Times New Roman"/>
              <a:cs typeface="Times New Roman"/>
            </a:endParaRPr>
          </a:p>
        </p:txBody>
      </p:sp>
      <p:sp>
        <p:nvSpPr>
          <p:cNvPr id="215876305" name="Google Shape;33;p33"/>
          <p:cNvSpPr txBox="1"/>
          <p:nvPr>
            <p:ph type="body" idx="1"/>
          </p:nvPr>
        </p:nvSpPr>
        <p:spPr bwMode="auto">
          <a:xfrm flipH="0" flipV="0">
            <a:off x="80277" y="4797777"/>
            <a:ext cx="4930069" cy="184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 algn="just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Причины:</a:t>
            </a: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sz="20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Экономический кризис, конфликт сословий</a:t>
            </a:r>
            <a:endParaRPr sz="2000" b="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Итог: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Свержение монархии → установление республики. Символ борьбы за свободу, равенство и братство.</a:t>
            </a:r>
            <a:endParaRPr sz="7200"/>
          </a:p>
        </p:txBody>
      </p:sp>
      <p:sp>
        <p:nvSpPr>
          <p:cNvPr id="400764116" name="Google Shape;34;p33"/>
          <p:cNvSpPr txBox="1"/>
          <p:nvPr>
            <p:ph type="body" idx="2"/>
          </p:nvPr>
        </p:nvSpPr>
        <p:spPr bwMode="auto">
          <a:xfrm flipH="0" flipV="0">
            <a:off x="5010347" y="1589566"/>
            <a:ext cx="372075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35582526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18185" y="1589566"/>
            <a:ext cx="4277614" cy="3208210"/>
          </a:xfrm>
          <a:prstGeom prst="rect">
            <a:avLst/>
          </a:prstGeom>
        </p:spPr>
      </p:pic>
      <p:pic>
        <p:nvPicPr>
          <p:cNvPr id="200923888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454836" y="795816"/>
            <a:ext cx="2396894" cy="3391605"/>
          </a:xfrm>
          <a:prstGeom prst="rect">
            <a:avLst/>
          </a:prstGeom>
        </p:spPr>
      </p:pic>
      <p:pic>
        <p:nvPicPr>
          <p:cNvPr id="186868545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238749" y="3729774"/>
            <a:ext cx="2099930" cy="2911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vertOverflow="overflow" horzOverflow="overflow" vert="horz" wrap="square" lIns="91424" tIns="45699" rIns="91424" bIns="45699" numCol="1" spcCol="0" rtlCol="0" fromWordArt="0" anchor="ctr" anchorCtr="0" forceAA="0" upright="0" compatLnSpc="0">
            <a:normAutofit fontScale="90000" lnSpcReduction="2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200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Последствия и историческое значение революций</a:t>
            </a:r>
            <a:endParaRPr sz="4200"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684" name="Google Shape;684;p29"/>
          <p:cNvGrpSpPr/>
          <p:nvPr/>
        </p:nvGrpSpPr>
        <p:grpSpPr bwMode="auto">
          <a:xfrm flipH="0" flipV="0">
            <a:off x="142843" y="1419930"/>
            <a:ext cx="4841874" cy="5132916"/>
            <a:chOff x="0" y="0"/>
            <a:chExt cx="4841874" cy="5132916"/>
          </a:xfrm>
        </p:grpSpPr>
        <p:sp>
          <p:nvSpPr>
            <p:cNvPr id="687" name="Google Shape;687;p29"/>
            <p:cNvSpPr/>
            <p:nvPr/>
          </p:nvSpPr>
          <p:spPr bwMode="auto">
            <a:xfrm>
              <a:off x="0" y="185208"/>
              <a:ext cx="339271" cy="53169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688" name="Google Shape;688;p29"/>
            <p:cNvSpPr/>
            <p:nvPr/>
          </p:nvSpPr>
          <p:spPr bwMode="auto">
            <a:xfrm flipH="0" flipV="0">
              <a:off x="339271" y="0"/>
              <a:ext cx="4502603" cy="117474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89" name="Google Shape;689;p29"/>
            <p:cNvSpPr txBox="1"/>
            <p:nvPr/>
          </p:nvSpPr>
          <p:spPr bwMode="auto">
            <a:xfrm flipH="0" flipV="0">
              <a:off x="339271" y="97013"/>
              <a:ext cx="4308575" cy="9547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П</a:t>
              </a:r>
              <a:r>
                <a:rPr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ереход к более демократическим формам</a:t>
              </a:r>
              <a:r>
                <a:rPr lang="ru-RU"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 </a:t>
              </a:r>
              <a:r>
                <a:rPr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правления: </a:t>
              </a:r>
              <a:r>
                <a:rPr sz="18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республика</a:t>
              </a:r>
              <a:r>
                <a:rPr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и </a:t>
              </a:r>
              <a:r>
                <a:rPr sz="18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конституционная монархия</a:t>
              </a:r>
              <a:r>
                <a:rPr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690" name="Google Shape;690;p29"/>
            <p:cNvSpPr/>
            <p:nvPr/>
          </p:nvSpPr>
          <p:spPr bwMode="auto">
            <a:xfrm>
              <a:off x="0" y="185208"/>
              <a:ext cx="339271" cy="152123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691" name="Google Shape;691;p29"/>
            <p:cNvSpPr/>
            <p:nvPr/>
          </p:nvSpPr>
          <p:spPr bwMode="auto">
            <a:xfrm>
              <a:off x="339271" y="1248602"/>
              <a:ext cx="4251990" cy="91568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92" name="Google Shape;692;p29"/>
            <p:cNvSpPr txBox="1"/>
            <p:nvPr/>
          </p:nvSpPr>
          <p:spPr bwMode="auto">
            <a:xfrm>
              <a:off x="357422" y="1275421"/>
              <a:ext cx="4215688" cy="8620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0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Конституция стала основой буржуазного государства.</a:t>
              </a:r>
              <a:endParaRPr sz="20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693" name="Google Shape;693;p29"/>
            <p:cNvSpPr/>
            <p:nvPr/>
          </p:nvSpPr>
          <p:spPr bwMode="auto">
            <a:xfrm>
              <a:off x="0" y="185208"/>
              <a:ext cx="339271" cy="251077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694" name="Google Shape;694;p29"/>
            <p:cNvSpPr/>
            <p:nvPr/>
          </p:nvSpPr>
          <p:spPr bwMode="auto">
            <a:xfrm>
              <a:off x="339271" y="2238143"/>
              <a:ext cx="4251990" cy="91568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95" name="Google Shape;695;p29"/>
            <p:cNvSpPr txBox="1"/>
            <p:nvPr/>
          </p:nvSpPr>
          <p:spPr bwMode="auto">
            <a:xfrm>
              <a:off x="357422" y="2264962"/>
              <a:ext cx="4215688" cy="8620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algn="just">
                <a:defRPr/>
              </a:pPr>
              <a:r>
                <a:rPr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Укрепление позиций </a:t>
              </a:r>
              <a:r>
                <a:rPr sz="18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среднего класса (буржуазии)</a:t>
              </a:r>
              <a:r>
                <a:rPr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.</a:t>
              </a:r>
              <a:r>
                <a:rPr lang="ru-RU"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 </a:t>
              </a:r>
              <a:r>
                <a:rPr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Ослабление</a:t>
              </a:r>
              <a:r>
                <a:rPr lang="ru-RU"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 </a:t>
              </a:r>
              <a:r>
                <a:rPr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 аристократии.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696" name="Google Shape;696;p29"/>
            <p:cNvSpPr/>
            <p:nvPr/>
          </p:nvSpPr>
          <p:spPr bwMode="auto">
            <a:xfrm>
              <a:off x="0" y="185208"/>
              <a:ext cx="339271" cy="350032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697" name="Google Shape;697;p29"/>
            <p:cNvSpPr/>
            <p:nvPr/>
          </p:nvSpPr>
          <p:spPr bwMode="auto">
            <a:xfrm>
              <a:off x="339271" y="3227686"/>
              <a:ext cx="4251990" cy="91568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98" name="Google Shape;698;p29"/>
            <p:cNvSpPr txBox="1"/>
            <p:nvPr/>
          </p:nvSpPr>
          <p:spPr bwMode="auto">
            <a:xfrm>
              <a:off x="357422" y="3254505"/>
              <a:ext cx="4215688" cy="8620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 bwMode="auto">
            <a:xfrm>
              <a:off x="0" y="185208"/>
              <a:ext cx="339271" cy="448986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700" name="Google Shape;700;p29"/>
            <p:cNvSpPr/>
            <p:nvPr/>
          </p:nvSpPr>
          <p:spPr bwMode="auto">
            <a:xfrm>
              <a:off x="339271" y="4217227"/>
              <a:ext cx="4251990" cy="91568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01" name="Google Shape;701;p29"/>
            <p:cNvSpPr txBox="1"/>
            <p:nvPr/>
          </p:nvSpPr>
          <p:spPr bwMode="auto">
            <a:xfrm>
              <a:off x="357422" y="4244046"/>
              <a:ext cx="4215688" cy="8620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>
                <a:defRPr/>
              </a:pPr>
              <a:r>
                <a:rPr sz="20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Распространение по всему миру идей о правах человека, свободе и равенстве</a:t>
              </a:r>
              <a:endParaRPr/>
            </a:p>
          </p:txBody>
        </p:sp>
      </p:grpSp>
      <p:grpSp>
        <p:nvGrpSpPr>
          <p:cNvPr id="702" name="Google Shape;702;p29"/>
          <p:cNvGrpSpPr/>
          <p:nvPr/>
        </p:nvGrpSpPr>
        <p:grpSpPr bwMode="auto">
          <a:xfrm flipH="0" flipV="0">
            <a:off x="5363124" y="1509341"/>
            <a:ext cx="3739444" cy="3432758"/>
            <a:chOff x="0" y="0"/>
            <a:chExt cx="3739444" cy="3432758"/>
          </a:xfrm>
        </p:grpSpPr>
        <p:sp>
          <p:nvSpPr>
            <p:cNvPr id="703" name="Google Shape;703;p29"/>
            <p:cNvSpPr/>
            <p:nvPr/>
          </p:nvSpPr>
          <p:spPr bwMode="auto">
            <a:xfrm flipH="0" flipV="0">
              <a:off x="0" y="130666"/>
              <a:ext cx="3613088" cy="3122621"/>
            </a:xfrm>
            <a:prstGeom prst="roundRect">
              <a:avLst>
                <a:gd name="adj" fmla="val 10000"/>
              </a:avLst>
            </a:prstGeom>
            <a:solidFill>
              <a:srgbClr val="93B6D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04" name="Google Shape;704;p29"/>
            <p:cNvSpPr txBox="1"/>
            <p:nvPr/>
          </p:nvSpPr>
          <p:spPr bwMode="auto">
            <a:xfrm flipH="0" flipV="0">
              <a:off x="0" y="0"/>
              <a:ext cx="3739444" cy="34327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099" tIns="25399" rIns="38099" bIns="25399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03352542" name=""/>
          <p:cNvSpPr txBox="1"/>
          <p:nvPr/>
        </p:nvSpPr>
        <p:spPr bwMode="auto">
          <a:xfrm flipH="0" flipV="0">
            <a:off x="574166" y="4762499"/>
            <a:ext cx="4136787" cy="7010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2000" b="0" i="0" u="none" strike="noStrike" cap="none" spc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Отказ от абсолютной власти  </a:t>
            </a:r>
            <a:r>
              <a:rPr lang="ru-RU" sz="2000">
                <a:latin typeface="Times New Roman"/>
                <a:cs typeface="Times New Roman"/>
              </a:rPr>
              <a:t>монарха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09746113" name=""/>
          <p:cNvSpPr txBox="1"/>
          <p:nvPr/>
        </p:nvSpPr>
        <p:spPr bwMode="auto">
          <a:xfrm flipH="0" flipV="0">
            <a:off x="5363124" y="1746249"/>
            <a:ext cx="3638282" cy="24689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ВЫВОД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Общий итог эпохи:</a:t>
            </a:r>
            <a:r>
              <a:rPr sz="2600" b="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</a:t>
            </a:r>
            <a:endParaRPr sz="2600" b="0" i="1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r>
              <a:rPr sz="2600" b="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Переход от </a:t>
            </a:r>
            <a:r>
              <a:rPr sz="2600" b="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феодального</a:t>
            </a:r>
            <a:r>
              <a:rPr sz="2600" b="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к</a:t>
            </a:r>
            <a:endParaRPr sz="2600" b="0" i="1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r>
              <a:rPr sz="2600" b="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</a:t>
            </a:r>
            <a:r>
              <a:rPr sz="2600" b="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капиталистическому</a:t>
            </a:r>
            <a:r>
              <a:rPr sz="2600" b="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</a:t>
            </a:r>
            <a:endParaRPr sz="2600" b="0" i="1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r>
              <a:rPr sz="2600" b="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обществу.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6872904" name="Google Shape;380;p15"/>
          <p:cNvSpPr txBox="1"/>
          <p:nvPr>
            <p:ph type="title"/>
          </p:nvPr>
        </p:nvSpPr>
        <p:spPr bwMode="auto">
          <a:xfrm>
            <a:off x="142843" y="0"/>
            <a:ext cx="8858311" cy="1219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4" tIns="45699" rIns="91424" bIns="45699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Абсолютизм-форма правления, при которой монарх обладает неограниченной верховной властью</a:t>
            </a:r>
            <a:endParaRPr sz="2600"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1342569884" name="Google Shape;381;p15"/>
          <p:cNvGrpSpPr/>
          <p:nvPr/>
        </p:nvGrpSpPr>
        <p:grpSpPr bwMode="auto">
          <a:xfrm>
            <a:off x="145957" y="1946664"/>
            <a:ext cx="8852082" cy="4548844"/>
            <a:chOff x="3113" y="245856"/>
            <a:chExt cx="8852082" cy="4548844"/>
          </a:xfrm>
        </p:grpSpPr>
        <p:sp>
          <p:nvSpPr>
            <p:cNvPr id="1547940241" name="Google Shape;382;p15"/>
            <p:cNvSpPr/>
            <p:nvPr/>
          </p:nvSpPr>
          <p:spPr bwMode="auto">
            <a:xfrm>
              <a:off x="3113" y="245856"/>
              <a:ext cx="6306859" cy="475583"/>
            </a:xfrm>
            <a:prstGeom prst="roundRect">
              <a:avLst>
                <a:gd name="adj" fmla="val 10000"/>
              </a:avLst>
            </a:prstGeom>
            <a:solidFill>
              <a:srgbClr val="93B6D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79700575" name="Google Shape;383;p15"/>
            <p:cNvSpPr txBox="1"/>
            <p:nvPr/>
          </p:nvSpPr>
          <p:spPr bwMode="auto">
            <a:xfrm>
              <a:off x="17042" y="259785"/>
              <a:ext cx="6279001" cy="4477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099" tIns="25399" rIns="38099" bIns="253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Основные признаки европейского абсолютизма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989122934" name="Google Shape;384;p15"/>
            <p:cNvSpPr/>
            <p:nvPr/>
          </p:nvSpPr>
          <p:spPr bwMode="auto">
            <a:xfrm>
              <a:off x="633799" y="721440"/>
              <a:ext cx="630685" cy="34913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582991701" name="Google Shape;385;p15"/>
            <p:cNvSpPr/>
            <p:nvPr/>
          </p:nvSpPr>
          <p:spPr bwMode="auto">
            <a:xfrm>
              <a:off x="1264485" y="837819"/>
              <a:ext cx="7589689" cy="46551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15019198" name="Google Shape;386;p15"/>
            <p:cNvSpPr txBox="1"/>
            <p:nvPr/>
          </p:nvSpPr>
          <p:spPr bwMode="auto">
            <a:xfrm>
              <a:off x="1278119" y="851454"/>
              <a:ext cx="7562421" cy="43824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появление большого количества чиновников, через которых монарх осуществляет управление государством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715219207" name="Google Shape;387;p15"/>
            <p:cNvSpPr/>
            <p:nvPr/>
          </p:nvSpPr>
          <p:spPr bwMode="auto">
            <a:xfrm>
              <a:off x="633799" y="721440"/>
              <a:ext cx="630685" cy="93103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1783504333" name="Google Shape;388;p15"/>
            <p:cNvSpPr/>
            <p:nvPr/>
          </p:nvSpPr>
          <p:spPr bwMode="auto">
            <a:xfrm>
              <a:off x="1264485" y="1419714"/>
              <a:ext cx="7589689" cy="46551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23766903" name="Google Shape;389;p15"/>
            <p:cNvSpPr txBox="1"/>
            <p:nvPr/>
          </p:nvSpPr>
          <p:spPr bwMode="auto">
            <a:xfrm>
              <a:off x="1278119" y="1433349"/>
              <a:ext cx="7562421" cy="43824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введение единой системы мер и весов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32439586" name="Google Shape;390;p15"/>
            <p:cNvSpPr/>
            <p:nvPr/>
          </p:nvSpPr>
          <p:spPr bwMode="auto">
            <a:xfrm>
              <a:off x="633799" y="721440"/>
              <a:ext cx="630685" cy="151292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416151081" name="Google Shape;391;p15"/>
            <p:cNvSpPr/>
            <p:nvPr/>
          </p:nvSpPr>
          <p:spPr bwMode="auto">
            <a:xfrm>
              <a:off x="1264485" y="2001609"/>
              <a:ext cx="7589689" cy="46551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02886990" name="Google Shape;392;p15"/>
            <p:cNvSpPr txBox="1"/>
            <p:nvPr/>
          </p:nvSpPr>
          <p:spPr bwMode="auto">
            <a:xfrm>
              <a:off x="1278119" y="2015242"/>
              <a:ext cx="7562421" cy="43824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создание постоянной армии как опоры монарха в урегулировании воп- росов безопасности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75954585" name="Google Shape;393;p15"/>
            <p:cNvSpPr/>
            <p:nvPr/>
          </p:nvSpPr>
          <p:spPr bwMode="auto">
            <a:xfrm>
              <a:off x="633799" y="721440"/>
              <a:ext cx="630685" cy="209481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2091131876" name="Google Shape;394;p15"/>
            <p:cNvSpPr/>
            <p:nvPr/>
          </p:nvSpPr>
          <p:spPr bwMode="auto">
            <a:xfrm>
              <a:off x="1264485" y="2583502"/>
              <a:ext cx="7589689" cy="46551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76395839" name="Google Shape;395;p15"/>
            <p:cNvSpPr txBox="1"/>
            <p:nvPr/>
          </p:nvSpPr>
          <p:spPr bwMode="auto">
            <a:xfrm>
              <a:off x="1278119" y="2597136"/>
              <a:ext cx="7562421" cy="43824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проведение единой экономической политики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95107025" name="Google Shape;396;p15"/>
            <p:cNvSpPr/>
            <p:nvPr/>
          </p:nvSpPr>
          <p:spPr bwMode="auto">
            <a:xfrm>
              <a:off x="633799" y="721440"/>
              <a:ext cx="630685" cy="267671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1345920136" name="Google Shape;397;p15"/>
            <p:cNvSpPr/>
            <p:nvPr/>
          </p:nvSpPr>
          <p:spPr bwMode="auto">
            <a:xfrm>
              <a:off x="1264485" y="3165397"/>
              <a:ext cx="7589689" cy="46551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49495259" name="Google Shape;398;p15"/>
            <p:cNvSpPr txBox="1"/>
            <p:nvPr/>
          </p:nvSpPr>
          <p:spPr bwMode="auto">
            <a:xfrm>
              <a:off x="1278119" y="3179031"/>
              <a:ext cx="7562421" cy="43824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создание единой налоговой системы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950949367" name="Google Shape;399;p15"/>
            <p:cNvSpPr/>
            <p:nvPr/>
          </p:nvSpPr>
          <p:spPr bwMode="auto">
            <a:xfrm>
              <a:off x="633799" y="721440"/>
              <a:ext cx="630685" cy="325860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1006903950" name="Google Shape;400;p15"/>
            <p:cNvSpPr/>
            <p:nvPr/>
          </p:nvSpPr>
          <p:spPr bwMode="auto">
            <a:xfrm>
              <a:off x="1264485" y="3747291"/>
              <a:ext cx="7589689" cy="46551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27795934" name="Google Shape;401;p15"/>
            <p:cNvSpPr txBox="1"/>
            <p:nvPr/>
          </p:nvSpPr>
          <p:spPr bwMode="auto">
            <a:xfrm>
              <a:off x="1278119" y="3760925"/>
              <a:ext cx="7562421" cy="43824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подчинение церкви королю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827929737" name="Google Shape;402;p15"/>
            <p:cNvSpPr/>
            <p:nvPr/>
          </p:nvSpPr>
          <p:spPr bwMode="auto">
            <a:xfrm>
              <a:off x="633799" y="721440"/>
              <a:ext cx="630685" cy="384050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1887255664" name="Google Shape;403;p15"/>
            <p:cNvSpPr/>
            <p:nvPr/>
          </p:nvSpPr>
          <p:spPr bwMode="auto">
            <a:xfrm>
              <a:off x="1264485" y="4329186"/>
              <a:ext cx="7590710" cy="46551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54725275" name="Google Shape;404;p15"/>
            <p:cNvSpPr txBox="1"/>
            <p:nvPr/>
          </p:nvSpPr>
          <p:spPr bwMode="auto">
            <a:xfrm>
              <a:off x="1278119" y="4342820"/>
              <a:ext cx="7563442" cy="43824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введение единого законодательства и административного деления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BDDC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0074508" name="Google Shape;26;p32"/>
          <p:cNvSpPr txBox="1"/>
          <p:nvPr>
            <p:ph type="title"/>
          </p:nvPr>
        </p:nvSpPr>
        <p:spPr bwMode="auto">
          <a:xfrm>
            <a:off x="612648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69515650" name="Google Shape;27;p32"/>
          <p:cNvSpPr txBox="1"/>
          <p:nvPr>
            <p:ph type="body" idx="1"/>
          </p:nvPr>
        </p:nvSpPr>
        <p:spPr bwMode="auto">
          <a:xfrm>
            <a:off x="612648" y="1600200"/>
            <a:ext cx="8153399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57514593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99521" y="52210"/>
            <a:ext cx="7779652" cy="6742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4" name="Google Shape;354;p14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Становление абсолютистских государств</a:t>
            </a:r>
            <a:endParaRPr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355" name="Google Shape;355;p14"/>
          <p:cNvGrpSpPr/>
          <p:nvPr/>
        </p:nvGrpSpPr>
        <p:grpSpPr bwMode="auto">
          <a:xfrm>
            <a:off x="142843" y="1700808"/>
            <a:ext cx="8872595" cy="792087"/>
            <a:chOff x="1329377" y="695854"/>
            <a:chExt cx="5996124" cy="474662"/>
          </a:xfrm>
        </p:grpSpPr>
        <p:sp>
          <p:nvSpPr>
            <p:cNvPr id="356" name="Google Shape;356;p14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57" name="Google Shape;357;p14"/>
            <p:cNvSpPr txBox="1"/>
            <p:nvPr/>
          </p:nvSpPr>
          <p:spPr bwMode="auto">
            <a:xfrm>
              <a:off x="134329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XVII-XVIII вв. </a:t>
              </a:r>
              <a:r>
                <a:rPr lang="ru-RU" sz="22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становление </a:t>
              </a:r>
              <a:r>
                <a:rPr lang="ru-RU" sz="22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абсолютной монархии </a:t>
              </a:r>
              <a:r>
                <a:rPr lang="ru-RU" sz="22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 Европе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358" name="Google Shape;358;p14"/>
          <p:cNvGrpSpPr/>
          <p:nvPr/>
        </p:nvGrpSpPr>
        <p:grpSpPr bwMode="auto">
          <a:xfrm>
            <a:off x="197572" y="2628815"/>
            <a:ext cx="8755531" cy="4099797"/>
            <a:chOff x="0" y="0"/>
            <a:chExt cx="8755531" cy="4099797"/>
          </a:xfrm>
        </p:grpSpPr>
        <p:sp>
          <p:nvSpPr>
            <p:cNvPr id="359" name="Google Shape;359;p14"/>
            <p:cNvSpPr/>
            <p:nvPr/>
          </p:nvSpPr>
          <p:spPr bwMode="auto">
            <a:xfrm>
              <a:off x="7682080" y="2299383"/>
              <a:ext cx="91440" cy="33357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60" name="Google Shape;360;p14"/>
            <p:cNvSpPr/>
            <p:nvPr/>
          </p:nvSpPr>
          <p:spPr bwMode="auto">
            <a:xfrm>
              <a:off x="4377765" y="413254"/>
              <a:ext cx="3350035" cy="33357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61" name="Google Shape;361;p14"/>
            <p:cNvSpPr/>
            <p:nvPr/>
          </p:nvSpPr>
          <p:spPr bwMode="auto">
            <a:xfrm>
              <a:off x="4377765" y="413254"/>
              <a:ext cx="961001" cy="33357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62" name="Google Shape;362;p14"/>
            <p:cNvSpPr/>
            <p:nvPr/>
          </p:nvSpPr>
          <p:spPr bwMode="auto">
            <a:xfrm>
              <a:off x="2949733" y="413254"/>
              <a:ext cx="1428032" cy="33357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63" name="Google Shape;363;p14"/>
            <p:cNvSpPr/>
            <p:nvPr/>
          </p:nvSpPr>
          <p:spPr bwMode="auto">
            <a:xfrm>
              <a:off x="794215" y="413254"/>
              <a:ext cx="3583550" cy="33357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64" name="Google Shape;364;p14"/>
            <p:cNvSpPr/>
            <p:nvPr/>
          </p:nvSpPr>
          <p:spPr bwMode="auto">
            <a:xfrm>
              <a:off x="2093655" y="0"/>
              <a:ext cx="4568219" cy="41325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5" name="Google Shape;365;p14"/>
            <p:cNvSpPr txBox="1"/>
            <p:nvPr/>
          </p:nvSpPr>
          <p:spPr bwMode="auto">
            <a:xfrm>
              <a:off x="2093655" y="0"/>
              <a:ext cx="4568219" cy="41325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Становление абсолютизма в Европе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66" name="Google Shape;366;p14"/>
            <p:cNvSpPr/>
            <p:nvPr/>
          </p:nvSpPr>
          <p:spPr bwMode="auto">
            <a:xfrm>
              <a:off x="0" y="746824"/>
              <a:ext cx="1588431" cy="1550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7" name="Google Shape;367;p14"/>
            <p:cNvSpPr txBox="1"/>
            <p:nvPr/>
          </p:nvSpPr>
          <p:spPr bwMode="auto">
            <a:xfrm>
              <a:off x="0" y="746824"/>
              <a:ext cx="1588431" cy="15509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Частые войны и рост налогов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68" name="Google Shape;368;p14"/>
            <p:cNvSpPr/>
            <p:nvPr/>
          </p:nvSpPr>
          <p:spPr bwMode="auto">
            <a:xfrm>
              <a:off x="1922001" y="746824"/>
              <a:ext cx="2055462" cy="15525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9" name="Google Shape;369;p14"/>
            <p:cNvSpPr txBox="1"/>
            <p:nvPr/>
          </p:nvSpPr>
          <p:spPr bwMode="auto">
            <a:xfrm>
              <a:off x="1922001" y="746824"/>
              <a:ext cx="2055462" cy="155255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Развитие торговли и необходимость протекционизма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70" name="Google Shape;370;p14"/>
            <p:cNvSpPr/>
            <p:nvPr/>
          </p:nvSpPr>
          <p:spPr bwMode="auto">
            <a:xfrm flipH="0" flipV="0">
              <a:off x="4187563" y="676870"/>
              <a:ext cx="2474310" cy="19560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1" name="Google Shape;371;p14"/>
            <p:cNvSpPr txBox="1"/>
            <p:nvPr/>
          </p:nvSpPr>
          <p:spPr bwMode="auto">
            <a:xfrm>
              <a:off x="4187563" y="861477"/>
              <a:ext cx="2055462" cy="155255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вера горожан и крестьян в сильного правителя, способного обуздать феодалов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72" name="Google Shape;372;p14"/>
            <p:cNvSpPr/>
            <p:nvPr/>
          </p:nvSpPr>
          <p:spPr bwMode="auto">
            <a:xfrm flipH="0" flipV="0">
              <a:off x="6938260" y="746824"/>
              <a:ext cx="1817271" cy="15525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3" name="Google Shape;373;p14"/>
            <p:cNvSpPr txBox="1"/>
            <p:nvPr/>
          </p:nvSpPr>
          <p:spPr bwMode="auto">
            <a:xfrm flipH="0" flipV="0">
              <a:off x="6938260" y="746824"/>
              <a:ext cx="1817271" cy="155255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научная революция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74" name="Google Shape;374;p14"/>
            <p:cNvSpPr/>
            <p:nvPr/>
          </p:nvSpPr>
          <p:spPr bwMode="auto">
            <a:xfrm>
              <a:off x="6700696" y="2632952"/>
              <a:ext cx="2054208" cy="14668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5" name="Google Shape;375;p14"/>
            <p:cNvSpPr txBox="1"/>
            <p:nvPr/>
          </p:nvSpPr>
          <p:spPr bwMode="auto">
            <a:xfrm>
              <a:off x="6700696" y="2632952"/>
              <a:ext cx="2054208" cy="146684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Солнце – центр на- шей части Вселен- ной; монарх – центр политичес- кой системы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449199124" name=""/>
          <p:cNvSpPr txBox="1"/>
          <p:nvPr/>
        </p:nvSpPr>
        <p:spPr bwMode="auto">
          <a:xfrm flipH="0" flipV="0">
            <a:off x="318402" y="5614141"/>
            <a:ext cx="4930321" cy="1097316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200">
                <a:latin typeface="Times New Roman"/>
                <a:cs typeface="Times New Roman"/>
              </a:rPr>
              <a:t>Также необходимо контролировать большую территорию через чиновничий аппарат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" name="Google Shape;409;p16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Становление абсолютистских государств</a:t>
            </a:r>
            <a:endParaRPr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410" name="Google Shape;410;p16" descr="Louis XIV of France.jpg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5465896" y="1700808"/>
            <a:ext cx="3535259" cy="50244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11" name="Google Shape;411;p16"/>
          <p:cNvSpPr txBox="1"/>
          <p:nvPr/>
        </p:nvSpPr>
        <p:spPr bwMode="auto">
          <a:xfrm>
            <a:off x="2781139" y="6386742"/>
            <a:ext cx="2684791" cy="335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Людовик XIV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412" name="Google Shape;412;p16"/>
          <p:cNvGrpSpPr/>
          <p:nvPr/>
        </p:nvGrpSpPr>
        <p:grpSpPr bwMode="auto">
          <a:xfrm>
            <a:off x="142843" y="1700808"/>
            <a:ext cx="5221245" cy="792087"/>
            <a:chOff x="1329377" y="695854"/>
            <a:chExt cx="5996124" cy="474662"/>
          </a:xfrm>
        </p:grpSpPr>
        <p:sp>
          <p:nvSpPr>
            <p:cNvPr id="413" name="Google Shape;413;p16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4" name="Google Shape;414;p16"/>
            <p:cNvSpPr txBox="1"/>
            <p:nvPr/>
          </p:nvSpPr>
          <p:spPr bwMode="auto">
            <a:xfrm>
              <a:off x="134329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1643-1715 гг.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во Франции </a:t>
              </a: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Людовик XIV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период становления и расцвета абсолютизма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415" name="Google Shape;415;p16"/>
          <p:cNvGrpSpPr/>
          <p:nvPr/>
        </p:nvGrpSpPr>
        <p:grpSpPr bwMode="auto">
          <a:xfrm>
            <a:off x="148903" y="2572057"/>
            <a:ext cx="2632237" cy="396043"/>
            <a:chOff x="1329377" y="695854"/>
            <a:chExt cx="5996124" cy="474662"/>
          </a:xfrm>
        </p:grpSpPr>
        <p:sp>
          <p:nvSpPr>
            <p:cNvPr id="416" name="Google Shape;416;p16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7" name="Google Shape;417;p16"/>
            <p:cNvSpPr txBox="1"/>
            <p:nvPr/>
          </p:nvSpPr>
          <p:spPr bwMode="auto">
            <a:xfrm>
              <a:off x="134329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Король-солнце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418" name="Google Shape;418;p16"/>
          <p:cNvGrpSpPr/>
          <p:nvPr/>
        </p:nvGrpSpPr>
        <p:grpSpPr bwMode="auto">
          <a:xfrm>
            <a:off x="2775029" y="2572057"/>
            <a:ext cx="2606199" cy="396043"/>
            <a:chOff x="1329377" y="695854"/>
            <a:chExt cx="5996124" cy="474662"/>
          </a:xfrm>
        </p:grpSpPr>
        <p:sp>
          <p:nvSpPr>
            <p:cNvPr id="419" name="Google Shape;419;p16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20" name="Google Shape;420;p16"/>
            <p:cNvSpPr txBox="1"/>
            <p:nvPr/>
          </p:nvSpPr>
          <p:spPr bwMode="auto">
            <a:xfrm>
              <a:off x="134329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«Государство – это я»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421" name="Google Shape;421;p16" descr="ÐÐµÑÑÐ°Ð»ÑÑÐºÐ¸Ð¹ Ð´Ð²Ð¾ÑÐµÑ: ÑÐ¾ÑÐºÐ¾ÑÑ Ð¸ ÑÐ½Ð¸Ð¶ÐµÐ½Ð¸Ñ â ÐÑÑÐ¾ÑÐ¸Ñ Ð¼ÑÐ·ÐµÐµÐ²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142843" y="3047263"/>
            <a:ext cx="5209124" cy="31645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22" name="Google Shape;422;p16"/>
          <p:cNvSpPr txBox="1"/>
          <p:nvPr/>
        </p:nvSpPr>
        <p:spPr bwMode="auto">
          <a:xfrm>
            <a:off x="142842" y="6199872"/>
            <a:ext cx="5209159" cy="335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Версаль – резиденция королей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0" name="Google Shape;440;p18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Становление абсолютистских государств</a:t>
            </a:r>
            <a:endParaRPr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441" name="Google Shape;441;p18"/>
          <p:cNvGrpSpPr/>
          <p:nvPr/>
        </p:nvGrpSpPr>
        <p:grpSpPr bwMode="auto">
          <a:xfrm>
            <a:off x="147877" y="1800331"/>
            <a:ext cx="8848245" cy="4697496"/>
            <a:chOff x="5033" y="243539"/>
            <a:chExt cx="8848245" cy="4697496"/>
          </a:xfrm>
        </p:grpSpPr>
        <p:sp>
          <p:nvSpPr>
            <p:cNvPr id="442" name="Google Shape;442;p18"/>
            <p:cNvSpPr/>
            <p:nvPr/>
          </p:nvSpPr>
          <p:spPr bwMode="auto">
            <a:xfrm>
              <a:off x="5033" y="243539"/>
              <a:ext cx="3531068" cy="391073"/>
            </a:xfrm>
            <a:prstGeom prst="roundRect">
              <a:avLst>
                <a:gd name="adj" fmla="val 10000"/>
              </a:avLst>
            </a:prstGeom>
            <a:solidFill>
              <a:srgbClr val="93B6D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3" name="Google Shape;443;p18"/>
            <p:cNvSpPr txBox="1"/>
            <p:nvPr/>
          </p:nvSpPr>
          <p:spPr bwMode="auto">
            <a:xfrm>
              <a:off x="16487" y="254993"/>
              <a:ext cx="3508160" cy="36816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Абсолютизм во Франции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44" name="Google Shape;444;p18"/>
            <p:cNvSpPr/>
            <p:nvPr/>
          </p:nvSpPr>
          <p:spPr bwMode="auto">
            <a:xfrm>
              <a:off x="358140" y="634612"/>
              <a:ext cx="353106" cy="28709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445" name="Google Shape;445;p18"/>
            <p:cNvSpPr/>
            <p:nvPr/>
          </p:nvSpPr>
          <p:spPr bwMode="auto">
            <a:xfrm>
              <a:off x="711247" y="730310"/>
              <a:ext cx="8140940" cy="38279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6" name="Google Shape;446;p18"/>
            <p:cNvSpPr txBox="1"/>
            <p:nvPr/>
          </p:nvSpPr>
          <p:spPr bwMode="auto">
            <a:xfrm>
              <a:off x="722459" y="741522"/>
              <a:ext cx="8118516" cy="36036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утвердился в XVII в.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47" name="Google Shape;447;p18"/>
            <p:cNvSpPr/>
            <p:nvPr/>
          </p:nvSpPr>
          <p:spPr bwMode="auto">
            <a:xfrm>
              <a:off x="358140" y="634612"/>
              <a:ext cx="353106" cy="76558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448" name="Google Shape;448;p18"/>
            <p:cNvSpPr/>
            <p:nvPr/>
          </p:nvSpPr>
          <p:spPr bwMode="auto">
            <a:xfrm>
              <a:off x="711247" y="1208802"/>
              <a:ext cx="8140940" cy="38279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49" name="Google Shape;449;p18"/>
            <p:cNvSpPr txBox="1"/>
            <p:nvPr/>
          </p:nvSpPr>
          <p:spPr bwMode="auto">
            <a:xfrm>
              <a:off x="722459" y="1220014"/>
              <a:ext cx="8118516" cy="36036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зависимость церкви от короля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50" name="Google Shape;450;p18"/>
            <p:cNvSpPr/>
            <p:nvPr/>
          </p:nvSpPr>
          <p:spPr bwMode="auto">
            <a:xfrm>
              <a:off x="358140" y="634612"/>
              <a:ext cx="353106" cy="12440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451" name="Google Shape;451;p18"/>
            <p:cNvSpPr/>
            <p:nvPr/>
          </p:nvSpPr>
          <p:spPr bwMode="auto">
            <a:xfrm>
              <a:off x="711247" y="1687293"/>
              <a:ext cx="8140940" cy="38279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2" name="Google Shape;452;p18"/>
            <p:cNvSpPr txBox="1"/>
            <p:nvPr/>
          </p:nvSpPr>
          <p:spPr bwMode="auto">
            <a:xfrm>
              <a:off x="722459" y="1698504"/>
              <a:ext cx="8118516" cy="36036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ограничение власти аристократии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53" name="Google Shape;453;p18"/>
            <p:cNvSpPr/>
            <p:nvPr/>
          </p:nvSpPr>
          <p:spPr bwMode="auto">
            <a:xfrm>
              <a:off x="358140" y="634612"/>
              <a:ext cx="353106" cy="172256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454" name="Google Shape;454;p18"/>
            <p:cNvSpPr/>
            <p:nvPr/>
          </p:nvSpPr>
          <p:spPr bwMode="auto">
            <a:xfrm>
              <a:off x="711247" y="2165785"/>
              <a:ext cx="8140940" cy="38279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5" name="Google Shape;455;p18"/>
            <p:cNvSpPr txBox="1"/>
            <p:nvPr/>
          </p:nvSpPr>
          <p:spPr bwMode="auto">
            <a:xfrm>
              <a:off x="722459" y="2176997"/>
              <a:ext cx="8118516" cy="36036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полный контроль короля над всеми провинциями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56" name="Google Shape;456;p18"/>
            <p:cNvSpPr/>
            <p:nvPr/>
          </p:nvSpPr>
          <p:spPr bwMode="auto">
            <a:xfrm>
              <a:off x="358140" y="634612"/>
              <a:ext cx="353106" cy="220106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457" name="Google Shape;457;p18"/>
            <p:cNvSpPr/>
            <p:nvPr/>
          </p:nvSpPr>
          <p:spPr bwMode="auto">
            <a:xfrm>
              <a:off x="711247" y="2644276"/>
              <a:ext cx="8140940" cy="38279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8" name="Google Shape;458;p18"/>
            <p:cNvSpPr txBox="1"/>
            <p:nvPr/>
          </p:nvSpPr>
          <p:spPr bwMode="auto">
            <a:xfrm>
              <a:off x="722459" y="2655489"/>
              <a:ext cx="8118516" cy="36036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законы страны и финансы находятся в компетенции короля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59" name="Google Shape;459;p18"/>
            <p:cNvSpPr/>
            <p:nvPr/>
          </p:nvSpPr>
          <p:spPr bwMode="auto">
            <a:xfrm>
              <a:off x="358140" y="634612"/>
              <a:ext cx="353106" cy="267955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460" name="Google Shape;460;p18"/>
            <p:cNvSpPr/>
            <p:nvPr/>
          </p:nvSpPr>
          <p:spPr bwMode="auto">
            <a:xfrm>
              <a:off x="711247" y="3122768"/>
              <a:ext cx="8142030" cy="38279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1" name="Google Shape;461;p18"/>
            <p:cNvSpPr txBox="1"/>
            <p:nvPr/>
          </p:nvSpPr>
          <p:spPr bwMode="auto">
            <a:xfrm>
              <a:off x="722459" y="3133980"/>
              <a:ext cx="8119607" cy="36036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создание разветвлённого бюрократического аппарата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62" name="Google Shape;462;p18"/>
            <p:cNvSpPr/>
            <p:nvPr/>
          </p:nvSpPr>
          <p:spPr bwMode="auto">
            <a:xfrm>
              <a:off x="358140" y="634612"/>
              <a:ext cx="353106" cy="315804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463" name="Google Shape;463;p18"/>
            <p:cNvSpPr/>
            <p:nvPr/>
          </p:nvSpPr>
          <p:spPr bwMode="auto">
            <a:xfrm>
              <a:off x="711247" y="3601260"/>
              <a:ext cx="8140659" cy="38279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4" name="Google Shape;464;p18"/>
            <p:cNvSpPr txBox="1"/>
            <p:nvPr/>
          </p:nvSpPr>
          <p:spPr bwMode="auto">
            <a:xfrm>
              <a:off x="722459" y="3612472"/>
              <a:ext cx="8118235" cy="36036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создание постоянной армии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65" name="Google Shape;465;p18"/>
            <p:cNvSpPr/>
            <p:nvPr/>
          </p:nvSpPr>
          <p:spPr bwMode="auto">
            <a:xfrm>
              <a:off x="358140" y="634612"/>
              <a:ext cx="353106" cy="363653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466" name="Google Shape;466;p18"/>
            <p:cNvSpPr/>
            <p:nvPr/>
          </p:nvSpPr>
          <p:spPr bwMode="auto">
            <a:xfrm>
              <a:off x="711247" y="4079750"/>
              <a:ext cx="8140659" cy="38279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67" name="Google Shape;467;p18"/>
            <p:cNvSpPr txBox="1"/>
            <p:nvPr/>
          </p:nvSpPr>
          <p:spPr bwMode="auto">
            <a:xfrm>
              <a:off x="722459" y="4090963"/>
              <a:ext cx="8118235" cy="36036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уничтожение автономии городов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68" name="Google Shape;468;p18"/>
            <p:cNvSpPr/>
            <p:nvPr/>
          </p:nvSpPr>
          <p:spPr bwMode="auto">
            <a:xfrm>
              <a:off x="358140" y="634612"/>
              <a:ext cx="353106" cy="411502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  <p:sp>
          <p:nvSpPr>
            <p:cNvPr id="469" name="Google Shape;469;p18"/>
            <p:cNvSpPr/>
            <p:nvPr/>
          </p:nvSpPr>
          <p:spPr bwMode="auto">
            <a:xfrm>
              <a:off x="711247" y="4558243"/>
              <a:ext cx="8140659" cy="38279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0" name="Google Shape;470;p18"/>
            <p:cNvSpPr txBox="1"/>
            <p:nvPr/>
          </p:nvSpPr>
          <p:spPr bwMode="auto">
            <a:xfrm>
              <a:off x="722459" y="4569455"/>
              <a:ext cx="8118235" cy="36036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прекращение созыва Генеральных штатов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9665807" name="Google Shape;32;p33"/>
          <p:cNvSpPr txBox="1"/>
          <p:nvPr>
            <p:ph type="title"/>
          </p:nvPr>
        </p:nvSpPr>
        <p:spPr bwMode="auto">
          <a:xfrm flipH="0" flipV="0">
            <a:off x="609599" y="228600"/>
            <a:ext cx="8153399" cy="5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  <a:p>
            <a:pPr algn="ctr">
              <a:defRPr/>
            </a:pP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ЖИЗНЬ ЛЮДОВИКА XIV В ГРАВЮРАХ ХУДОЖНИКА М. ЛЕЛУАРА</a:t>
            </a:r>
            <a:endParaRPr sz="9000"/>
          </a:p>
        </p:txBody>
      </p:sp>
      <p:sp>
        <p:nvSpPr>
          <p:cNvPr id="477203094" name="Google Shape;33;p33"/>
          <p:cNvSpPr txBox="1"/>
          <p:nvPr>
            <p:ph type="body" idx="1"/>
          </p:nvPr>
        </p:nvSpPr>
        <p:spPr bwMode="auto">
          <a:xfrm>
            <a:off x="609599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91113910" name="Google Shape;34;p33"/>
          <p:cNvSpPr txBox="1"/>
          <p:nvPr>
            <p:ph type="body" idx="2"/>
          </p:nvPr>
        </p:nvSpPr>
        <p:spPr bwMode="auto">
          <a:xfrm>
            <a:off x="48449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49960428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85208" y="1589566"/>
            <a:ext cx="2434871" cy="3069166"/>
          </a:xfrm>
          <a:prstGeom prst="rect">
            <a:avLst/>
          </a:prstGeom>
        </p:spPr>
      </p:pic>
      <p:pic>
        <p:nvPicPr>
          <p:cNvPr id="66815866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693724" y="1589566"/>
            <a:ext cx="2407103" cy="3069166"/>
          </a:xfrm>
          <a:prstGeom prst="rect">
            <a:avLst/>
          </a:prstGeom>
        </p:spPr>
      </p:pic>
      <p:pic>
        <p:nvPicPr>
          <p:cNvPr id="19940503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185833" y="1589566"/>
            <a:ext cx="3740754" cy="2416527"/>
          </a:xfrm>
          <a:prstGeom prst="rect">
            <a:avLst/>
          </a:prstGeom>
        </p:spPr>
      </p:pic>
      <p:pic>
        <p:nvPicPr>
          <p:cNvPr id="346627185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495799" y="3875566"/>
            <a:ext cx="4267199" cy="2906950"/>
          </a:xfrm>
          <a:prstGeom prst="rect">
            <a:avLst/>
          </a:prstGeom>
        </p:spPr>
      </p:pic>
      <p:pic>
        <p:nvPicPr>
          <p:cNvPr id="786350947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926041" y="4658733"/>
            <a:ext cx="2920138" cy="2022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ONLYOFFICE/7.2.1.36</Application>
  <PresentationFormat>On-screen Show (4:3)</PresentationFormat>
  <Paragraphs>0</Paragraphs>
  <Slides>32</Slides>
  <Notes>32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Ситник П.В.</dc:creator>
  <cp:keywords/>
  <dc:description/>
  <dc:identifier/>
  <dc:language/>
  <cp:lastModifiedBy/>
  <cp:revision>1</cp:revision>
  <dcterms:created xsi:type="dcterms:W3CDTF">2007-05-01T17:03:23Z</dcterms:created>
  <dcterms:modified xsi:type="dcterms:W3CDTF">2025-11-06T20:44:22Z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filetime>2021-04-11T10:00:00Z</vt:filetime>
  </property>
</Properties>
</file>