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8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Layouts/slideLayout6.xml" ContentType="application/vnd.openxmlformats-officedocument.presentationml.slideLayout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diagrams/quickStyle1.xml" ContentType="application/vnd.openxmlformats-officedocument.drawingml.diagramQuickStyle+xml"/>
  <Override PartName="/ppt/slides/slide5.xml" ContentType="application/vnd.openxmlformats-officedocument.presentationml.slide+xml"/>
  <Override PartName="/ppt/diagrams/layout1.xml" ContentType="application/vnd.openxmlformats-officedocument.drawingml.diagramLayout+xml"/>
  <Override PartName="/ppt/theme/theme1.xml" ContentType="application/vnd.openxmlformats-officedocument.theme+xml"/>
  <Override PartName="/ppt/diagrams/colors1.xml" ContentType="application/vnd.openxmlformats-officedocument.drawingml.diagramColors+xml"/>
  <Override PartName="/ppt/tableStyles.xml" ContentType="application/vnd.openxmlformats-officedocument.presentationml.tableStyles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docProps/core.xml" ContentType="application/vnd.openxmlformats-package.core-properties+xml"/>
  <Override PartName="/ppt/slides/slide4.xml" ContentType="application/vnd.openxmlformats-officedocument.presentationml.slide+xml"/>
  <Override PartName="/ppt/diagrams/data1.xml" ContentType="application/vnd.openxmlformats-officedocument.drawingml.diagramData+xml"/>
  <Override PartName="/ppt/slideLayouts/slideLayout5.xml" ContentType="application/vnd.openxmlformats-officedocument.presentationml.slideLayout+xml"/>
  <Override PartName="/ppt/slides/slide19.xml" ContentType="application/vnd.openxmlformats-officedocument.presentationml.slide+xml"/>
  <Override PartName="/ppt/viewProps.xml" ContentType="application/vnd.openxmlformats-officedocument.presentationml.viewProps+xml"/>
  <Override PartName="/ppt/diagrams/drawing1.xml" ContentType="application/vnd.openxmlformats-officedocument.drawingml.diagramDrawing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12192000" cy="6858000"/>
  <p:notesSz cx="12192000" cy="6858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17A40BCD-BDBD-A162-4769-F003CAD67445}">
  <a:tblStyle styleId="{17A40BCD-BDBD-A162-4769-F003CAD67445}" styleName="Medium Style 2 - Accent 1">
    <a:wholeTbl>
      <a:tcTxStyle>
        <a:fontRef idx="minor"/>
        <a:schemeClr val="dk1"/>
      </a:tcTxStyle>
      <a:tcStyle>
        <a:tcBdr>
          <a:left>
            <a:ln w="12700">
              <a:solidFill>
                <a:schemeClr val="lt1"/>
              </a:solidFill>
            </a:ln>
          </a:left>
          <a:right>
            <a:ln w="12700">
              <a:solidFill>
                <a:schemeClr val="lt1"/>
              </a:solidFill>
            </a:ln>
          </a:right>
          <a:top>
            <a:ln w="12700">
              <a:solidFill>
                <a:schemeClr val="lt1"/>
              </a:solidFill>
            </a:ln>
          </a:top>
          <a:bottom>
            <a:ln w="12700">
              <a:solidFill>
                <a:schemeClr val="lt1"/>
              </a:solidFill>
            </a:ln>
          </a:bottom>
          <a:insideH>
            <a:ln w="12700">
              <a:solidFill>
                <a:schemeClr val="lt1"/>
              </a:solidFill>
            </a:ln>
          </a:insideH>
          <a:insideV>
            <a:ln w="12700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/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/>
        <a:schemeClr val="lt1"/>
      </a:tcTxStyle>
      <a:tcStyle>
        <a:tcBdr>
          <a:top>
            <a:ln w="38100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/>
        <a:schemeClr val="lt1"/>
      </a:tcTxStyle>
      <a:tcStyle>
        <a:tcBdr>
          <a:bottom>
            <a:ln w="38100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presProps" Target="presProps.xml" /><Relationship Id="rId25" Type="http://schemas.openxmlformats.org/officeDocument/2006/relationships/tableStyles" Target="tableStyles.xml" /><Relationship Id="rId26" Type="http://schemas.openxmlformats.org/officeDocument/2006/relationships/viewProps" Target="viewProps.xml" /></Relationships>
</file>

<file path=ppt/diagrams/_rels/data1.xml.rels><?xml version="1.0" encoding="UTF-8" standalone="yes"?><Relationships xmlns="http://schemas.openxmlformats.org/package/2006/relationships"><Relationship Id="rId1" Type="http://schemas.microsoft.com/office/2007/relationships/diagramDrawing" Target="../diagrams/drawing1.xml" /></Relationships>
</file>

<file path=ppt/diagrams/_rels/drawing1.xml.rels><?xml version="1.0" encoding="UTF-8" standalone="yes"?><Relationships xmlns="http://schemas.openxmlformats.org/package/2006/relationships"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 xmlns:r="http://schemas.openxmlformats.org/officeDocument/2006/relationships">
  <dgm:ptLst>
    <dgm:pt modelId="{9E928CC6-0131-45F4-88BF-F50E4A6EDF6C}" type="doc">
      <dgm:prSet loTypeId="urn:microsoft.com/office/officeart/2005/8/layout/arrow5" loCatId="process" qsTypeId="urn:microsoft.com/office/officeart/2005/8/quickstyle/3d5" qsCatId="3D" csTypeId="urn:microsoft.com/office/officeart/2005/8/colors/accent1_2" csCatId="accent1" phldr="1"/>
      <dgm:spPr bwMode="auto"/>
      <dgm:t>
        <a:bodyPr/>
        <a:lstStyle/>
        <a:p>
          <a:pPr>
            <a:defRPr/>
          </a:pPr>
          <a:endParaRPr/>
        </a:p>
      </dgm:t>
    </dgm:pt>
    <dgm:pt modelId="{150396A5-74A4-44E6-AD03-7E98F3F8FF5F}">
      <dgm:prSet phldrT="[Text]"/>
      <dgm:spPr bwMode="auto"/>
      <dgm:t>
        <a:bodyPr vertOverflow="overflow" horzOverflow="overflow" vert="horz" rtlCol="0" fromWordArt="0" anchor="ctr" forceAA="0" upright="0" compatLnSpc="0"/>
        <a:lstStyle/>
        <a:p>
          <a:pPr marL="0" indent="0" algn="l" defTabSz="1422399">
            <a:lnSpc>
              <a:spcPct val="90000"/>
            </a:lnSpc>
            <a:spcBef>
              <a:spcPts val="0"/>
            </a:spcBef>
            <a:spcAft>
              <a:spcPts val="0"/>
            </a:spcAft>
            <a:defRPr/>
          </a:pPr>
          <a:r>
            <a:rPr>
              <a:solidFill>
                <a:srgbClr val="0F1115"/>
              </a:solidFill>
              <a:latin typeface="Times New Roman"/>
              <a:ea typeface="Arial"/>
              <a:cs typeface="Times New Roman"/>
            </a:rPr>
            <a:t>Цели иезуитов:</a:t>
          </a:r>
          <a:br>
            <a:rPr>
              <a:solidFill>
                <a:srgbClr val="0F1115"/>
              </a:solidFill>
              <a:latin typeface="Times New Roman"/>
              <a:ea typeface="Arial"/>
              <a:cs typeface="Times New Roman"/>
            </a:rPr>
          </a:br>
          <a:r>
            <a:rPr>
              <a:solidFill>
                <a:srgbClr val="0F1115"/>
              </a:solidFill>
              <a:latin typeface="Times New Roman"/>
              <a:ea typeface="Arial"/>
              <a:cs typeface="Times New Roman"/>
            </a:rPr>
            <a:t>— Борьба с протестантизмом и православием.</a:t>
          </a:r>
          <a:br>
            <a:rPr>
              <a:solidFill>
                <a:srgbClr val="0F1115"/>
              </a:solidFill>
              <a:latin typeface="Times New Roman"/>
              <a:ea typeface="Arial"/>
              <a:cs typeface="Times New Roman"/>
            </a:rPr>
          </a:br>
          <a:r>
            <a:rPr>
              <a:solidFill>
                <a:srgbClr val="0F1115"/>
              </a:solidFill>
              <a:latin typeface="Times New Roman"/>
              <a:ea typeface="Arial"/>
              <a:cs typeface="Times New Roman"/>
            </a:rPr>
            <a:t>— Контроль над образованием, культурой, духовной жизнью.</a:t>
          </a:r>
          <a:endParaRPr/>
        </a:p>
      </dgm:t>
    </dgm:pt>
    <dgm:pt modelId="{AF269830-C40F-4F7B-914E-EA895EC870F2}" type="parTrans" cxnId="{B7D7AC86-E80C-4961-B166-54AB011489E8}">
      <dgm:prSet/>
      <dgm:spPr bwMode="auto"/>
      <dgm:t>
        <a:bodyPr/>
        <a:lstStyle/>
        <a:p>
          <a:pPr>
            <a:defRPr/>
          </a:pPr>
          <a:endParaRPr/>
        </a:p>
      </dgm:t>
    </dgm:pt>
    <dgm:pt modelId="{F7DFFEB0-E320-4CB8-B6D3-82CD5C3D0C6F}" type="sibTrans" cxnId="{B7D7AC86-E80C-4961-B166-54AB011489E8}">
      <dgm:prSet/>
      <dgm:spPr bwMode="auto"/>
      <dgm:t>
        <a:bodyPr/>
        <a:lstStyle/>
        <a:p>
          <a:pPr>
            <a:defRPr/>
          </a:pPr>
          <a:endParaRPr/>
        </a:p>
      </dgm:t>
    </dgm:pt>
    <dgm:pt modelId="{C3C1BBC0-1274-44A8-9957-909B2EAD0AEC}">
      <dgm:prSet phldrT="[Text]" custT="1"/>
      <dgm:spPr bwMode="auto"/>
      <dgm:t>
        <a:bodyPr vertOverflow="overflow" horzOverflow="overflow" vert="horz" rtlCol="0" fromWordArt="0" anchor="ctr" forceAA="0" upright="0" compatLnSpc="0"/>
        <a:lstStyle/>
        <a:p>
          <a:pPr>
            <a:defRPr/>
          </a:pPr>
          <a:r>
            <a:rPr sz="1800" b="1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Особенности Контрреформации в ВКЛ</a:t>
          </a:r>
          <a:endParaRPr sz="1800">
            <a:solidFill>
              <a:srgbClr val="0C400D"/>
            </a:solidFill>
            <a:latin typeface="Times New Roman"/>
            <a:cs typeface="Times New Roman"/>
          </a:endParaRPr>
        </a:p>
        <a:p>
          <a:pPr>
            <a:defRPr/>
          </a:pPr>
          <a:r>
            <a:rPr sz="1800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Более мягкие формы, чем в Западной Европе.</a:t>
          </a:r>
          <a:endParaRPr sz="1800">
            <a:solidFill>
              <a:srgbClr val="0C400D"/>
            </a:solidFill>
            <a:latin typeface="Times New Roman"/>
            <a:cs typeface="Times New Roman"/>
          </a:endParaRPr>
        </a:p>
        <a:p>
          <a:pPr>
            <a:defRPr/>
          </a:pPr>
          <a:r>
            <a:rPr sz="1800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Направлена </a:t>
          </a:r>
          <a:r>
            <a:rPr sz="1800" b="1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против протестантов и православных</a:t>
          </a:r>
          <a:r>
            <a:rPr sz="1800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.</a:t>
          </a:r>
          <a:endParaRPr sz="1800">
            <a:solidFill>
              <a:srgbClr val="0C400D"/>
            </a:solidFill>
            <a:latin typeface="Times New Roman"/>
            <a:cs typeface="Times New Roman"/>
          </a:endParaRPr>
        </a:p>
        <a:p>
          <a:pPr>
            <a:defRPr/>
          </a:pPr>
          <a:r>
            <a:rPr sz="1800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Стремление укрепить единство Речи Посполитой через католицизм.</a:t>
          </a:r>
          <a:endParaRPr sz="1800">
            <a:solidFill>
              <a:srgbClr val="0C400D"/>
            </a:solidFill>
          </a:endParaRPr>
        </a:p>
      </dgm:t>
    </dgm:pt>
    <dgm:pt modelId="{8A050081-D7C0-4602-BF17-D626849E9806}" type="parTrans" cxnId="{FE18FE7E-7DCF-4DE5-BE02-E603787844E7}">
      <dgm:prSet/>
      <dgm:spPr bwMode="auto"/>
      <dgm:t>
        <a:bodyPr/>
        <a:lstStyle/>
        <a:p>
          <a:pPr>
            <a:defRPr/>
          </a:pPr>
          <a:endParaRPr/>
        </a:p>
      </dgm:t>
    </dgm:pt>
    <dgm:pt modelId="{54EF16E8-B917-413A-8FCA-296498F99924}" type="sibTrans" cxnId="{FE18FE7E-7DCF-4DE5-BE02-E603787844E7}">
      <dgm:prSet/>
      <dgm:spPr bwMode="auto"/>
      <dgm:t>
        <a:bodyPr/>
        <a:lstStyle/>
        <a:p>
          <a:pPr>
            <a:defRPr/>
          </a:pPr>
          <a:endParaRPr/>
        </a:p>
      </dgm:t>
    </dgm:pt>
    <dgm:pt modelId="{7CEAFB2E-29A6-4B67-8BA8-505895631B36}" type="pres">
      <dgm:prSet presAssocID="{9E928CC6-0131-45F4-88BF-F50E4A6EDF6C}" presName="diagram" presStyleCnt="0">
        <dgm:presLayoutVars>
          <dgm:dir val="norm"/>
          <dgm:resizeHandles val="exact"/>
        </dgm:presLayoutVars>
      </dgm:prSet>
      <dgm:spPr bwMode="auto"/>
    </dgm:pt>
    <dgm:pt modelId="{C455C8A2-91B9-48B3-8949-DC2FC298E959}" type="pres">
      <dgm:prSet custLinFactX="-53" custLinFactY="-1" presAssocID="{150396A5-74A4-44E6-AD03-7E98F3F8FF5F}" presName="arrow" presStyleLbl="node1" presStyleIdx="0" presStyleCnt="2">
        <dgm:presLayoutVars>
          <dgm:bulletEnabled val="1"/>
        </dgm:presLayoutVars>
      </dgm:prSet>
      <dgm:spPr bwMode="auto"/>
    </dgm:pt>
    <dgm:pt modelId="{719B7BB9-E03E-4DC9-B4C1-20886FF44BED}" type="pres">
      <dgm:prSet custLinFactX="-8482" custLinFactY="0" presAssocID="{C3C1BBC0-1274-44A8-9957-909B2EAD0AEC}" presName="arrow" presStyleLbl="node1" presStyleIdx="1" presStyleCnt="2">
        <dgm:presLayoutVars>
          <dgm:bulletEnabled val="1"/>
        </dgm:presLayoutVars>
      </dgm:prSet>
      <dgm:spPr bwMode="auto"/>
    </dgm:pt>
  </dgm:ptLst>
  <dgm:cxnLst>
    <dgm:cxn modelId="{FE18FE7E-7DCF-4DE5-BE02-E603787844E7}" srcId="{9E928CC6-0131-45F4-88BF-F50E4A6EDF6C}" destId="{C3C1BBC0-1274-44A8-9957-909B2EAD0AEC}" srcOrd="1" destOrd="0" parTransId="{8A050081-D7C0-4602-BF17-D626849E9806}" sibTransId="{54EF16E8-B917-413A-8FCA-296498F99924}"/>
    <dgm:cxn modelId="{B7D7AC86-E80C-4961-B166-54AB011489E8}" srcId="{9E928CC6-0131-45F4-88BF-F50E4A6EDF6C}" destId="{150396A5-74A4-44E6-AD03-7E98F3F8FF5F}" srcOrd="0" destOrd="0" parTransId="{AF269830-C40F-4F7B-914E-EA895EC870F2}" sibTransId="{F7DFFEB0-E320-4CB8-B6D3-82CD5C3D0C6F}"/>
    <dgm:cxn modelId="{47A6BDE1-EA62-47B8-AB36-A7B8C4E9BE71}" type="presOf" srcId="{9E928CC6-0131-45F4-88BF-F50E4A6EDF6C}" destId="{7CEAFB2E-29A6-4B67-8BA8-505895631B36}" srcOrd="0" destOrd="0" presId="urn:microsoft.com/office/officeart/2005/8/layout/arrow5"/>
    <dgm:cxn modelId="{0B9CB7F4-9DB6-4BCA-8127-3D85E5D9E236}" type="presOf" srcId="{150396A5-74A4-44E6-AD03-7E98F3F8FF5F}" destId="{C455C8A2-91B9-48B3-8949-DC2FC298E959}" srcOrd="0" destOrd="0" presId="urn:microsoft.com/office/officeart/2005/8/layout/arrow5"/>
    <dgm:cxn modelId="{91D4FDFA-ACA9-4E8B-8F93-EE5961CCFA82}" type="presOf" srcId="{C3C1BBC0-1274-44A8-9957-909B2EAD0AEC}" destId="{719B7BB9-E03E-4DC9-B4C1-20886FF44BED}" srcOrd="0" destOrd="0" presId="urn:microsoft.com/office/officeart/2005/8/layout/arrow5"/>
    <dgm:cxn modelId="{CC2378D8-3A1E-4A09-8A18-DF8431CF4F3D}" type="presParOf" srcId="{7CEAFB2E-29A6-4B67-8BA8-505895631B36}" destId="{C455C8A2-91B9-48B3-8949-DC2FC298E959}" srcOrd="0" destOrd="0" presId="urn:microsoft.com/office/officeart/2005/8/layout/arrow5"/>
    <dgm:cxn modelId="{91DF457D-DBDF-4C3E-8715-D8AF6C16BE83}" type="presParOf" srcId="{7CEAFB2E-29A6-4B67-8BA8-505895631B36}" destId="{719B7BB9-E03E-4DC9-B4C1-20886FF44BED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" minVer="http://schemas.openxmlformats.org/drawingml/2006/diagram"/>
    </a:ext>
  </dgm:extLst>
</dgm:dataModel>
</file>

<file path=ppt/diagrams/drawing1.xml><?xml version="1.0" encoding="utf-8"?>
<dsp:drawing xmlns:dsp="http://schemas.microsoft.com/office/drawing/2008/diagram" xmlns:dgm="http://schemas.openxmlformats.org/drawingml/2006/diagram" xmlns:a="http://schemas.openxmlformats.org/drawingml/2006/main" xmlns:r="http://schemas.openxmlformats.org/officeDocument/2006/relationships">
  <dsp:spTree>
    <dsp:nvGrpSpPr>
      <dsp:cNvPr id="440126261" name=""/>
      <dsp:cNvGrpSpPr/>
    </dsp:nvGrpSpPr>
    <dsp:grpSpPr bwMode="auto">
      <a:xfrm flipH="0" flipV="0">
        <a:off x="0" y="0"/>
        <a:ext cx="10829657" cy="4579398"/>
        <a:chOff x="0" y="0"/>
        <a:chExt cx="10829657" cy="4579398"/>
      </a:xfrm>
    </dsp:grpSpPr>
    <dsp:sp modelId="{C455C8A2-91B9-48B3-8949-DC2FC298E959}">
      <dsp:nvSpPr>
        <dsp:cNvPr id="0" name=""/>
        <dsp:cNvSpPr/>
      </dsp:nvSpPr>
      <dsp:spPr bwMode="auto">
        <a:xfrm rot="16199998">
          <a:off x="0" y="0"/>
          <a:ext cx="4579337" cy="45793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49351" tIns="149351" rIns="149351" bIns="149351" numCol="1" spcCol="1269" rtlCol="0" fromWordArt="0" anchor="ctr" anchorCtr="0" forceAA="0" upright="0" compatLnSpc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ts val="0"/>
            </a:spcBef>
            <a:spcAft>
              <a:spcPts val="0"/>
            </a:spcAft>
            <a:buNone/>
            <a:defRPr/>
          </a:pPr>
          <a:r>
            <a:rPr sz="2100">
              <a:solidFill>
                <a:srgbClr val="0F1115"/>
              </a:solidFill>
              <a:latin typeface="Times New Roman"/>
              <a:ea typeface="Arial"/>
              <a:cs typeface="Times New Roman"/>
            </a:rPr>
            <a:t>Цели иезуитов:</a:t>
          </a:r>
          <a:br>
            <a:rPr sz="2100">
              <a:solidFill>
                <a:srgbClr val="0F1115"/>
              </a:solidFill>
              <a:latin typeface="Times New Roman"/>
              <a:ea typeface="Arial"/>
              <a:cs typeface="Times New Roman"/>
            </a:rPr>
          </a:br>
          <a:r>
            <a:rPr sz="2100">
              <a:solidFill>
                <a:srgbClr val="0F1115"/>
              </a:solidFill>
              <a:latin typeface="Times New Roman"/>
              <a:ea typeface="Arial"/>
              <a:cs typeface="Times New Roman"/>
            </a:rPr>
            <a:t>— Борьба с протестантизмом и православием.</a:t>
          </a:r>
          <a:br>
            <a:rPr sz="2100">
              <a:solidFill>
                <a:srgbClr val="0F1115"/>
              </a:solidFill>
              <a:latin typeface="Times New Roman"/>
              <a:ea typeface="Arial"/>
              <a:cs typeface="Times New Roman"/>
            </a:rPr>
          </a:br>
          <a:r>
            <a:rPr sz="2100">
              <a:solidFill>
                <a:srgbClr val="0F1115"/>
              </a:solidFill>
              <a:latin typeface="Times New Roman"/>
              <a:ea typeface="Arial"/>
              <a:cs typeface="Times New Roman"/>
            </a:rPr>
            <a:t>— Контроль над образованием, культурой, духовной жизнью.</a:t>
          </a:r>
          <a:endParaRPr sz="2100"/>
        </a:p>
      </dsp:txBody>
      <dsp:txXfrm rot="5400000">
        <a:off x="1" y="1144833"/>
        <a:ext cx="3777953" cy="2289668"/>
      </dsp:txXfrm>
    </dsp:sp>
    <dsp:sp modelId="{719B7BB9-E03E-4DC9-B4C1-20886FF44BED}">
      <dsp:nvSpPr>
        <dsp:cNvPr id="0" name=""/>
        <dsp:cNvSpPr/>
      </dsp:nvSpPr>
      <dsp:spPr bwMode="auto">
        <a:xfrm rot="5400000">
          <a:off x="5859538" y="60"/>
          <a:ext cx="4579337" cy="4579337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rgbClr val="000000"/>
        </a:lnRef>
        <a:fillRef idx="1">
          <a:srgbClr val="000000"/>
        </a:fillRef>
        <a:effectRef idx="0">
          <a:srgbClr val="000000"/>
        </a:effectRef>
        <a:fontRef idx="minor">
          <a:schemeClr val="lt1"/>
        </a:fontRef>
      </dsp:style>
      <dsp:txBody>
        <a:bodyPr spcFirstLastPara="0" vertOverflow="overflow" horzOverflow="overflow" vert="horz" wrap="square" lIns="158044" tIns="158044" rIns="158044" bIns="158044" numCol="1" spcCol="1269" rtlCol="0" fromWordArt="0" anchor="ctr" anchorCtr="0" forceAA="0" upright="0" compatLnSpc="0">
          <a:noAutofit/>
        </a:bodyPr>
        <a:lstStyle/>
        <a:p>
          <a:pPr>
            <a:defRPr/>
          </a:pPr>
          <a:r>
            <a:rPr sz="1800" b="1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Особенности Контрреформации в ВКЛ</a:t>
          </a:r>
          <a:endParaRPr sz="1800">
            <a:solidFill>
              <a:srgbClr val="0C400D"/>
            </a:solidFill>
            <a:latin typeface="Times New Roman"/>
            <a:cs typeface="Times New Roman"/>
          </a:endParaRPr>
        </a:p>
        <a:p>
          <a:pPr>
            <a:defRPr/>
          </a:pPr>
          <a:r>
            <a:rPr sz="1800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Более мягкие формы, чем в Западной Европе.</a:t>
          </a:r>
          <a:endParaRPr sz="1800">
            <a:solidFill>
              <a:srgbClr val="0C400D"/>
            </a:solidFill>
            <a:latin typeface="Times New Roman"/>
            <a:cs typeface="Times New Roman"/>
          </a:endParaRPr>
        </a:p>
        <a:p>
          <a:pPr>
            <a:defRPr/>
          </a:pPr>
          <a:r>
            <a:rPr sz="1800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Направлена </a:t>
          </a:r>
          <a:r>
            <a:rPr sz="1800" b="1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против протестантов и православных</a:t>
          </a:r>
          <a:r>
            <a:rPr sz="1800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.</a:t>
          </a:r>
          <a:endParaRPr sz="1800">
            <a:solidFill>
              <a:srgbClr val="0C400D"/>
            </a:solidFill>
            <a:latin typeface="Times New Roman"/>
            <a:cs typeface="Times New Roman"/>
          </a:endParaRPr>
        </a:p>
        <a:p>
          <a:pPr>
            <a:defRPr/>
          </a:pPr>
          <a:r>
            <a:rPr sz="1800">
              <a:solidFill>
                <a:srgbClr val="0C400D"/>
              </a:solidFill>
              <a:latin typeface="Times New Roman"/>
              <a:ea typeface="Arial"/>
              <a:cs typeface="Times New Roman"/>
            </a:rPr>
            <a:t>Стремление укрепить единство Речи Посполитой через католицизм.</a:t>
          </a:r>
          <a:endParaRPr sz="1800">
            <a:solidFill>
              <a:srgbClr val="0C400D"/>
            </a:solidFill>
          </a:endParaRPr>
        </a:p>
      </dsp:txBody>
      <dsp:txXfrm rot="-5400000">
        <a:off x="6660924" y="1144894"/>
        <a:ext cx="3777953" cy="22896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xmlns:r="http://schemas.openxmlformats.org/officeDocument/2006/relationships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 val="norm"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0.100000"/>
          <dgm:constr type="sibSp" refType="h" op="lte" fact="0.100000"/>
          <dgm:constr type="diam" refPtType="node" refType="w" refFor="ch" op="equ" fact="1.100000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200000"/>
          <dgm:constr type="sibSp" refType="h" op="lte" fact="0.100000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100000"/>
          <dgm:constr type="sibSp" refType="h" op="lte" fact="0.100000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100000"/>
          <dgm:constr type="sibSp" refType="h" op="lte" fact="0.100000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/>
          <dgm:constr type="sibSp" refType="h" op="lte" fact="0.100000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100000"/>
          <dgm:constr type="sibSp" refType="h" op="lte" fact="0.100000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PtType="node" refType="w" refFor="ch" op="equ"/>
          <dgm:constr type="sibSp" refPtType="node" refType="w" refFor="ch" fact="-0.350000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type="downArrow" r:blip="">
          <dgm:adjLst>
            <dgm:adj idx="2" val="0.350000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ImgPlac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callout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sst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3">
        <a:srgbClr val="000000"/>
      </a:fillRef>
      <a:effectRef idx="1">
        <a:srgbClr val="00000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2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  <dgm:styleLbl name="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con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tr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solidF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solidBgAcc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2">
        <a:srgbClr val="000000"/>
      </a:effectRef>
      <a:fontRef idx="minor"/>
    </dgm:style>
  </dgm:styleLbl>
  <dgm:styleLbl name="fgAcc0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2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3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Acc4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1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dk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fgShp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1">
        <a:srgbClr val="000000"/>
      </a:fillRef>
      <a:effectRef idx="0">
        <a:srgbClr val="000000"/>
      </a:effectRef>
      <a:fontRef idx="minor"/>
    </dgm:style>
  </dgm:styleLbl>
  <dgm:styleLbl name="revTx">
    <dgm:scene3d>
      <a:camera prst="orthographicFront"/>
      <a:lightRig rig="threePt" dir="t"/>
    </dgm:scene3d>
    <dgm:sp3d/>
    <dgm:txPr>
      <a:bodyPr/>
      <a:p>
        <a:pPr>
          <a:defRPr/>
        </a:pPr>
        <a:endParaRPr/>
      </a:p>
    </dgm:txPr>
    <dgm:style>
      <a:lnRef idx="0">
        <a:srgbClr val="000000"/>
      </a:lnRef>
      <a:fillRef idx="0">
        <a:srgbClr val="000000"/>
      </a:fillRef>
      <a:effectRef idx="0">
        <a:srgbClr val="000000"/>
      </a:effectRef>
      <a:fontRef idx="minor"/>
    </dgm:style>
  </dgm:styleLbl>
</dgm:styleDef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auto"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 bwMode="auto"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762000"/>
            <a:ext cx="2324100" cy="5410200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1143000" y="762000"/>
            <a:ext cx="7429500" cy="5410200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secHead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 bwMode="auto"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 bwMode="auto"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301751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ChangeAspect="1" noGrp="1"/>
          </p:cNvSpPr>
          <p:nvPr>
            <p:ph type="pic" idx="1"/>
          </p:nvPr>
        </p:nvSpPr>
        <p:spPr bwMode="auto"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Pr shadeToTitle="0">
        <a:solidFill>
          <a:schemeClr val="accent1"/>
        </a:solidFill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 bwMode="auto"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96C29E26-682E-4977-A4E3-FBF8F6175F50}" type="datetimeFigureOut">
              <a:rPr/>
              <a:t/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>
              <a:defRPr/>
            </a:pPr>
            <a:fld id="{AA4F6CF0-31E8-4199-90ED-57A5A563892D}" type="slidenum">
              <a:rPr/>
              <a:t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/>
        <a:buChar char="•"/>
        <a:defRPr sz="2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20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8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/>
        <a:buChar char="•"/>
        <a:defRPr sz="16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Relationship Id="rId3" Type="http://schemas.openxmlformats.org/officeDocument/2006/relationships/image" Target="../media/image7.jp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 /><Relationship Id="rId3" Type="http://schemas.microsoft.com/office/2007/relationships/diagramDrawing" Target="../diagrams/drawing1.xml" /><Relationship Id="rId4" Type="http://schemas.openxmlformats.org/officeDocument/2006/relationships/diagramColors" Target="../diagrams/colors1.xml" /><Relationship Id="rId5" Type="http://schemas.openxmlformats.org/officeDocument/2006/relationships/diagramLayout" Target="../diagrams/layout1.xml" /><Relationship Id="rId6" Type="http://schemas.openxmlformats.org/officeDocument/2006/relationships/diagramQuickStyle" Target="../diagrams/quickStyle1.xml" 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Relationship Id="rId3" Type="http://schemas.openxmlformats.org/officeDocument/2006/relationships/image" Target="../media/image14.jpg"/><Relationship Id="rId4" Type="http://schemas.openxmlformats.org/officeDocument/2006/relationships/image" Target="../media/image15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3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jpg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/>
        <p:txBody>
          <a:bodyPr vertOverflow="overflow" horzOverflow="overflow" vert="horz" wrap="square" lIns="91440" tIns="45720" rIns="91440" bIns="45720" numCol="1" spcCol="0" rtlCol="0" fromWordArt="0" anchor="b" anchorCtr="0" forceAA="0" upright="0" compatLnSpc="0">
            <a:normAutofit/>
          </a:bodyPr>
          <a:lstStyle/>
          <a:p>
            <a:pPr algn="ctr">
              <a:defRPr/>
            </a:pPr>
            <a:r>
              <a:rPr sz="4800" b="1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 Реформация и Контрреформация в ВКЛ</a:t>
            </a:r>
            <a:endParaRPr sz="4800" b="1">
              <a:solidFill>
                <a:schemeClr val="bg1"/>
              </a:solidFill>
              <a:latin typeface="Times New Roman"/>
              <a:ea typeface="Arial"/>
              <a:cs typeface="Times New Roman"/>
            </a:endParaRPr>
          </a:p>
          <a:p>
            <a:pPr>
              <a:defRPr/>
            </a:pPr>
            <a:r>
              <a:rPr sz="4800" b="1">
                <a:solidFill>
                  <a:schemeClr val="bg1"/>
                </a:solidFill>
                <a:latin typeface="Times New Roman"/>
                <a:ea typeface="Arial"/>
                <a:cs typeface="Times New Roman"/>
              </a:rPr>
              <a:t>Материалы ЦЭ 27</a:t>
            </a:r>
            <a:endParaRPr sz="1600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/>
              <a:t>10 класс. </a:t>
            </a:r>
            <a:endParaRPr sz="3600"/>
          </a:p>
        </p:txBody>
      </p:sp>
      <p:sp>
        <p:nvSpPr>
          <p:cNvPr id="4" name="TextBox 3"/>
          <p:cNvSpPr txBox="1"/>
          <p:nvPr/>
        </p:nvSpPr>
        <p:spPr bwMode="auto">
          <a:xfrm>
            <a:off x="9448798" y="5695949"/>
            <a:ext cx="2428947" cy="42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200" i="1">
                <a:solidFill>
                  <a:schemeClr val="accent1">
                    <a:lumMod val="50000"/>
                  </a:schemeClr>
                </a:solidFill>
              </a:rPr>
              <a:t>Елисеенко</a:t>
            </a:r>
            <a:r>
              <a:rPr lang="ru-RU" sz="2200" i="1">
                <a:solidFill>
                  <a:schemeClr val="accent1">
                    <a:lumMod val="50000"/>
                  </a:schemeClr>
                </a:solidFill>
              </a:rPr>
              <a:t> О.А.</a:t>
            </a:r>
            <a:endParaRPr sz="2200" i="1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1703379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196107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3844737" y="4346359"/>
            <a:ext cx="5050239" cy="1037577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Кальвинистский храм в Заславле</a:t>
            </a:r>
            <a:endParaRPr b="1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90959369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73349" y="332912"/>
            <a:ext cx="4023856" cy="3097936"/>
          </a:xfrm>
          <a:prstGeom prst="rect">
            <a:avLst/>
          </a:prstGeom>
        </p:spPr>
      </p:pic>
      <p:sp>
        <p:nvSpPr>
          <p:cNvPr id="1158417674" name=""/>
          <p:cNvSpPr txBox="1"/>
          <p:nvPr/>
        </p:nvSpPr>
        <p:spPr bwMode="auto">
          <a:xfrm flipH="0" flipV="0">
            <a:off x="232135" y="3597305"/>
            <a:ext cx="4098078" cy="7010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0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Кальвинистский костёл под Минском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93280705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5125723" y="380529"/>
            <a:ext cx="2488266" cy="3753135"/>
          </a:xfrm>
          <a:prstGeom prst="rect">
            <a:avLst/>
          </a:prstGeom>
        </p:spPr>
      </p:pic>
      <p:pic>
        <p:nvPicPr>
          <p:cNvPr id="894121513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 flipH="0" flipV="0">
            <a:off x="1751066" y="3919508"/>
            <a:ext cx="1726967" cy="2630303"/>
          </a:xfrm>
          <a:prstGeom prst="rect">
            <a:avLst/>
          </a:prstGeom>
        </p:spPr>
      </p:pic>
      <p:pic>
        <p:nvPicPr>
          <p:cNvPr id="412977298" name="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 flipH="0" flipV="0">
            <a:off x="8594467" y="2503196"/>
            <a:ext cx="3274440" cy="394177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1343418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67118073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88713" y="4596043"/>
            <a:ext cx="10127157" cy="187725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defRPr/>
            </a:pPr>
            <a:r>
              <a:rPr lang="ru-RU" sz="2800" b="1">
                <a:latin typeface="Times New Roman"/>
                <a:cs typeface="Times New Roman"/>
              </a:rPr>
              <a:t>Кто еще изображен на памятнике 1000 Бреста и почему?</a:t>
            </a:r>
            <a:endParaRPr lang="ru-RU" sz="2800" b="1"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В 17 веке по поручению Януша Радзивилла в Слуцке  былы открыта кальвинистская школа. Ректор Рейнгольд Адами: </a:t>
            </a:r>
            <a:r>
              <a:rPr sz="2400" b="1" i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«Религия предмет убеждения, а не насилия»</a:t>
            </a:r>
            <a:endParaRPr sz="8000" b="1">
              <a:latin typeface="Times New Roman"/>
              <a:cs typeface="Times New Roman"/>
            </a:endParaRPr>
          </a:p>
        </p:txBody>
      </p:sp>
      <p:pic>
        <p:nvPicPr>
          <p:cNvPr id="95779293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397645" y="434635"/>
            <a:ext cx="10563483" cy="38377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8788511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Антитринитаризм</a:t>
            </a:r>
            <a:endParaRPr/>
          </a:p>
        </p:txBody>
      </p:sp>
      <p:sp>
        <p:nvSpPr>
          <p:cNvPr id="329857440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805485" y="1965959"/>
            <a:ext cx="10210385" cy="413003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35000" lnSpcReduction="13000"/>
          </a:bodyPr>
          <a:lstStyle/>
          <a:p>
            <a:pPr>
              <a:defRPr/>
            </a:pP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Возник в </a:t>
            </a:r>
            <a:r>
              <a:rPr sz="80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1562–1563 гг.</a:t>
            </a: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как раскол кальвинизма.</a:t>
            </a:r>
            <a:endParaRPr sz="80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Отрицание Троицы, строгий монотеизм.</a:t>
            </a:r>
            <a:endParaRPr sz="80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80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Два течения:</a:t>
            </a:r>
            <a:br>
              <a:rPr sz="80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</a:b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— </a:t>
            </a:r>
            <a:r>
              <a:rPr sz="80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Умеренное</a:t>
            </a: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(Сымон Будный, Василий Тяпинский) — за постепенные реформы.</a:t>
            </a:r>
            <a:b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</a:b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— </a:t>
            </a:r>
            <a:r>
              <a:rPr sz="80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Радикальное</a:t>
            </a: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(Пётр из Гонёндза, Якуб из Калиновки) — за всеобщее равенство, против крепостничества.</a:t>
            </a:r>
            <a:endParaRPr sz="80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Центры: </a:t>
            </a:r>
            <a:r>
              <a:rPr sz="80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Ивье, Лоск, Любча, Новогрудок, Клецк</a:t>
            </a: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80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Защитник — </a:t>
            </a:r>
            <a:r>
              <a:rPr sz="80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Ян Кишка</a:t>
            </a:r>
            <a:r>
              <a:rPr sz="80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80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 marL="45719" indent="0">
              <a:buClr>
                <a:schemeClr val="accent1"/>
              </a:buClr>
              <a:buSzPct val="80000"/>
              <a:buFont typeface="Corbel"/>
              <a:buNone/>
              <a:defRPr/>
            </a:pPr>
            <a:endParaRPr sz="48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976703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 sz="4400" b="1" i="0" u="none" strike="noStrike" cap="none" spc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 Итоги Реформации в ВКЛ</a:t>
            </a:r>
            <a:endParaRPr>
              <a:solidFill>
                <a:srgbClr val="0C400D"/>
              </a:solidFill>
            </a:endParaRPr>
          </a:p>
        </p:txBody>
      </p:sp>
      <p:sp>
        <p:nvSpPr>
          <p:cNvPr id="1202089759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417087" y="1775533"/>
            <a:ext cx="11106334" cy="45128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/>
          <a:p>
            <a:pPr>
              <a:defRPr/>
            </a:pPr>
            <a:endParaRPr sz="14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 концу XVI в.: около 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200 кальвинистских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 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10 лютеранских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 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20 арианских</a:t>
            </a: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общин.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География: Литва, Подляшье, северо-западная и центральная Беларусь.</a:t>
            </a:r>
            <a:endParaRPr sz="28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Влияние:</a:t>
            </a:r>
            <a:b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</a:b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— Распространение просвещения, книгопечатания, благотворительности.</a:t>
            </a:r>
            <a:b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</a:b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— Активизация культурных связей с Европой.</a:t>
            </a:r>
            <a:b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</a:b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— Обогащение белорусской культуры.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Крестьянство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осталось в основном православным.</a:t>
            </a:r>
            <a:endParaRPr sz="80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6808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48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Контрреформация в ВКЛ</a:t>
            </a:r>
            <a:endParaRPr sz="14000">
              <a:solidFill>
                <a:srgbClr val="0C400D"/>
              </a:solidFill>
            </a:endParaRPr>
          </a:p>
        </p:txBody>
      </p:sp>
      <p:sp>
        <p:nvSpPr>
          <p:cNvPr id="1007139485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426334" y="1747791"/>
            <a:ext cx="5654424" cy="433296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0000" lnSpcReduction="2000"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1564 г.</a:t>
            </a:r>
            <a:r>
              <a:rPr sz="3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великий князь </a:t>
            </a: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Сигизмунд II Август</a:t>
            </a:r>
            <a:r>
              <a:rPr sz="3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признал решения </a:t>
            </a: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Тридентского собора</a:t>
            </a:r>
            <a:r>
              <a:rPr lang="ru-RU" sz="3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 (1545-1563)</a:t>
            </a:r>
            <a:r>
              <a:rPr sz="3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3600">
              <a:latin typeface="Times New Roman"/>
              <a:cs typeface="Times New Roman"/>
            </a:endParaRPr>
          </a:p>
          <a:p>
            <a:pPr>
              <a:defRPr/>
            </a:pP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1569 г.</a:t>
            </a:r>
            <a:r>
              <a:rPr sz="3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— прибытие </a:t>
            </a: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иезуитов</a:t>
            </a:r>
            <a:r>
              <a:rPr sz="3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в Вильно (основатель ордена — </a:t>
            </a:r>
            <a:r>
              <a:rPr sz="3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Игнасио Лойола</a:t>
            </a:r>
            <a:r>
              <a:rPr sz="3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, 1540 г.).</a:t>
            </a:r>
            <a:endParaRPr sz="9000"/>
          </a:p>
        </p:txBody>
      </p:sp>
      <p:sp>
        <p:nvSpPr>
          <p:cNvPr id="1016896898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5474562"/>
            <a:ext cx="5043115" cy="606196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ru-RU">
                <a:solidFill>
                  <a:srgbClr val="0C400D"/>
                </a:solidFill>
                <a:latin typeface="Times New Roman"/>
                <a:cs typeface="Times New Roman"/>
              </a:rPr>
              <a:t>Сигизмунд </a:t>
            </a:r>
            <a:r>
              <a:rPr lang="en-US">
                <a:solidFill>
                  <a:srgbClr val="0C400D"/>
                </a:solidFill>
                <a:latin typeface="Times New Roman"/>
                <a:cs typeface="Times New Roman"/>
              </a:rPr>
              <a:t>II </a:t>
            </a:r>
            <a:r>
              <a:rPr lang="ru-RU">
                <a:solidFill>
                  <a:srgbClr val="0C400D"/>
                </a:solidFill>
                <a:latin typeface="Times New Roman"/>
                <a:cs typeface="Times New Roman"/>
              </a:rPr>
              <a:t>Август</a:t>
            </a:r>
            <a:endParaRPr>
              <a:solidFill>
                <a:srgbClr val="0C400D"/>
              </a:solidFill>
              <a:latin typeface="Times New Roman"/>
              <a:cs typeface="Times New Roman"/>
            </a:endParaRPr>
          </a:p>
        </p:txBody>
      </p:sp>
      <p:pic>
        <p:nvPicPr>
          <p:cNvPr id="930760340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722985" y="1590582"/>
            <a:ext cx="3883980" cy="38839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017269" y="609600"/>
            <a:ext cx="10422255" cy="1504950"/>
          </a:xfrm>
        </p:spPr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Контрреформация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xmlns:a="http://schemas.openxmlformats.org/drawingml/2006/main" noGrp="1"/>
          </p:cNvGraphicFramePr>
          <p:nvPr>
            <p:ph idx="1"/>
          </p:nvPr>
        </p:nvGraphicFramePr>
        <p:xfrm flipH="0" flipV="0">
          <a:off x="1143000" y="1516601"/>
          <a:ext cx="10829657" cy="4579398"/>
          <a:chOff x="0" y="0"/>
          <a:chExt cx="10829657" cy="45793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5" r:qs="rId6" r:cs="rId4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01022765" name="Title 7"/>
          <p:cNvSpPr>
            <a:spLocks noGrp="1"/>
          </p:cNvSpPr>
          <p:nvPr>
            <p:ph type="title"/>
          </p:nvPr>
        </p:nvSpPr>
        <p:spPr bwMode="auto">
          <a:xfrm flipH="0" flipV="0">
            <a:off x="333858" y="609599"/>
            <a:ext cx="11087839" cy="934744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5000" lnSpcReduction="1000"/>
          </a:bodyPr>
          <a:lstStyle/>
          <a:p>
            <a:pPr>
              <a:defRPr/>
            </a:pPr>
            <a:r>
              <a:rPr sz="36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Мероприятия Контрреформации при Стефане Батории</a:t>
            </a:r>
            <a:endParaRPr sz="11000">
              <a:solidFill>
                <a:srgbClr val="0C400D"/>
              </a:solidFill>
            </a:endParaRPr>
          </a:p>
        </p:txBody>
      </p:sp>
      <p:sp>
        <p:nvSpPr>
          <p:cNvPr id="1637010721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472572" y="1451868"/>
            <a:ext cx="5425306" cy="4628889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lang="en-US" sz="2400" i="0" u="none" strike="noStrike" cap="none" spc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1</a:t>
            </a:r>
            <a:r>
              <a:rPr lang="en-US" sz="2400" i="0" u="none" strike="noStrike" cap="none" spc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579 г.</a:t>
            </a:r>
            <a:r>
              <a:rPr lang="en-US" sz="2400" i="0" u="none" strike="noStrike" cap="none" spc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— основана </a:t>
            </a:r>
            <a:r>
              <a:rPr lang="en-US" sz="2400" i="0" u="none" strike="noStrike" cap="none" spc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Виленская иезуитская академия</a:t>
            </a:r>
            <a:r>
              <a:rPr lang="en-US" sz="2400" i="0" u="none" strike="noStrike" cap="none" spc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400" i="0" u="none" strike="noStrike" cap="none" spc="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1580 г.</a:t>
            </a:r>
            <a:r>
              <a:rPr sz="24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— иезуитский коллегиум в </a:t>
            </a:r>
            <a:r>
              <a:rPr sz="2400" b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Полоцке</a:t>
            </a:r>
            <a:r>
              <a:rPr sz="2400" b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400" b="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1585 г.</a:t>
            </a:r>
            <a:r>
              <a:rPr sz="24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— иезуитский коллегиум в </a:t>
            </a:r>
            <a:r>
              <a:rPr sz="2400" b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Несвиже</a:t>
            </a:r>
            <a:r>
              <a:rPr sz="2400" b="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400" b="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4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Закрытие протестантских школ, типографий, уничтожение книг.</a:t>
            </a:r>
            <a:endParaRPr sz="24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1647–1648 гг.</a:t>
            </a:r>
            <a:r>
              <a:rPr sz="24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— закрыты все арианские школы, изгнание ариан.</a:t>
            </a:r>
            <a:endParaRPr sz="4800"/>
          </a:p>
        </p:txBody>
      </p:sp>
      <p:sp>
        <p:nvSpPr>
          <p:cNvPr id="98408585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753025735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6789065" y="1729296"/>
            <a:ext cx="3566967" cy="41923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16616399" name="Title 7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sz="36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 Роль Сигизмунда III Вазы</a:t>
            </a:r>
            <a:endParaRPr sz="13000">
              <a:solidFill>
                <a:srgbClr val="0C400D"/>
              </a:solidFill>
            </a:endParaRPr>
          </a:p>
        </p:txBody>
      </p:sp>
      <p:sp>
        <p:nvSpPr>
          <p:cNvPr id="91841347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95000" lnSpcReduction="1000"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Особенности Контрреформации в ВКЛ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Более мягкие формы, чем в Западной Европе.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Направлена </a:t>
            </a:r>
            <a:r>
              <a:rPr sz="26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против протестантов и православных</a:t>
            </a: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  <a:p>
            <a:pPr>
              <a:defRPr/>
            </a:pPr>
            <a:r>
              <a:rPr sz="26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Стремление укрепить единство Речи Посполитой через католицизм.</a:t>
            </a:r>
            <a:endParaRPr sz="7200"/>
          </a:p>
        </p:txBody>
      </p:sp>
      <p:sp>
        <p:nvSpPr>
          <p:cNvPr id="29930733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pic>
        <p:nvPicPr>
          <p:cNvPr id="1987393547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5807475" y="1609077"/>
            <a:ext cx="2553276" cy="3356707"/>
          </a:xfrm>
          <a:prstGeom prst="rect">
            <a:avLst/>
          </a:prstGeom>
        </p:spPr>
      </p:pic>
      <p:pic>
        <p:nvPicPr>
          <p:cNvPr id="121221951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700537" y="433895"/>
            <a:ext cx="2676137" cy="3431589"/>
          </a:xfrm>
          <a:prstGeom prst="rect">
            <a:avLst/>
          </a:prstGeom>
        </p:spPr>
      </p:pic>
      <p:pic>
        <p:nvPicPr>
          <p:cNvPr id="72480372" name="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8276577" y="3625048"/>
            <a:ext cx="2295524" cy="30479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71525" y="609600"/>
            <a:ext cx="10696575" cy="1356360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48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Результаты Контрреформации</a:t>
            </a:r>
            <a:endParaRPr sz="14000" b="1">
              <a:solidFill>
                <a:srgbClr val="0C400D"/>
              </a:solidFill>
              <a:latin typeface="Calibri"/>
              <a:cs typeface="Calibri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1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.Усиление позиций </a:t>
            </a: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католической церкви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2.Сужение свободы вероисповедания.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3.Переход шляхты из протестантизма и православия в католицизм.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4.Полонизация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шляхты, отрыв от народных традиций.</a:t>
            </a:r>
            <a:endParaRPr sz="2800"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К </a:t>
            </a:r>
            <a:r>
              <a:rPr sz="2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середине XVII в.</a:t>
            </a:r>
            <a:r>
              <a:rPr sz="280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Контрреформация одержала победу.</a:t>
            </a:r>
            <a:endParaRPr sz="72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9540497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79859565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graphicFrame>
        <p:nvGraphicFramePr>
          <p:cNvPr id="323089729" name=""/>
          <p:cNvGraphicFramePr>
            <a:graphicFrameLocks xmlns:a="http://schemas.openxmlformats.org/drawingml/2006/main"/>
          </p:cNvGraphicFramePr>
          <p:nvPr/>
        </p:nvGraphicFramePr>
        <p:xfrm>
          <a:off x="602038" y="345517"/>
          <a:ext cx="10875145" cy="6159751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{17A40BCD-BDBD-A162-4769-F003CAD67445}</a:tableStyleId>
              </a:tblPr>
              <a:tblGrid>
                <a:gridCol w="2970000"/>
                <a:gridCol w="4680000"/>
                <a:gridCol w="3212445"/>
              </a:tblGrid>
              <a:tr h="794271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Имя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Роль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Направление/</a:t>
                      </a:r>
                      <a:endParaRPr sz="2400" b="1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Деятельность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107691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Николай Радзивилл Чёрный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Основатель первой кальвинистской общины (1553)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Кальвинизм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781571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Сымон Будный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Издатель «Катехизиса» (1562), проповедник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Кальвинизм, антитринитаризм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781571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Василий Тяпинский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Просветитель, переводчик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Антитринитаризм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781571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Ян Кишка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Защитник антитринитариев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Кальвинизм, антитринитаризм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781571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Игнасио Лойола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Основатель ордена иезуитов (1540)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Контрреформация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781571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Сигизмунд III Ваза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Король, сторонник Контрреформации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Католицизм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Цель урока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916455" y="1664562"/>
            <a:ext cx="10375939" cy="4431436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Узнать о конфессиональной ситуации в ВКЛ, о процессах Реформации и Контрреформации на белорусских землях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Понимать значение Реформации для духовного развития общества</a:t>
            </a:r>
            <a:endParaRPr/>
          </a:p>
          <a:p>
            <a:pPr>
              <a:defRPr/>
            </a:pPr>
            <a:r>
              <a:rPr lang="ru-RU" sz="3600">
                <a:solidFill>
                  <a:schemeClr val="accent1">
                    <a:lumMod val="50000"/>
                  </a:schemeClr>
                </a:solidFill>
              </a:rPr>
              <a:t>Уметь выделять особенности Реформации в Беларуси, характеризовать лютеранство, кальвинизм и арианство. Объяснять значение Контрреформации</a:t>
            </a:r>
            <a:endParaRPr sz="36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41362201" name="Title 1"/>
          <p:cNvSpPr>
            <a:spLocks noGrp="1"/>
          </p:cNvSpPr>
          <p:nvPr>
            <p:ph type="title"/>
          </p:nvPr>
        </p:nvSpPr>
        <p:spPr bwMode="auto">
          <a:xfrm flipH="0" flipV="0">
            <a:off x="1143000" y="609599"/>
            <a:ext cx="9875520" cy="472365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sz="24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 Сравнительная таблица: Реформация в ВКЛ и Западной Европе</a:t>
            </a:r>
            <a:endParaRPr>
              <a:solidFill>
                <a:srgbClr val="0C400D"/>
              </a:solidFill>
            </a:endParaRPr>
          </a:p>
        </p:txBody>
      </p:sp>
      <p:sp>
        <p:nvSpPr>
          <p:cNvPr id="659983996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graphicFrame>
        <p:nvGraphicFramePr>
          <p:cNvPr id="15350613" name=""/>
          <p:cNvGraphicFramePr>
            <a:graphicFrameLocks xmlns:a="http://schemas.openxmlformats.org/drawingml/2006/main"/>
          </p:cNvGraphicFramePr>
          <p:nvPr/>
        </p:nvGraphicFramePr>
        <p:xfrm>
          <a:off x="463325" y="1211431"/>
          <a:ext cx="8408275" cy="1346088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{17A40BCD-BDBD-A162-4769-F003CAD67445}</a:tableStyleId>
              </a:tblPr>
              <a:tblGrid>
                <a:gridCol w="2250000"/>
                <a:gridCol w="3721669"/>
                <a:gridCol w="4659586"/>
              </a:tblGrid>
              <a:tr h="572555"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Критерий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ВКЛ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Западная Европа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955467"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Социальная база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Феодалы, шляхта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Мещане, крестьяне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197532"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Роль государства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Веротерпимость, позднее ограничения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Жёсткие преследования, войны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936079"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Основные течения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Кальвинизм, антитринитаризм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Лютеранство, кальвинизм, англиканство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  <a:tr h="1197532"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Итоги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Победа Контрреформации к середине XVII в.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8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Утверждение протестантизма в ряде стран</a:t>
                      </a:r>
                      <a:endParaRPr sz="2800">
                        <a:latin typeface="Times New Roman"/>
                        <a:cs typeface="Times New Roman"/>
                      </a:endParaRPr>
                    </a:p>
                  </a:txBody>
                  <a:tcPr vert="horz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143000" y="609600"/>
            <a:ext cx="9875520" cy="866775"/>
          </a:xfrm>
        </p:spPr>
        <p:txBody>
          <a:bodyPr/>
          <a:lstStyle/>
          <a:p>
            <a:pPr>
              <a:defRPr/>
            </a:pPr>
            <a:r>
              <a:rPr sz="4800" b="1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Итоговые выводы</a:t>
            </a:r>
            <a:endParaRPr sz="14000" b="1">
              <a:latin typeface="Calibri"/>
              <a:cs typeface="Calibri"/>
            </a:endParaRPr>
          </a:p>
        </p:txBody>
      </p:sp>
      <p:sp>
        <p:nvSpPr>
          <p:cNvPr id="301522469" name=""/>
          <p:cNvSpPr txBox="1"/>
          <p:nvPr/>
        </p:nvSpPr>
        <p:spPr bwMode="auto">
          <a:xfrm flipH="0" flipV="0">
            <a:off x="944199" y="1451868"/>
            <a:ext cx="9765508" cy="3505235"/>
          </a:xfrm>
          <a:prstGeom prst="rect">
            <a:avLst/>
          </a:prstGeom>
          <a:solidFill>
            <a:srgbClr val="D6DCBB"/>
          </a:solidFill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28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Реформация в ВКЛ носила </a:t>
            </a:r>
            <a:r>
              <a:rPr sz="28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элитарный характер</a:t>
            </a:r>
            <a:r>
              <a:rPr sz="28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, была связана с политическими интересами шляхты.</a:t>
            </a:r>
            <a:endParaRPr sz="28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Кальвинизм</a:t>
            </a:r>
            <a:r>
              <a:rPr sz="28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стал самым влиятельным направлением.</a:t>
            </a:r>
            <a:endParaRPr sz="28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Антитринитаризм</a:t>
            </a:r>
            <a:r>
              <a:rPr sz="28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принёс идеи социального равенства.</a:t>
            </a:r>
            <a:endParaRPr sz="28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1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Контрреформация</a:t>
            </a:r>
            <a:r>
              <a:rPr sz="28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 привела к усилению католицизма, полонизации, утрате религиозного разнообразия.</a:t>
            </a:r>
            <a:endParaRPr sz="2800">
              <a:solidFill>
                <a:srgbClr val="0C400D"/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800">
                <a:solidFill>
                  <a:srgbClr val="0C400D"/>
                </a:solidFill>
                <a:latin typeface="Times New Roman"/>
                <a:ea typeface="Arial"/>
                <a:cs typeface="Times New Roman"/>
              </a:rPr>
              <a:t>Культурное наследие Реформации (книгопечатание, школы, переводы) сохранило значение.</a:t>
            </a:r>
            <a:endParaRPr sz="4800">
              <a:solidFill>
                <a:srgbClr val="0C400D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ВСПОМНИТЕ:</a:t>
            </a:r>
            <a:endParaRPr b="1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 flipH="0" flipV="0">
            <a:off x="1212378" y="1965959"/>
            <a:ext cx="5280363" cy="413003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 fontScale="45000" lnSpcReduction="11000"/>
          </a:bodyPr>
          <a:lstStyle/>
          <a:p>
            <a:pPr>
              <a:defRPr/>
            </a:pPr>
            <a:r>
              <a:rPr lang="ru-RU" sz="72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Что такое Реформация?</a:t>
            </a:r>
            <a:endParaRPr sz="72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72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Где начало развиваться реформационное движение?</a:t>
            </a:r>
            <a:endParaRPr sz="72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72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Какие направления Реформации вы знаете?</a:t>
            </a:r>
            <a:endParaRPr lang="ru-RU" sz="72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lang="ru-RU" sz="72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Вспомните основных деятелей европейской Реформации</a:t>
            </a:r>
            <a:endParaRPr lang="ru-RU" sz="72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5" name="Рисунок 4" descr="Справка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23876" y="1876425"/>
            <a:ext cx="914400" cy="914400"/>
          </a:xfrm>
          <a:prstGeom prst="rect">
            <a:avLst/>
          </a:prstGeom>
        </p:spPr>
      </p:pic>
      <p:pic>
        <p:nvPicPr>
          <p:cNvPr id="501758476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6637376" y="444595"/>
            <a:ext cx="5012010" cy="334690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886165342" name="Title 7"/>
          <p:cNvSpPr>
            <a:spLocks noGrp="1"/>
          </p:cNvSpPr>
          <p:nvPr>
            <p:ph type="title"/>
          </p:nvPr>
        </p:nvSpPr>
        <p:spPr bwMode="auto">
          <a:xfrm flipH="0" flipV="0">
            <a:off x="620533" y="609599"/>
            <a:ext cx="10995363" cy="1356359"/>
          </a:xfrm>
        </p:spPr>
        <p:txBody>
          <a:bodyPr/>
          <a:lstStyle/>
          <a:p>
            <a:pPr>
              <a:defRPr/>
            </a:pPr>
            <a:r>
              <a:rPr sz="3600" b="1">
                <a:solidFill>
                  <a:srgbClr val="224508"/>
                </a:solidFill>
                <a:latin typeface="Times New Roman"/>
                <a:ea typeface="Arial"/>
                <a:cs typeface="Times New Roman"/>
              </a:rPr>
              <a:t>Конфессиональная ситуация в ВКЛ в начале XVI в.</a:t>
            </a:r>
            <a:endParaRPr/>
          </a:p>
        </p:txBody>
      </p:sp>
      <p:sp>
        <p:nvSpPr>
          <p:cNvPr id="1308392550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Православная церковь:</a:t>
            </a:r>
            <a:b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</a:b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— Доминировала по числу верующих, приходов, епархий.</a:t>
            </a:r>
            <a:b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</a:b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— Влияние на политику снижалось: православные епископы не входили в Раду ВКЛ, доступ к высшим должностям был ограничен.</a:t>
            </a:r>
            <a:b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</a:b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— Часть знати переходила в католичество (Михаил Глинский, Иероним Ходкевич).</a:t>
            </a:r>
            <a:endParaRPr sz="4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18170090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267611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26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Католическая церковь:</a:t>
            </a:r>
            <a:br>
              <a:rPr sz="26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</a:br>
            <a:r>
              <a:rPr sz="26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— Поддержка государства с 1385 г. (великие князья — католики).</a:t>
            </a:r>
            <a:br>
              <a:rPr sz="26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</a:br>
            <a:r>
              <a:rPr sz="26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— К середине XVI в. Ведущая  по земельным владениям.</a:t>
            </a:r>
            <a:br>
              <a:rPr sz="26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</a:br>
            <a:r>
              <a:rPr sz="26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— Распространена среди высших феодалов, в Литве, запад. и центр. районах Беларуси.</a:t>
            </a:r>
            <a:endParaRPr sz="720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656262" y="609599"/>
            <a:ext cx="9362257" cy="1128943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 fontScale="90000" lnSpcReduction="2000"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Объясните, почему данные факторы являлись предпосылками Реформации</a:t>
            </a:r>
            <a:endParaRPr/>
          </a:p>
        </p:txBody>
      </p:sp>
      <p:sp>
        <p:nvSpPr>
          <p:cNvPr id="362722400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pic>
        <p:nvPicPr>
          <p:cNvPr id="6" name="Рисунок 5" descr="Справка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85800" y="533400"/>
            <a:ext cx="914400" cy="914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 bwMode="auto">
          <a:xfrm>
            <a:off x="8543925" y="2400300"/>
            <a:ext cx="3038510" cy="701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endParaRPr sz="4000" b="1"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pic>
        <p:nvPicPr>
          <p:cNvPr id="236213239" name="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 flipH="0" flipV="0">
            <a:off x="813786" y="1794029"/>
            <a:ext cx="10839649" cy="40041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endParaRPr>
              <a:solidFill>
                <a:schemeClr val="accent1">
                  <a:lumMod val="50000"/>
                </a:schemeClr>
              </a:solidFill>
              <a:latin typeface="Calibri"/>
              <a:cs typeface="Calibri"/>
            </a:endParaRPr>
          </a:p>
        </p:txBody>
      </p:sp>
      <p:sp>
        <p:nvSpPr>
          <p:cNvPr id="295483192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1143000" y="2057398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 bwMode="auto">
          <a:xfrm flipH="0" flipV="0">
            <a:off x="8934101" y="1109708"/>
            <a:ext cx="2774187" cy="5138691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800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Подготовьте сообщение о деятелях Реформации в ВКЛ</a:t>
            </a:r>
            <a:endParaRPr sz="28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graphicFrame>
        <p:nvGraphicFramePr>
          <p:cNvPr id="1231455121" name=""/>
          <p:cNvGraphicFramePr>
            <a:graphicFrameLocks xmlns:a="http://schemas.openxmlformats.org/drawingml/2006/main"/>
          </p:cNvGraphicFramePr>
          <p:nvPr/>
        </p:nvGraphicFramePr>
        <p:xfrm>
          <a:off x="565200" y="349199"/>
          <a:ext cx="8230339" cy="6137170"/>
        </p:xfrm>
        <a:graphic>
          <a:graphicData uri="http://schemas.openxmlformats.org/drawingml/2006/table">
            <a:tbl>
              <a:tblPr firstRow="1" firstCol="1" lastRow="0" lastCol="0" bandRow="1" bandCol="0">
                <a:tableStyleId>{17A40BCD-BDBD-A162-4769-F003CAD67445}</a:tableStyleId>
              </a:tblPr>
              <a:tblGrid>
                <a:gridCol w="2851069"/>
                <a:gridCol w="5365830"/>
              </a:tblGrid>
              <a:tr h="773803"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Предпосылка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 b="1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Пояснение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</a:tr>
              <a:tr h="851651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Экономический подъём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Развитие торговли, ремёсел, рост городов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</a:tr>
              <a:tr h="1583267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Культурные связи с Европой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Учёба в европейских университетах (Краков и др.)</a:t>
                      </a:r>
                      <a:endParaRPr sz="2400">
                        <a:solidFill>
                          <a:srgbClr val="000000"/>
                        </a:solidFill>
                        <a:latin typeface="Times New Roman"/>
                        <a:ea typeface="Arial"/>
                        <a:cs typeface="Times New Roman"/>
                      </a:endParaRPr>
                    </a:p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Учились: Скорина, С.Будны,</a:t>
                      </a:r>
                      <a:r>
                        <a:rPr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 </a:t>
                      </a:r>
                      <a:r>
                        <a:rPr sz="24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Arial"/>
                          <a:cs typeface="Times New Roman"/>
                        </a:rPr>
                        <a:t>Петр из Гонёндза</a:t>
                      </a:r>
                      <a:endParaRPr sz="24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Times New Roman"/>
                        <a:ea typeface="Arial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</a:tr>
              <a:tr h="851648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Книгопечатание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Перевод религиозных текстов на старобелорусский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</a:tr>
              <a:tr h="851648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Веротерпимость в ВКЛ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Отсутствие жёстких религиозных преследований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</a:tr>
              <a:tr h="1283131"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Социальные противоречия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  <a:tc>
                  <a:txBody>
                    <a:bodyPr/>
                    <a:p>
                      <a:pPr>
                        <a:defRPr/>
                      </a:pPr>
                      <a:r>
                        <a:rPr sz="2400">
                          <a:solidFill>
                            <a:srgbClr val="000000"/>
                          </a:solidFill>
                          <a:latin typeface="Times New Roman"/>
                          <a:ea typeface="Arial"/>
                          <a:cs typeface="Times New Roman"/>
                        </a:rPr>
                        <a:t>Недовольство крестьян и мещан</a:t>
                      </a:r>
                      <a:endParaRPr sz="2400">
                        <a:latin typeface="Times New Roman"/>
                        <a:cs typeface="Times New Roman"/>
                      </a:endParaRPr>
                    </a:p>
                  </a:txBody>
                  <a:tcPr vert="horz" anchor="ctr">
                    <a:lnL w="28575" algn="ctr">
                      <a:solidFill>
                        <a:schemeClr val="tx1"/>
                      </a:solidFill>
                    </a:lnL>
                    <a:lnR w="28575" algn="ctr">
                      <a:solidFill>
                        <a:schemeClr val="tx1"/>
                      </a:solidFill>
                    </a:lnR>
                    <a:lnT w="28575" algn="ctr">
                      <a:solidFill>
                        <a:schemeClr val="tx1"/>
                      </a:solidFill>
                    </a:lnT>
                    <a:lnB w="28575" algn="ctr">
                      <a:solidFill>
                        <a:schemeClr val="tx1"/>
                      </a:solidFill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Особенности Реформации в ВКЛ</a:t>
            </a:r>
            <a:endParaRPr b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64080028" name="Content Placeholder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691477084" name=""/>
          <p:cNvSpPr txBox="1"/>
          <p:nvPr/>
        </p:nvSpPr>
        <p:spPr bwMode="auto">
          <a:xfrm flipH="0" flipV="0">
            <a:off x="833226" y="6112644"/>
            <a:ext cx="10563390" cy="42675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endParaRPr sz="2200">
              <a:latin typeface="Arial"/>
              <a:cs typeface="Arial"/>
            </a:endParaRPr>
          </a:p>
        </p:txBody>
      </p:sp>
      <p:sp>
        <p:nvSpPr>
          <p:cNvPr id="1189033473" name=""/>
          <p:cNvSpPr/>
          <p:nvPr/>
        </p:nvSpPr>
        <p:spPr bwMode="auto">
          <a:xfrm flipH="0" flipV="0">
            <a:off x="-36043" y="1840266"/>
            <a:ext cx="12105072" cy="4699134"/>
          </a:xfrm>
          <a:prstGeom prst="downArrow">
            <a:avLst>
              <a:gd name="adj1" fmla="val 84819"/>
              <a:gd name="adj2" fmla="val 48958"/>
            </a:avLst>
          </a:prstGeom>
          <a:solidFill>
            <a:schemeClr val="accent1">
              <a:lumMod val="60000"/>
              <a:lumOff val="40000"/>
            </a:schemeClr>
          </a:solidFill>
          <a:ln w="19050" cap="flat" cmpd="sng" algn="ctr">
            <a:solidFill>
              <a:schemeClr val="accent5">
                <a:lumMod val="40000"/>
                <a:lumOff val="60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494279" name=""/>
          <p:cNvSpPr txBox="1"/>
          <p:nvPr/>
        </p:nvSpPr>
        <p:spPr bwMode="auto">
          <a:xfrm flipH="0" flipV="0">
            <a:off x="2488543" y="1923495"/>
            <a:ext cx="8286365" cy="28346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-Идеи распространялись </a:t>
            </a: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среди феодалов</a:t>
            </a: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(в отличие от Западной Европы, где — среди мещан и крестьян).</a:t>
            </a:r>
            <a:endParaRPr sz="30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-Активное участие </a:t>
            </a: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православной шляхты</a:t>
            </a: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.</a:t>
            </a:r>
            <a:endParaRPr sz="3000" b="0">
              <a:latin typeface="Times New Roman"/>
              <a:cs typeface="Times New Roman"/>
            </a:endParaRPr>
          </a:p>
          <a:p>
            <a:pPr>
              <a:defRPr/>
            </a:pP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-Связана с </a:t>
            </a: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Ренессансом</a:t>
            </a:r>
            <a:r>
              <a:rPr sz="3000" b="0">
                <a:solidFill>
                  <a:srgbClr val="0F1115"/>
                </a:solidFill>
                <a:latin typeface="Times New Roman"/>
                <a:ea typeface="Arial"/>
                <a:cs typeface="Times New Roman"/>
              </a:rPr>
              <a:t> и европейским реформационным движением.</a:t>
            </a:r>
            <a:endParaRPr sz="3000" b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62984071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3600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Направления Реформации. Лютеранство</a:t>
            </a:r>
            <a:endParaRPr sz="3600" b="1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1983265627" name="Content Placeholder 2"/>
          <p:cNvSpPr>
            <a:spLocks noGrp="1"/>
          </p:cNvSpPr>
          <p:nvPr>
            <p:ph sz="half" idx="1"/>
          </p:nvPr>
        </p:nvSpPr>
        <p:spPr bwMode="auto">
          <a:xfrm flipH="0" flipV="0">
            <a:off x="648276" y="1581334"/>
            <a:ext cx="3162669" cy="449942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24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Распространено среди </a:t>
            </a:r>
            <a:r>
              <a:rPr sz="24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немецкого населения городов</a:t>
            </a:r>
            <a:r>
              <a:rPr sz="24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, в </a:t>
            </a:r>
            <a:r>
              <a:rPr sz="24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Жемойтии</a:t>
            </a:r>
            <a:r>
              <a:rPr sz="24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.</a:t>
            </a:r>
            <a:endParaRPr sz="2400" b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r>
              <a:rPr sz="2400" b="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Не получило массового распространения в Беларуси.</a:t>
            </a:r>
            <a:endParaRPr sz="2400" b="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defRPr/>
            </a:pPr>
            <a:endParaRPr sz="480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07533755" name="Content Placeholder 3"/>
          <p:cNvSpPr>
            <a:spLocks noGrp="1"/>
          </p:cNvSpPr>
          <p:nvPr>
            <p:ph sz="half" idx="2"/>
          </p:nvPr>
        </p:nvSpPr>
        <p:spPr bwMode="auto">
          <a:xfrm flipH="0" flipV="0">
            <a:off x="6267611" y="1525849"/>
            <a:ext cx="5292800" cy="455491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>
              <a:defRPr/>
            </a:pPr>
            <a:r>
              <a:rPr sz="2800" b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Первые проповедники — последователи </a:t>
            </a:r>
            <a:r>
              <a:rPr sz="2800" b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Мартина Лютера</a:t>
            </a:r>
            <a:r>
              <a:rPr sz="2800" b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.</a:t>
            </a:r>
            <a:endParaRPr sz="2800" b="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  <a:latin typeface="Times New Roman"/>
              <a:cs typeface="Times New Roman"/>
            </a:endParaRPr>
          </a:p>
          <a:p>
            <a:pPr>
              <a:defRPr/>
            </a:pPr>
            <a:r>
              <a:rPr sz="2800" b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1535 г. — князь </a:t>
            </a:r>
            <a:r>
              <a:rPr sz="2800" b="1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Юрий Олелькович</a:t>
            </a:r>
            <a:r>
              <a:rPr sz="2800" b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 разрешил строительство лютеранской церкви в </a:t>
            </a:r>
            <a:r>
              <a:rPr sz="2800" b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Слуцке</a:t>
            </a:r>
            <a:r>
              <a:rPr sz="2800" b="0">
                <a:solidFill>
                  <a:schemeClr val="accent1">
                    <a:lumMod val="50000"/>
                  </a:schemeClr>
                </a:solidFill>
                <a:highlight>
                  <a:srgbClr val="FFFFFF"/>
                </a:highlight>
                <a:latin typeface="Times New Roman"/>
                <a:ea typeface="Arial"/>
                <a:cs typeface="Times New Roman"/>
              </a:rPr>
              <a:t>.</a:t>
            </a:r>
            <a:endParaRPr sz="8000">
              <a:solidFill>
                <a:schemeClr val="accent1">
                  <a:lumMod val="50000"/>
                </a:schemeClr>
              </a:solidFill>
              <a:highlight>
                <a:srgbClr val="FFFFFF"/>
              </a:highlight>
            </a:endParaRPr>
          </a:p>
        </p:txBody>
      </p:sp>
      <p:pic>
        <p:nvPicPr>
          <p:cNvPr id="1360459002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3886361" y="1525849"/>
            <a:ext cx="2381249" cy="3543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 flipH="0" flipV="0">
            <a:off x="1143000" y="609599"/>
            <a:ext cx="9875520" cy="805278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upright="0" compatLnSpc="0">
            <a:norm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  <a:latin typeface="Times New Roman"/>
                <a:cs typeface="Times New Roman"/>
              </a:rPr>
              <a:t>Кальвинизм</a:t>
            </a:r>
            <a:endParaRPr/>
          </a:p>
        </p:txBody>
      </p:sp>
      <p:sp>
        <p:nvSpPr>
          <p:cNvPr id="1333675799" name="Content Placeholder 2"/>
          <p:cNvSpPr>
            <a:spLocks noGrp="1"/>
          </p:cNvSpPr>
          <p:nvPr>
            <p:ph idx="1"/>
          </p:nvPr>
        </p:nvSpPr>
        <p:spPr bwMode="auto">
          <a:xfrm flipH="0" flipV="0">
            <a:off x="56431" y="1285412"/>
            <a:ext cx="8230339" cy="5419077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normAutofit/>
          </a:bodyPr>
          <a:lstStyle/>
          <a:p>
            <a:pPr>
              <a:lnSpc>
                <a:spcPct val="100000"/>
              </a:lnSpc>
              <a:defRPr/>
            </a:pP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1553 г.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—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Николай Радзивилл Чёрный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основал первую кальвинистскую общину в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Бресте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.</a:t>
            </a:r>
            <a:endParaRPr sz="24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1557 г.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— первый съезд кальвинистов в Вильно, создание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Литовской кальвинистской губернии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.</a:t>
            </a:r>
            <a:endParaRPr sz="24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Поддержка магнатов: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Николай Радзивилл Рыжий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,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Ян Кишка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,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Остафий Волович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и др.</a:t>
            </a:r>
            <a:endParaRPr sz="24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1562 г.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—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Сымон Будный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издал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«Катехизис»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на старобелорусском языке (Несвиж).</a:t>
            </a:r>
            <a:endParaRPr sz="2400">
              <a:solidFill>
                <a:schemeClr val="accent1">
                  <a:lumMod val="50000"/>
                </a:schemeClr>
              </a:solidFill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defRPr/>
            </a:pP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1573 г.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—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Акт Варшавской конфедерации</a:t>
            </a:r>
            <a:r>
              <a:rPr sz="2400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 (свобода вероисповедания для шляхты), позже включён в </a:t>
            </a:r>
            <a:r>
              <a:rPr sz="2400" b="1">
                <a:solidFill>
                  <a:schemeClr val="accent1">
                    <a:lumMod val="50000"/>
                  </a:schemeClr>
                </a:solidFill>
                <a:latin typeface="Times New Roman"/>
                <a:ea typeface="Arial"/>
                <a:cs typeface="Times New Roman"/>
              </a:rPr>
              <a:t>Статут 1588 г.</a:t>
            </a:r>
            <a:endParaRPr/>
          </a:p>
        </p:txBody>
      </p:sp>
      <p:pic>
        <p:nvPicPr>
          <p:cNvPr id="748600044" name="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 flipH="0" flipV="0">
            <a:off x="8490218" y="388397"/>
            <a:ext cx="3441844" cy="4757632"/>
          </a:xfrm>
          <a:prstGeom prst="rect">
            <a:avLst/>
          </a:prstGeom>
        </p:spPr>
      </p:pic>
      <p:sp>
        <p:nvSpPr>
          <p:cNvPr id="1500551797" name=""/>
          <p:cNvSpPr txBox="1"/>
          <p:nvPr/>
        </p:nvSpPr>
        <p:spPr bwMode="auto">
          <a:xfrm flipH="0" flipV="0">
            <a:off x="8490218" y="5335849"/>
            <a:ext cx="3302535" cy="701075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upright="0" compatLnSpc="0">
            <a:spAutoFit/>
          </a:bodyPr>
          <a:p>
            <a:pPr>
              <a:defRPr/>
            </a:pPr>
            <a:r>
              <a:rPr lang="ru-RU" sz="2000" b="1">
                <a:latin typeface="Times New Roman"/>
                <a:cs typeface="Times New Roman"/>
              </a:rPr>
              <a:t>Николай Радзвилл Чёрный</a:t>
            </a:r>
            <a:endParaRPr sz="2000" b="1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Базис">
  <a:themeElements>
    <a:clrScheme name="Базис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Базис">
      <a:majorFont>
        <a:latin typeface="Corbel"/>
        <a:ea typeface="Arial"/>
        <a:cs typeface="Arial"/>
      </a:majorFont>
      <a:minorFont>
        <a:latin typeface="Corbel"/>
        <a:ea typeface="Arial"/>
        <a:cs typeface="Arial"/>
      </a:minorFont>
    </a:fontScheme>
    <a:fmtScheme name="Базис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TM03457444[[fn=Базис]]</Template>
  <TotalTime>0</TotalTime>
  <Words>0</Words>
  <Application>ONLYOFFICE/7.2.1.36</Application>
  <DocSecurity>0</DocSecurity>
  <PresentationFormat>Широкоэкранный</PresentationFormat>
  <Paragraphs>0</Paragraphs>
  <Slides>21</Slides>
  <Notes>21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Эволюция общества и экономики в древности</dc:title>
  <dc:subject/>
  <dc:creator>Учитель</dc:creator>
  <cp:keywords/>
  <dc:description/>
  <dc:identifier/>
  <dc:language/>
  <cp:lastModifiedBy/>
  <cp:revision>18</cp:revision>
  <dcterms:created xsi:type="dcterms:W3CDTF">2024-08-16T09:00:34Z</dcterms:created>
  <dcterms:modified xsi:type="dcterms:W3CDTF">2025-12-28T16:58:50Z</dcterms:modified>
  <cp:category/>
  <cp:contentStatus/>
  <cp:version/>
</cp:coreProperties>
</file>