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BCED84-C52F-C43B-3367-6E8BE53BF175}">
  <a:tblStyle styleId="{53BCED84-C52F-C43B-3367-6E8BE53BF175}" styleName="Middle Style 2 - accent 9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  <a:fill>
          <a:solidFill>
            <a:schemeClr val="dk1">
              <a:tint val="40000"/>
            </a:schemeClr>
          </a:solidFill>
        </a:fill>
      </a:tcStyle>
    </a:band2V>
    <a:lastCol>
      <a:tcTxStyle b="on">
        <a:fontRef idx="minor"/>
        <a:schemeClr val="dk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/>
        <a:schemeClr val="dk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1" autoAdjust="0"/>
    <p:restoredTop sz="94660"/>
  </p:normalViewPr>
  <p:slideViewPr>
    <p:cSldViewPr>
      <p:cViewPr>
        <p:scale>
          <a:sx n="88" d="100"/>
          <a:sy n="88" d="100"/>
        </p:scale>
        <p:origin x="26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>
            <a:off x="685801" y="2130426"/>
            <a:ext cx="7772399" cy="1470025"/>
          </a:xfrm>
        </p:spPr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 bwMode="auto">
          <a:xfrm>
            <a:off x="1371601" y="3886201"/>
            <a:ext cx="6400798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4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3"/>
          <p:cNvSpPr>
            <a:spLocks noGrp="1"/>
          </p:cNvSpPr>
          <p:nvPr>
            <p:ph type="title" orient="vert"/>
          </p:nvPr>
        </p:nvSpPr>
        <p:spPr bwMode="auto">
          <a:xfrm>
            <a:off x="6629399" y="274639"/>
            <a:ext cx="20574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4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9"/>
            <a:ext cx="60197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51EF-4933-4039-A9BA-9EB69532AAA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1E2F-11C3-408E-AF9E-69AC798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17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51EF-4933-4039-A9BA-9EB69532AAA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1E2F-11C3-408E-AF9E-69AC798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109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51EF-4933-4039-A9BA-9EB69532AAA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1E2F-11C3-408E-AF9E-69AC798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51EF-4933-4039-A9BA-9EB69532AAA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1E2F-11C3-408E-AF9E-69AC798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35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51EF-4933-4039-A9BA-9EB69532AAA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1E2F-11C3-408E-AF9E-69AC798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58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51EF-4933-4039-A9BA-9EB69532AAA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1E2F-11C3-408E-AF9E-69AC798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93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51EF-4933-4039-A9BA-9EB69532AAA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1E2F-11C3-408E-AF9E-69AC798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795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51EF-4933-4039-A9BA-9EB69532AAA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1E2F-11C3-408E-AF9E-69AC798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9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51EF-4933-4039-A9BA-9EB69532AAA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1E2F-11C3-408E-AF9E-69AC798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93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51EF-4933-4039-A9BA-9EB69532AAA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1E2F-11C3-408E-AF9E-69AC798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01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51EF-4933-4039-A9BA-9EB69532AAA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1E2F-11C3-408E-AF9E-69AC798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9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722313" y="4406901"/>
            <a:ext cx="77723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3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 bwMode="auto">
          <a:xfrm>
            <a:off x="1187623" y="1600201"/>
            <a:ext cx="352839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 bwMode="auto">
          <a:xfrm>
            <a:off x="4932040" y="1600201"/>
            <a:ext cx="375475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 bwMode="auto">
          <a:xfrm>
            <a:off x="1187623" y="1535113"/>
            <a:ext cx="352839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 bwMode="auto">
          <a:xfrm>
            <a:off x="1187623" y="2174874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 bwMode="auto">
          <a:xfrm>
            <a:off x="4860032" y="1535113"/>
            <a:ext cx="38267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 bwMode="auto">
          <a:xfrm>
            <a:off x="4860032" y="2174874"/>
            <a:ext cx="38267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1187623" y="273049"/>
            <a:ext cx="266429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 bwMode="auto">
          <a:xfrm>
            <a:off x="3995936" y="273051"/>
            <a:ext cx="469086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1187623" y="1435101"/>
            <a:ext cx="2664295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1187624" y="4800600"/>
            <a:ext cx="748883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 bwMode="auto">
          <a:xfrm>
            <a:off x="1187624" y="612775"/>
            <a:ext cx="7488832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1187624" y="5367337"/>
            <a:ext cx="748883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 bwMode="auto">
          <a:xfrm>
            <a:off x="1187624" y="1600201"/>
            <a:ext cx="7499176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Полилиния 4"/>
          <p:cNvSpPr>
            <a:spLocks noGrp="1" noChangeArrowheads="1"/>
          </p:cNvSpPr>
          <p:nvPr userDrawn="1"/>
        </p:nvSpPr>
        <p:spPr bwMode="auto">
          <a:xfrm>
            <a:off x="1" y="0"/>
            <a:ext cx="9143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6343" y="6641"/>
                </a:moveTo>
                <a:lnTo>
                  <a:pt x="6343" y="6641"/>
                </a:lnTo>
                <a:cubicBezTo>
                  <a:pt x="7781" y="2374"/>
                  <a:pt x="8594" y="0"/>
                  <a:pt x="8594" y="0"/>
                </a:cubicBezTo>
                <a:lnTo>
                  <a:pt x="0" y="0"/>
                </a:lnTo>
                <a:lnTo>
                  <a:pt x="0" y="43200"/>
                </a:lnTo>
                <a:lnTo>
                  <a:pt x="43200" y="43200"/>
                </a:lnTo>
                <a:lnTo>
                  <a:pt x="43200" y="37760"/>
                </a:lnTo>
                <a:lnTo>
                  <a:pt x="43200" y="37760"/>
                </a:lnTo>
                <a:cubicBezTo>
                  <a:pt x="43200" y="37760"/>
                  <a:pt x="34824" y="39282"/>
                  <a:pt x="21228" y="41101"/>
                </a:cubicBezTo>
                <a:lnTo>
                  <a:pt x="21228" y="41101"/>
                </a:lnTo>
                <a:cubicBezTo>
                  <a:pt x="3446" y="43478"/>
                  <a:pt x="-5241" y="41016"/>
                  <a:pt x="6343" y="6641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" name=" 5"/>
          <p:cNvSpPr>
            <a:spLocks noGrp="1" noChangeArrowheads="1"/>
          </p:cNvSpPr>
          <p:nvPr userDrawn="1"/>
        </p:nvSpPr>
        <p:spPr bwMode="auto">
          <a:xfrm>
            <a:off x="1" y="0"/>
            <a:ext cx="9143999" cy="6858000"/>
          </a:xfrm>
        </p:spPr>
      </p:sp>
      <p:sp>
        <p:nvSpPr>
          <p:cNvPr id="7" name="Полилиния 6"/>
          <p:cNvSpPr>
            <a:spLocks noGrp="1" noChangeArrowheads="1"/>
          </p:cNvSpPr>
          <p:nvPr userDrawn="1"/>
        </p:nvSpPr>
        <p:spPr bwMode="auto">
          <a:xfrm>
            <a:off x="1" y="0"/>
            <a:ext cx="9143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361" y="36777"/>
                </a:moveTo>
                <a:lnTo>
                  <a:pt x="22361" y="36777"/>
                </a:lnTo>
                <a:cubicBezTo>
                  <a:pt x="5219" y="39070"/>
                  <a:pt x="-2372" y="36412"/>
                  <a:pt x="7775" y="6299"/>
                </a:cubicBezTo>
                <a:lnTo>
                  <a:pt x="7775" y="6299"/>
                </a:lnTo>
                <a:cubicBezTo>
                  <a:pt x="9119" y="2311"/>
                  <a:pt x="9892" y="58"/>
                  <a:pt x="9911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612"/>
                </a:lnTo>
                <a:lnTo>
                  <a:pt x="43200" y="33612"/>
                </a:lnTo>
                <a:cubicBezTo>
                  <a:pt x="43110" y="33630"/>
                  <a:pt x="35168" y="35065"/>
                  <a:pt x="22361" y="36777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Полилиния 7"/>
          <p:cNvSpPr>
            <a:spLocks noGrp="1" noChangeArrowheads="1"/>
          </p:cNvSpPr>
          <p:nvPr userDrawn="1"/>
        </p:nvSpPr>
        <p:spPr bwMode="auto">
          <a:xfrm>
            <a:off x="1" y="0"/>
            <a:ext cx="9143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276" y="37156"/>
                </a:moveTo>
                <a:lnTo>
                  <a:pt x="22276" y="37156"/>
                </a:lnTo>
                <a:cubicBezTo>
                  <a:pt x="5093" y="39454"/>
                  <a:pt x="-2596" y="36819"/>
                  <a:pt x="7680" y="6325"/>
                </a:cubicBezTo>
                <a:lnTo>
                  <a:pt x="7680" y="6325"/>
                </a:lnTo>
                <a:cubicBezTo>
                  <a:pt x="9010" y="2380"/>
                  <a:pt x="9781" y="117"/>
                  <a:pt x="981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980"/>
                </a:lnTo>
                <a:lnTo>
                  <a:pt x="43200" y="33980"/>
                </a:lnTo>
                <a:cubicBezTo>
                  <a:pt x="43020" y="34016"/>
                  <a:pt x="35046" y="35449"/>
                  <a:pt x="22276" y="37156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Полилиния 8"/>
          <p:cNvSpPr>
            <a:spLocks noGrp="1" noChangeArrowheads="1"/>
          </p:cNvSpPr>
          <p:nvPr userDrawn="1"/>
        </p:nvSpPr>
        <p:spPr bwMode="auto">
          <a:xfrm>
            <a:off x="1" y="0"/>
            <a:ext cx="9143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92" y="37535"/>
                </a:moveTo>
                <a:lnTo>
                  <a:pt x="22192" y="37535"/>
                </a:lnTo>
                <a:cubicBezTo>
                  <a:pt x="4968" y="39839"/>
                  <a:pt x="-2820" y="37226"/>
                  <a:pt x="7585" y="6350"/>
                </a:cubicBezTo>
                <a:lnTo>
                  <a:pt x="7585" y="6350"/>
                </a:lnTo>
                <a:cubicBezTo>
                  <a:pt x="8900" y="2448"/>
                  <a:pt x="9670" y="176"/>
                  <a:pt x="9726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348"/>
                </a:lnTo>
                <a:lnTo>
                  <a:pt x="43200" y="34348"/>
                </a:lnTo>
                <a:cubicBezTo>
                  <a:pt x="42885" y="34402"/>
                  <a:pt x="34924" y="35833"/>
                  <a:pt x="22192" y="37535"/>
                </a:cubicBezTo>
                <a:close/>
              </a:path>
            </a:pathLst>
          </a:custGeom>
          <a:solidFill>
            <a:schemeClr val="accent1">
              <a:alpha val="26998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Полилиния 9"/>
          <p:cNvSpPr>
            <a:spLocks noGrp="1" noChangeArrowheads="1"/>
          </p:cNvSpPr>
          <p:nvPr userDrawn="1"/>
        </p:nvSpPr>
        <p:spPr bwMode="auto">
          <a:xfrm>
            <a:off x="1" y="0"/>
            <a:ext cx="9143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07" y="37914"/>
                </a:moveTo>
                <a:lnTo>
                  <a:pt x="22107" y="37914"/>
                </a:lnTo>
                <a:cubicBezTo>
                  <a:pt x="4842" y="40223"/>
                  <a:pt x="-3044" y="37634"/>
                  <a:pt x="7490" y="6376"/>
                </a:cubicBezTo>
                <a:lnTo>
                  <a:pt x="7490" y="6376"/>
                </a:lnTo>
                <a:cubicBezTo>
                  <a:pt x="8790" y="2517"/>
                  <a:pt x="9559" y="235"/>
                  <a:pt x="9634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717"/>
                </a:lnTo>
                <a:lnTo>
                  <a:pt x="43200" y="34717"/>
                </a:lnTo>
                <a:cubicBezTo>
                  <a:pt x="42795" y="34789"/>
                  <a:pt x="34802" y="36217"/>
                  <a:pt x="22107" y="37914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Полилиния 10"/>
          <p:cNvSpPr>
            <a:spLocks noGrp="1" noChangeArrowheads="1"/>
          </p:cNvSpPr>
          <p:nvPr userDrawn="1"/>
        </p:nvSpPr>
        <p:spPr bwMode="auto">
          <a:xfrm>
            <a:off x="1" y="0"/>
            <a:ext cx="9143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022" y="38293"/>
                </a:moveTo>
                <a:lnTo>
                  <a:pt x="22022" y="38293"/>
                </a:lnTo>
                <a:cubicBezTo>
                  <a:pt x="4717" y="40608"/>
                  <a:pt x="-3267" y="38041"/>
                  <a:pt x="7394" y="6401"/>
                </a:cubicBezTo>
                <a:lnTo>
                  <a:pt x="7394" y="6401"/>
                </a:lnTo>
                <a:cubicBezTo>
                  <a:pt x="8680" y="2586"/>
                  <a:pt x="9448" y="293"/>
                  <a:pt x="954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085"/>
                </a:lnTo>
                <a:lnTo>
                  <a:pt x="43200" y="35085"/>
                </a:lnTo>
                <a:cubicBezTo>
                  <a:pt x="42705" y="35175"/>
                  <a:pt x="34680" y="36601"/>
                  <a:pt x="22022" y="38293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Полилиния 11"/>
          <p:cNvSpPr>
            <a:spLocks noGrp="1" noChangeArrowheads="1"/>
          </p:cNvSpPr>
          <p:nvPr userDrawn="1"/>
        </p:nvSpPr>
        <p:spPr bwMode="auto">
          <a:xfrm>
            <a:off x="1" y="0"/>
            <a:ext cx="9143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937" y="38673"/>
                </a:moveTo>
                <a:lnTo>
                  <a:pt x="21937" y="38673"/>
                </a:lnTo>
                <a:cubicBezTo>
                  <a:pt x="4591" y="40992"/>
                  <a:pt x="-3491" y="38448"/>
                  <a:pt x="7299" y="6427"/>
                </a:cubicBezTo>
                <a:lnTo>
                  <a:pt x="7299" y="6427"/>
                </a:lnTo>
                <a:cubicBezTo>
                  <a:pt x="8570" y="2655"/>
                  <a:pt x="9336" y="352"/>
                  <a:pt x="944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453"/>
                </a:lnTo>
                <a:lnTo>
                  <a:pt x="43200" y="35453"/>
                </a:lnTo>
                <a:cubicBezTo>
                  <a:pt x="42570" y="35561"/>
                  <a:pt x="34558" y="36985"/>
                  <a:pt x="21937" y="38673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Полилиния 12"/>
          <p:cNvSpPr>
            <a:spLocks noGrp="1" noChangeArrowheads="1"/>
          </p:cNvSpPr>
          <p:nvPr userDrawn="1"/>
        </p:nvSpPr>
        <p:spPr bwMode="auto">
          <a:xfrm>
            <a:off x="1" y="0"/>
            <a:ext cx="9143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853" y="39052"/>
                </a:moveTo>
                <a:lnTo>
                  <a:pt x="21853" y="39052"/>
                </a:lnTo>
                <a:cubicBezTo>
                  <a:pt x="4466" y="41377"/>
                  <a:pt x="-3715" y="38855"/>
                  <a:pt x="7204" y="6453"/>
                </a:cubicBezTo>
                <a:lnTo>
                  <a:pt x="7204" y="6453"/>
                </a:lnTo>
                <a:cubicBezTo>
                  <a:pt x="8461" y="2724"/>
                  <a:pt x="9225" y="411"/>
                  <a:pt x="9357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822"/>
                </a:lnTo>
                <a:lnTo>
                  <a:pt x="43200" y="35822"/>
                </a:lnTo>
                <a:cubicBezTo>
                  <a:pt x="42480" y="35948"/>
                  <a:pt x="34436" y="37369"/>
                  <a:pt x="21853" y="39052"/>
                </a:cubicBezTo>
                <a:close/>
              </a:path>
            </a:pathLst>
          </a:custGeom>
          <a:solidFill>
            <a:schemeClr val="accent1">
              <a:alpha val="63999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Полилиния 13"/>
          <p:cNvSpPr>
            <a:spLocks noGrp="1" noChangeArrowheads="1"/>
          </p:cNvSpPr>
          <p:nvPr userDrawn="1"/>
        </p:nvSpPr>
        <p:spPr bwMode="auto">
          <a:xfrm>
            <a:off x="1" y="0"/>
            <a:ext cx="9143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768" y="39431"/>
                </a:moveTo>
                <a:lnTo>
                  <a:pt x="21768" y="39431"/>
                </a:lnTo>
                <a:cubicBezTo>
                  <a:pt x="4340" y="41761"/>
                  <a:pt x="-3939" y="39262"/>
                  <a:pt x="7109" y="6478"/>
                </a:cubicBezTo>
                <a:lnTo>
                  <a:pt x="7109" y="6478"/>
                </a:lnTo>
                <a:cubicBezTo>
                  <a:pt x="8351" y="2792"/>
                  <a:pt x="9114" y="470"/>
                  <a:pt x="9265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190"/>
                </a:lnTo>
                <a:lnTo>
                  <a:pt x="43200" y="36190"/>
                </a:lnTo>
                <a:cubicBezTo>
                  <a:pt x="42390" y="36334"/>
                  <a:pt x="34314" y="37753"/>
                  <a:pt x="21768" y="39431"/>
                </a:cubicBezTo>
                <a:close/>
              </a:path>
            </a:pathLst>
          </a:custGeom>
          <a:solidFill>
            <a:schemeClr val="accent1">
              <a:alpha val="73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Полилиния 14"/>
          <p:cNvSpPr>
            <a:spLocks noGrp="1" noChangeArrowheads="1"/>
          </p:cNvSpPr>
          <p:nvPr userDrawn="1"/>
        </p:nvSpPr>
        <p:spPr bwMode="auto">
          <a:xfrm>
            <a:off x="1" y="0"/>
            <a:ext cx="9143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83" y="39810"/>
                </a:moveTo>
                <a:lnTo>
                  <a:pt x="21683" y="39810"/>
                </a:lnTo>
                <a:cubicBezTo>
                  <a:pt x="4214" y="42146"/>
                  <a:pt x="-4163" y="39669"/>
                  <a:pt x="7014" y="6504"/>
                </a:cubicBezTo>
                <a:lnTo>
                  <a:pt x="7014" y="6504"/>
                </a:lnTo>
                <a:cubicBezTo>
                  <a:pt x="8241" y="2861"/>
                  <a:pt x="9003" y="528"/>
                  <a:pt x="917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558"/>
                </a:lnTo>
                <a:lnTo>
                  <a:pt x="43200" y="36558"/>
                </a:lnTo>
                <a:cubicBezTo>
                  <a:pt x="42300" y="36720"/>
                  <a:pt x="34192" y="38137"/>
                  <a:pt x="21683" y="39810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Полилиния 15"/>
          <p:cNvSpPr>
            <a:spLocks noGrp="1" noChangeArrowheads="1"/>
          </p:cNvSpPr>
          <p:nvPr userDrawn="1"/>
        </p:nvSpPr>
        <p:spPr bwMode="auto">
          <a:xfrm>
            <a:off x="1" y="0"/>
            <a:ext cx="9143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40189"/>
                </a:moveTo>
                <a:lnTo>
                  <a:pt x="21599" y="40189"/>
                </a:lnTo>
                <a:cubicBezTo>
                  <a:pt x="4089" y="42530"/>
                  <a:pt x="-4386" y="40077"/>
                  <a:pt x="6918" y="6529"/>
                </a:cubicBezTo>
                <a:lnTo>
                  <a:pt x="6918" y="6529"/>
                </a:lnTo>
                <a:cubicBezTo>
                  <a:pt x="8131" y="2930"/>
                  <a:pt x="8892" y="587"/>
                  <a:pt x="9080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926"/>
                </a:lnTo>
                <a:lnTo>
                  <a:pt x="43200" y="36926"/>
                </a:lnTo>
                <a:cubicBezTo>
                  <a:pt x="42165" y="37107"/>
                  <a:pt x="34070" y="38521"/>
                  <a:pt x="21599" y="40189"/>
                </a:cubicBezTo>
                <a:close/>
              </a:path>
            </a:pathLst>
          </a:custGeom>
          <a:solidFill>
            <a:schemeClr val="accent1">
              <a:alpha val="91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Полилиния 16"/>
          <p:cNvSpPr>
            <a:spLocks noGrp="1" noChangeArrowheads="1"/>
          </p:cNvSpPr>
          <p:nvPr userDrawn="1"/>
        </p:nvSpPr>
        <p:spPr bwMode="auto">
          <a:xfrm>
            <a:off x="1" y="0"/>
            <a:ext cx="9143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14" y="40568"/>
                </a:moveTo>
                <a:lnTo>
                  <a:pt x="21514" y="40568"/>
                </a:lnTo>
                <a:cubicBezTo>
                  <a:pt x="3963" y="42915"/>
                  <a:pt x="-4610" y="40484"/>
                  <a:pt x="6823" y="6555"/>
                </a:cubicBezTo>
                <a:lnTo>
                  <a:pt x="6823" y="6555"/>
                </a:lnTo>
                <a:cubicBezTo>
                  <a:pt x="8022" y="2999"/>
                  <a:pt x="8781" y="646"/>
                  <a:pt x="8988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7295"/>
                </a:lnTo>
                <a:lnTo>
                  <a:pt x="43200" y="37295"/>
                </a:lnTo>
                <a:cubicBezTo>
                  <a:pt x="42075" y="37493"/>
                  <a:pt x="33948" y="38905"/>
                  <a:pt x="21514" y="40568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 bwMode="auto">
          <a:xfrm>
            <a:off x="1187624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4"/>
          </p:nvPr>
        </p:nvSpPr>
        <p:spPr bwMode="auto">
          <a:xfrm>
            <a:off x="6948264" y="6356351"/>
            <a:ext cx="1738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	</a:t>
            </a:r>
            <a:endParaRPr lang="ru-RU"/>
          </a:p>
        </p:txBody>
      </p:sp>
      <p:sp>
        <p:nvSpPr>
          <p:cNvPr id="20" name="Дата 19"/>
          <p:cNvSpPr>
            <a:spLocks noGrp="1"/>
          </p:cNvSpPr>
          <p:nvPr>
            <p:ph type="dt" sz="half" idx="2"/>
          </p:nvPr>
        </p:nvSpPr>
        <p:spPr bwMode="auto">
          <a:xfrm>
            <a:off x="1214264" y="6356351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3"/>
          </p:nvPr>
        </p:nvSpPr>
        <p:spPr bwMode="auto">
          <a:xfrm>
            <a:off x="3844280" y="6356351"/>
            <a:ext cx="2671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/>
  <p:txStyles>
    <p:titleStyle>
      <a:lvl1pPr algn="r" defTabSz="914400"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B51EF-4933-4039-A9BA-9EB69532AAA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71E2F-11C3-408E-AF9E-69AC798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1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395536" y="1124744"/>
            <a:ext cx="9108504" cy="44083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6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НАЧАЛО ВТОРОЙ МИРОВОЙ ВОЙНЫ</a:t>
            </a:r>
            <a:endParaRPr lang="ru-RU" sz="36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8451" y="73674"/>
            <a:ext cx="7499176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37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ВОССТАНОВИТЕ ИСХОДНЫЙ ТЕКСТ 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1" y="1294423"/>
            <a:ext cx="9144000" cy="551895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04999"/>
              </a:lnSpc>
              <a:buNone/>
              <a:defRPr/>
            </a:pPr>
            <a:r>
              <a:rPr sz="950" b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случае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территориально-политического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переустройства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областей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входящих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состав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ea typeface="Times New Roman"/>
                <a:cs typeface="Times New Roman"/>
              </a:rPr>
              <a:t>__________________________________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,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северная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граница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________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одновременно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является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границей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сфер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интересов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Германии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СССР.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этом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интересы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Литвы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отношению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____________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признаются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обеими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сторонами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dirty="0"/>
          </a:p>
          <a:p>
            <a:pPr marL="0" indent="0">
              <a:lnSpc>
                <a:spcPct val="104999"/>
              </a:lnSpc>
              <a:buNone/>
              <a:defRPr/>
            </a:pP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случае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территориально-политического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переустройства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областей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входящих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состав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__________________</a:t>
            </a:r>
            <a:r>
              <a:rPr lang="ru-RU"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__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граница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сфер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интересов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Германии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СССР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будет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приблизительно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проходить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линии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рек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Нарева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Вислы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Сана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b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Вопрос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является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обоюдных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интересах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желательным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сохранение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_________________________и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каковы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будут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границы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этого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государства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может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быть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окончательно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выяснен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только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течение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дальнейшего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политического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развития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b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всяком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случае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оба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Правительства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будут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решать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этот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вопрос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порядке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дружественного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обоюдного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согласия</a:t>
            </a:r>
            <a:r>
              <a:rPr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2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TextBox 1"/>
          <p:cNvSpPr>
            <a:spLocks/>
          </p:cNvSpPr>
          <p:nvPr/>
        </p:nvSpPr>
        <p:spPr bwMode="auto">
          <a:xfrm>
            <a:off x="2815585" y="1597076"/>
            <a:ext cx="3172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0000"/>
                </a:solidFill>
                <a:latin typeface="Times New Roman"/>
                <a:cs typeface="Times New Roman"/>
              </a:rPr>
              <a:t>Литвы, Латвии, Эстонии </a:t>
            </a:r>
          </a:p>
        </p:txBody>
      </p:sp>
      <p:sp>
        <p:nvSpPr>
          <p:cNvPr id="7" name="TextBox 5"/>
          <p:cNvSpPr>
            <a:spLocks/>
          </p:cNvSpPr>
          <p:nvPr/>
        </p:nvSpPr>
        <p:spPr bwMode="auto">
          <a:xfrm>
            <a:off x="1216349" y="1931834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ru-RU" sz="2000" dirty="0"/>
              <a:t>Литвы </a:t>
            </a:r>
            <a:endParaRPr dirty="0"/>
          </a:p>
        </p:txBody>
      </p:sp>
      <p:sp>
        <p:nvSpPr>
          <p:cNvPr id="8" name="TextBox 6"/>
          <p:cNvSpPr>
            <a:spLocks/>
          </p:cNvSpPr>
          <p:nvPr/>
        </p:nvSpPr>
        <p:spPr bwMode="auto">
          <a:xfrm>
            <a:off x="467544" y="2513667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Вильно</a:t>
            </a:r>
            <a:r>
              <a:rPr lang="ru-RU" sz="2000" dirty="0"/>
              <a:t> </a:t>
            </a:r>
          </a:p>
        </p:txBody>
      </p:sp>
      <p:sp>
        <p:nvSpPr>
          <p:cNvPr id="9" name="TextBox 7"/>
          <p:cNvSpPr>
            <a:spLocks/>
          </p:cNvSpPr>
          <p:nvPr/>
        </p:nvSpPr>
        <p:spPr bwMode="auto">
          <a:xfrm>
            <a:off x="2483768" y="3188137"/>
            <a:ext cx="289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Польского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государства</a:t>
            </a:r>
          </a:p>
        </p:txBody>
      </p:sp>
      <p:sp>
        <p:nvSpPr>
          <p:cNvPr id="10" name="TextBox 8"/>
          <p:cNvSpPr>
            <a:spLocks/>
          </p:cNvSpPr>
          <p:nvPr/>
        </p:nvSpPr>
        <p:spPr bwMode="auto">
          <a:xfrm>
            <a:off x="267372" y="4744208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ru-RU" sz="2000" dirty="0"/>
              <a:t>независимости Польши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99231" y="980728"/>
            <a:ext cx="8954277" cy="175247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ВТОРАЯ </a:t>
            </a:r>
            <a:r>
              <a:rPr sz="5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МИРОВАЯ</a:t>
            </a:r>
            <a:r>
              <a:rPr lang="ru-RU" sz="5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sz="5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sz="5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ВОЙНА</a:t>
            </a:r>
            <a:endParaRPr sz="54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2263" y="3433192"/>
            <a:ext cx="9141245" cy="33052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вспомнили и повторили?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4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необходимо узнать?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4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4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-324544" y="65942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ПРИЧИНЫ </a:t>
            </a:r>
            <a:r>
              <a:rPr sz="5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ВОЙНЫ</a:t>
            </a:r>
            <a:endParaRPr sz="54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179512" y="1208942"/>
            <a:ext cx="4536504" cy="48843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indent="0">
              <a:lnSpc>
                <a:spcPct val="104999"/>
              </a:lnSpc>
              <a:buNone/>
              <a:defRPr/>
            </a:pPr>
            <a:r>
              <a:rPr sz="2500" dirty="0"/>
              <a:t>1</a:t>
            </a:r>
            <a:r>
              <a:rPr sz="2500" dirty="0" smtClean="0"/>
              <a:t>)</a:t>
            </a:r>
            <a:r>
              <a:rPr lang="ru-RU" sz="2500" dirty="0" smtClean="0"/>
              <a:t> </a:t>
            </a:r>
            <a:r>
              <a:rPr sz="2500" dirty="0" err="1" smtClean="0"/>
              <a:t>Стремление</a:t>
            </a:r>
            <a:r>
              <a:rPr sz="2500" dirty="0" smtClean="0"/>
              <a:t> </a:t>
            </a:r>
            <a:r>
              <a:rPr sz="2500" dirty="0"/>
              <a:t>к </a:t>
            </a:r>
            <a:r>
              <a:rPr sz="2500" dirty="0" err="1"/>
              <a:t>переделу</a:t>
            </a:r>
            <a:r>
              <a:rPr sz="2500" dirty="0"/>
              <a:t> </a:t>
            </a:r>
            <a:r>
              <a:rPr sz="2500" dirty="0" err="1"/>
              <a:t>колоний</a:t>
            </a:r>
            <a:r>
              <a:rPr sz="2500" dirty="0" smtClean="0"/>
              <a:t>,</a:t>
            </a:r>
            <a:r>
              <a:rPr lang="ru-RU" sz="2500" dirty="0" smtClean="0"/>
              <a:t> </a:t>
            </a:r>
            <a:r>
              <a:rPr sz="2500" dirty="0" err="1" smtClean="0"/>
              <a:t>сфер</a:t>
            </a:r>
            <a:r>
              <a:rPr sz="2500" dirty="0" smtClean="0"/>
              <a:t> </a:t>
            </a:r>
            <a:r>
              <a:rPr sz="2500" dirty="0" err="1"/>
              <a:t>влияния</a:t>
            </a:r>
            <a:r>
              <a:rPr sz="2500" dirty="0"/>
              <a:t>, </a:t>
            </a:r>
            <a:r>
              <a:rPr sz="2500" dirty="0" err="1"/>
              <a:t>рынков</a:t>
            </a:r>
            <a:r>
              <a:rPr sz="2500" dirty="0"/>
              <a:t> </a:t>
            </a:r>
            <a:r>
              <a:rPr sz="2500" dirty="0" err="1"/>
              <a:t>сбыта</a:t>
            </a:r>
            <a:endParaRPr sz="2500" dirty="0"/>
          </a:p>
          <a:p>
            <a:pPr marL="0" indent="0">
              <a:lnSpc>
                <a:spcPct val="104999"/>
              </a:lnSpc>
              <a:buNone/>
              <a:defRPr/>
            </a:pPr>
            <a:r>
              <a:rPr sz="2500" dirty="0"/>
              <a:t>2</a:t>
            </a:r>
            <a:r>
              <a:rPr sz="2500" dirty="0" smtClean="0"/>
              <a:t>)</a:t>
            </a:r>
            <a:r>
              <a:rPr lang="ru-RU" sz="2500" dirty="0" smtClean="0"/>
              <a:t> </a:t>
            </a:r>
            <a:r>
              <a:rPr sz="2500" dirty="0" err="1" smtClean="0"/>
              <a:t>Национальные</a:t>
            </a:r>
            <a:r>
              <a:rPr sz="2500" dirty="0" smtClean="0"/>
              <a:t> </a:t>
            </a:r>
            <a:r>
              <a:rPr sz="2500" dirty="0"/>
              <a:t>и </a:t>
            </a:r>
            <a:r>
              <a:rPr sz="2500" dirty="0" err="1"/>
              <a:t>этнические</a:t>
            </a:r>
            <a:r>
              <a:rPr sz="2500" dirty="0"/>
              <a:t> </a:t>
            </a:r>
            <a:r>
              <a:rPr sz="2500" dirty="0" err="1"/>
              <a:t>проблемы</a:t>
            </a:r>
            <a:endParaRPr sz="2500" dirty="0"/>
          </a:p>
          <a:p>
            <a:pPr marL="0" indent="0">
              <a:lnSpc>
                <a:spcPct val="104999"/>
              </a:lnSpc>
              <a:buNone/>
              <a:defRPr/>
            </a:pPr>
            <a:r>
              <a:rPr sz="2500" dirty="0"/>
              <a:t>3</a:t>
            </a:r>
            <a:r>
              <a:rPr sz="2500" dirty="0" smtClean="0"/>
              <a:t>)</a:t>
            </a:r>
            <a:r>
              <a:rPr lang="ru-RU" sz="2500" dirty="0" smtClean="0"/>
              <a:t> </a:t>
            </a:r>
            <a:r>
              <a:rPr sz="2500" dirty="0" err="1" smtClean="0"/>
              <a:t>Стремление</a:t>
            </a:r>
            <a:r>
              <a:rPr sz="2500" dirty="0" smtClean="0"/>
              <a:t> </a:t>
            </a:r>
            <a:r>
              <a:rPr sz="2500" dirty="0" err="1"/>
              <a:t>избежать</a:t>
            </a:r>
            <a:r>
              <a:rPr sz="2500" dirty="0"/>
              <a:t> </a:t>
            </a:r>
            <a:r>
              <a:rPr sz="2500" dirty="0" err="1"/>
              <a:t>революций</a:t>
            </a:r>
            <a:endParaRPr sz="2500" dirty="0"/>
          </a:p>
          <a:p>
            <a:pPr marL="0" indent="0">
              <a:lnSpc>
                <a:spcPct val="104999"/>
              </a:lnSpc>
              <a:buNone/>
              <a:defRPr/>
            </a:pPr>
            <a:r>
              <a:rPr sz="2500" dirty="0"/>
              <a:t>4</a:t>
            </a:r>
            <a:r>
              <a:rPr sz="2500" dirty="0" smtClean="0"/>
              <a:t>)</a:t>
            </a:r>
            <a:r>
              <a:rPr lang="ru-RU" sz="2500" dirty="0" smtClean="0"/>
              <a:t> </a:t>
            </a:r>
            <a:r>
              <a:rPr sz="2500" dirty="0" err="1" smtClean="0"/>
              <a:t>Стремление</a:t>
            </a:r>
            <a:r>
              <a:rPr sz="2500" dirty="0" smtClean="0"/>
              <a:t> </a:t>
            </a:r>
            <a:r>
              <a:rPr sz="2500" dirty="0"/>
              <a:t>к </a:t>
            </a:r>
            <a:r>
              <a:rPr sz="2500" dirty="0" err="1"/>
              <a:t>реваншу</a:t>
            </a:r>
            <a:endParaRPr sz="2500" dirty="0"/>
          </a:p>
          <a:p>
            <a:pPr marL="0" indent="0">
              <a:lnSpc>
                <a:spcPct val="104999"/>
              </a:lnSpc>
              <a:buNone/>
              <a:defRPr/>
            </a:pPr>
            <a:r>
              <a:rPr sz="2500" dirty="0"/>
              <a:t>5</a:t>
            </a:r>
            <a:r>
              <a:rPr sz="2500" dirty="0" smtClean="0"/>
              <a:t>)</a:t>
            </a:r>
            <a:r>
              <a:rPr lang="ru-RU" sz="2500" dirty="0" smtClean="0"/>
              <a:t> С</a:t>
            </a:r>
            <a:r>
              <a:rPr sz="2500" dirty="0" err="1" smtClean="0"/>
              <a:t>кладывание</a:t>
            </a:r>
            <a:r>
              <a:rPr sz="2500" dirty="0" smtClean="0"/>
              <a:t> </a:t>
            </a:r>
            <a:r>
              <a:rPr sz="2500" dirty="0" err="1"/>
              <a:t>блока</a:t>
            </a:r>
            <a:r>
              <a:rPr sz="2500" dirty="0"/>
              <a:t> </a:t>
            </a:r>
            <a:r>
              <a:rPr sz="2500" dirty="0" err="1"/>
              <a:t>фашистских</a:t>
            </a:r>
            <a:r>
              <a:rPr sz="2500" dirty="0"/>
              <a:t> </a:t>
            </a:r>
            <a:r>
              <a:rPr sz="2500" dirty="0" err="1"/>
              <a:t>государств</a:t>
            </a:r>
            <a:endParaRPr sz="2500" dirty="0"/>
          </a:p>
          <a:p>
            <a:pPr marL="0" indent="0">
              <a:lnSpc>
                <a:spcPct val="104999"/>
              </a:lnSpc>
              <a:buNone/>
              <a:defRPr/>
            </a:pPr>
            <a:r>
              <a:rPr sz="2500" dirty="0" smtClean="0"/>
              <a:t>6)</a:t>
            </a:r>
            <a:r>
              <a:rPr lang="ru-RU" sz="2500" dirty="0" smtClean="0"/>
              <a:t>С</a:t>
            </a:r>
            <a:r>
              <a:rPr sz="2500" dirty="0" err="1" smtClean="0"/>
              <a:t>тремление</a:t>
            </a:r>
            <a:r>
              <a:rPr sz="2500" dirty="0" smtClean="0"/>
              <a:t> </a:t>
            </a:r>
            <a:r>
              <a:rPr sz="2500" dirty="0" err="1"/>
              <a:t>ослабить</a:t>
            </a:r>
            <a:r>
              <a:rPr sz="2500" dirty="0"/>
              <a:t> </a:t>
            </a:r>
            <a:r>
              <a:rPr sz="2500" dirty="0" err="1"/>
              <a:t>конкурента</a:t>
            </a:r>
            <a:endParaRPr sz="2500" dirty="0"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4814100" y="1208943"/>
            <a:ext cx="4222396" cy="488435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4999"/>
              </a:lnSpc>
              <a:buNone/>
            </a:pPr>
            <a:r>
              <a:rPr sz="2500" dirty="0">
                <a:solidFill>
                  <a:schemeClr val="dk1"/>
                </a:solidFill>
              </a:rPr>
              <a:t>7</a:t>
            </a:r>
            <a:r>
              <a:rPr sz="2500" dirty="0" smtClean="0">
                <a:solidFill>
                  <a:schemeClr val="dk1"/>
                </a:solidFill>
              </a:rPr>
              <a:t>)</a:t>
            </a:r>
            <a:r>
              <a:rPr lang="ru-RU" sz="2500" dirty="0" smtClean="0">
                <a:solidFill>
                  <a:schemeClr val="dk1"/>
                </a:solidFill>
              </a:rPr>
              <a:t> </a:t>
            </a:r>
            <a:r>
              <a:rPr sz="2500" dirty="0" err="1" smtClean="0">
                <a:solidFill>
                  <a:schemeClr val="dk1"/>
                </a:solidFill>
              </a:rPr>
              <a:t>Территориальные</a:t>
            </a:r>
            <a:r>
              <a:rPr sz="2500" dirty="0" smtClean="0">
                <a:solidFill>
                  <a:schemeClr val="dk1"/>
                </a:solidFill>
              </a:rPr>
              <a:t> </a:t>
            </a:r>
            <a:r>
              <a:rPr sz="2500" dirty="0" err="1">
                <a:solidFill>
                  <a:schemeClr val="dk1"/>
                </a:solidFill>
              </a:rPr>
              <a:t>притязания</a:t>
            </a:r>
            <a:r>
              <a:rPr sz="2500" dirty="0">
                <a:solidFill>
                  <a:schemeClr val="dk1"/>
                </a:solidFill>
              </a:rPr>
              <a:t> </a:t>
            </a:r>
            <a:r>
              <a:rPr sz="2500" dirty="0" err="1">
                <a:solidFill>
                  <a:schemeClr val="dk1"/>
                </a:solidFill>
              </a:rPr>
              <a:t>Германии</a:t>
            </a:r>
            <a:endParaRPr sz="2500" dirty="0">
              <a:solidFill>
                <a:schemeClr val="dk1"/>
              </a:solidFill>
            </a:endParaRPr>
          </a:p>
          <a:p>
            <a:pPr marL="0" indent="0">
              <a:lnSpc>
                <a:spcPct val="104999"/>
              </a:lnSpc>
              <a:buNone/>
            </a:pPr>
            <a:r>
              <a:rPr sz="2500" dirty="0">
                <a:solidFill>
                  <a:schemeClr val="dk1"/>
                </a:solidFill>
              </a:rPr>
              <a:t>8</a:t>
            </a:r>
            <a:r>
              <a:rPr sz="2500" dirty="0" smtClean="0">
                <a:solidFill>
                  <a:schemeClr val="dk1"/>
                </a:solidFill>
              </a:rPr>
              <a:t>)</a:t>
            </a:r>
            <a:r>
              <a:rPr lang="ru-RU" sz="2500" dirty="0" smtClean="0">
                <a:solidFill>
                  <a:schemeClr val="dk1"/>
                </a:solidFill>
              </a:rPr>
              <a:t> </a:t>
            </a:r>
            <a:r>
              <a:rPr sz="2500" dirty="0" err="1" smtClean="0">
                <a:solidFill>
                  <a:schemeClr val="dk1"/>
                </a:solidFill>
              </a:rPr>
              <a:t>Усиление</a:t>
            </a:r>
            <a:r>
              <a:rPr sz="2500" dirty="0" smtClean="0">
                <a:solidFill>
                  <a:schemeClr val="dk1"/>
                </a:solidFill>
              </a:rPr>
              <a:t> </a:t>
            </a:r>
            <a:r>
              <a:rPr sz="2500" dirty="0" err="1">
                <a:solidFill>
                  <a:schemeClr val="dk1"/>
                </a:solidFill>
              </a:rPr>
              <a:t>националистических</a:t>
            </a:r>
            <a:r>
              <a:rPr sz="2500" dirty="0">
                <a:solidFill>
                  <a:schemeClr val="dk1"/>
                </a:solidFill>
              </a:rPr>
              <a:t> </a:t>
            </a:r>
            <a:r>
              <a:rPr sz="2500" dirty="0" err="1">
                <a:solidFill>
                  <a:schemeClr val="dk1"/>
                </a:solidFill>
              </a:rPr>
              <a:t>настроений</a:t>
            </a:r>
            <a:endParaRPr sz="2500" dirty="0">
              <a:solidFill>
                <a:schemeClr val="dk1"/>
              </a:solidFill>
            </a:endParaRPr>
          </a:p>
          <a:p>
            <a:pPr marL="0" indent="0">
              <a:lnSpc>
                <a:spcPct val="104999"/>
              </a:lnSpc>
              <a:buNone/>
            </a:pPr>
            <a:r>
              <a:rPr sz="2500" dirty="0">
                <a:solidFill>
                  <a:schemeClr val="dk1"/>
                </a:solidFill>
              </a:rPr>
              <a:t>9</a:t>
            </a:r>
            <a:r>
              <a:rPr sz="2500" dirty="0" smtClean="0">
                <a:solidFill>
                  <a:schemeClr val="dk1"/>
                </a:solidFill>
              </a:rPr>
              <a:t>)</a:t>
            </a:r>
            <a:r>
              <a:rPr lang="ru-RU" sz="2500" dirty="0" smtClean="0">
                <a:solidFill>
                  <a:schemeClr val="dk1"/>
                </a:solidFill>
              </a:rPr>
              <a:t> </a:t>
            </a:r>
            <a:r>
              <a:rPr sz="2500" dirty="0" err="1" smtClean="0">
                <a:solidFill>
                  <a:schemeClr val="dk1"/>
                </a:solidFill>
              </a:rPr>
              <a:t>Неэффективность</a:t>
            </a:r>
            <a:r>
              <a:rPr sz="2500" dirty="0" smtClean="0">
                <a:solidFill>
                  <a:schemeClr val="dk1"/>
                </a:solidFill>
              </a:rPr>
              <a:t> </a:t>
            </a:r>
            <a:r>
              <a:rPr sz="2500" dirty="0" err="1">
                <a:solidFill>
                  <a:schemeClr val="dk1"/>
                </a:solidFill>
              </a:rPr>
              <a:t>Версальско-Вашингтонской</a:t>
            </a:r>
            <a:r>
              <a:rPr sz="2500" dirty="0">
                <a:solidFill>
                  <a:schemeClr val="dk1"/>
                </a:solidFill>
              </a:rPr>
              <a:t> </a:t>
            </a:r>
            <a:r>
              <a:rPr sz="2500" dirty="0" err="1">
                <a:solidFill>
                  <a:schemeClr val="dk1"/>
                </a:solidFill>
              </a:rPr>
              <a:t>системы</a:t>
            </a:r>
            <a:endParaRPr sz="2500" dirty="0">
              <a:solidFill>
                <a:schemeClr val="dk1"/>
              </a:solidFill>
            </a:endParaRPr>
          </a:p>
          <a:p>
            <a:pPr marL="0" indent="0">
              <a:lnSpc>
                <a:spcPct val="104999"/>
              </a:lnSpc>
              <a:buNone/>
            </a:pPr>
            <a:r>
              <a:rPr sz="2500" dirty="0">
                <a:solidFill>
                  <a:schemeClr val="dk1"/>
                </a:solidFill>
              </a:rPr>
              <a:t>10</a:t>
            </a:r>
            <a:r>
              <a:rPr sz="2500" dirty="0" smtClean="0">
                <a:solidFill>
                  <a:schemeClr val="dk1"/>
                </a:solidFill>
              </a:rPr>
              <a:t>)</a:t>
            </a:r>
            <a:r>
              <a:rPr lang="ru-RU" sz="2500" dirty="0" smtClean="0">
                <a:solidFill>
                  <a:schemeClr val="dk1"/>
                </a:solidFill>
              </a:rPr>
              <a:t> </a:t>
            </a:r>
            <a:r>
              <a:rPr sz="2500" dirty="0" err="1" smtClean="0">
                <a:solidFill>
                  <a:schemeClr val="dk1"/>
                </a:solidFill>
              </a:rPr>
              <a:t>Отсутствие</a:t>
            </a:r>
            <a:r>
              <a:rPr sz="2500" dirty="0" smtClean="0">
                <a:solidFill>
                  <a:schemeClr val="dk1"/>
                </a:solidFill>
              </a:rPr>
              <a:t> </a:t>
            </a:r>
            <a:r>
              <a:rPr sz="2500" dirty="0" err="1">
                <a:solidFill>
                  <a:schemeClr val="dk1"/>
                </a:solidFill>
              </a:rPr>
              <a:t>системы</a:t>
            </a:r>
            <a:r>
              <a:rPr sz="2500" dirty="0">
                <a:solidFill>
                  <a:schemeClr val="dk1"/>
                </a:solidFill>
              </a:rPr>
              <a:t> </a:t>
            </a:r>
            <a:r>
              <a:rPr sz="2500" dirty="0" err="1">
                <a:solidFill>
                  <a:schemeClr val="dk1"/>
                </a:solidFill>
              </a:rPr>
              <a:t>безопасности</a:t>
            </a:r>
            <a:r>
              <a:rPr sz="2500" dirty="0">
                <a:solidFill>
                  <a:schemeClr val="dk1"/>
                </a:solidFill>
              </a:rPr>
              <a:t> и </a:t>
            </a:r>
            <a:r>
              <a:rPr sz="2500" dirty="0" err="1">
                <a:solidFill>
                  <a:schemeClr val="dk1"/>
                </a:solidFill>
              </a:rPr>
              <a:t>слабость</a:t>
            </a:r>
            <a:r>
              <a:rPr sz="2500" dirty="0">
                <a:solidFill>
                  <a:schemeClr val="dk1"/>
                </a:solidFill>
              </a:rPr>
              <a:t> </a:t>
            </a:r>
            <a:r>
              <a:rPr sz="2500" dirty="0" err="1">
                <a:solidFill>
                  <a:schemeClr val="dk1"/>
                </a:solidFill>
              </a:rPr>
              <a:t>Лиги</a:t>
            </a:r>
            <a:r>
              <a:rPr sz="2500" dirty="0">
                <a:solidFill>
                  <a:schemeClr val="dk1"/>
                </a:solidFill>
              </a:rPr>
              <a:t> </a:t>
            </a:r>
            <a:r>
              <a:rPr sz="2500" dirty="0" err="1">
                <a:solidFill>
                  <a:schemeClr val="dk1"/>
                </a:solidFill>
              </a:rPr>
              <a:t>Наций</a:t>
            </a:r>
            <a:endParaRPr sz="2500" dirty="0">
              <a:solidFill>
                <a:schemeClr val="dk1"/>
              </a:solidFill>
            </a:endParaRPr>
          </a:p>
          <a:p>
            <a:pPr marL="0" indent="0">
              <a:lnSpc>
                <a:spcPct val="104999"/>
              </a:lnSpc>
              <a:buNone/>
            </a:pPr>
            <a:r>
              <a:rPr sz="2500" dirty="0">
                <a:solidFill>
                  <a:schemeClr val="dk1"/>
                </a:solidFill>
              </a:rPr>
              <a:t>11</a:t>
            </a:r>
            <a:r>
              <a:rPr sz="2500" dirty="0" smtClean="0">
                <a:solidFill>
                  <a:schemeClr val="dk1"/>
                </a:solidFill>
              </a:rPr>
              <a:t>)</a:t>
            </a:r>
            <a:r>
              <a:rPr lang="ru-RU" sz="2500" dirty="0" smtClean="0">
                <a:solidFill>
                  <a:schemeClr val="dk1"/>
                </a:solidFill>
              </a:rPr>
              <a:t> </a:t>
            </a:r>
            <a:r>
              <a:rPr sz="2500" dirty="0" err="1" smtClean="0">
                <a:solidFill>
                  <a:schemeClr val="dk1"/>
                </a:solidFill>
              </a:rPr>
              <a:t>Угроза</a:t>
            </a:r>
            <a:r>
              <a:rPr sz="2500" dirty="0" smtClean="0">
                <a:solidFill>
                  <a:schemeClr val="dk1"/>
                </a:solidFill>
              </a:rPr>
              <a:t> </a:t>
            </a:r>
            <a:r>
              <a:rPr sz="2500" dirty="0" err="1">
                <a:solidFill>
                  <a:schemeClr val="dk1"/>
                </a:solidFill>
              </a:rPr>
              <a:t>социализма</a:t>
            </a:r>
            <a:endParaRPr sz="2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611560" y="404664"/>
            <a:ext cx="8147248" cy="561662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3000" dirty="0"/>
              <a:t>1</a:t>
            </a:r>
            <a:r>
              <a:rPr lang="ru-RU" sz="3000" dirty="0" smtClean="0"/>
              <a:t>) Национальные </a:t>
            </a:r>
            <a:r>
              <a:rPr lang="ru-RU" sz="3000" dirty="0"/>
              <a:t>и этнические проблемы</a:t>
            </a:r>
            <a:endParaRPr sz="3000" dirty="0"/>
          </a:p>
          <a:p>
            <a:pPr marL="0" indent="0" algn="just">
              <a:buNone/>
              <a:defRPr/>
            </a:pPr>
            <a:r>
              <a:rPr lang="ru-RU" sz="3000" dirty="0"/>
              <a:t>2</a:t>
            </a:r>
            <a:r>
              <a:rPr lang="ru-RU" sz="3000" dirty="0" smtClean="0"/>
              <a:t>) Стремление </a:t>
            </a:r>
            <a:r>
              <a:rPr lang="ru-RU" sz="3000" dirty="0"/>
              <a:t>к реваншу</a:t>
            </a:r>
            <a:endParaRPr sz="3000" dirty="0"/>
          </a:p>
          <a:p>
            <a:pPr marL="0" indent="0" algn="just">
              <a:buNone/>
              <a:defRPr/>
            </a:pPr>
            <a:r>
              <a:rPr lang="ru-RU" sz="3000" dirty="0"/>
              <a:t>3</a:t>
            </a:r>
            <a:r>
              <a:rPr lang="ru-RU" sz="3000" dirty="0" smtClean="0"/>
              <a:t>) Складывание </a:t>
            </a:r>
            <a:r>
              <a:rPr lang="ru-RU" sz="3000" dirty="0"/>
              <a:t>блока фашистских государств</a:t>
            </a:r>
            <a:endParaRPr sz="3000" dirty="0"/>
          </a:p>
          <a:p>
            <a:pPr marL="0" indent="0" algn="just">
              <a:buNone/>
              <a:defRPr/>
            </a:pPr>
            <a:r>
              <a:rPr lang="ru-RU" sz="3000" dirty="0"/>
              <a:t>4</a:t>
            </a:r>
            <a:r>
              <a:rPr lang="ru-RU" sz="3000" dirty="0" smtClean="0"/>
              <a:t>) Территориальные </a:t>
            </a:r>
            <a:r>
              <a:rPr lang="ru-RU" sz="3000" dirty="0"/>
              <a:t>притязания Германии</a:t>
            </a:r>
            <a:endParaRPr sz="3000" dirty="0"/>
          </a:p>
          <a:p>
            <a:pPr marL="0" indent="0" algn="just">
              <a:buNone/>
              <a:defRPr/>
            </a:pPr>
            <a:r>
              <a:rPr lang="ru-RU" sz="3000" dirty="0"/>
              <a:t>5</a:t>
            </a:r>
            <a:r>
              <a:rPr lang="ru-RU" sz="3000" dirty="0" smtClean="0"/>
              <a:t>) Усиление </a:t>
            </a:r>
            <a:r>
              <a:rPr lang="ru-RU" sz="3000" dirty="0"/>
              <a:t>националистических настроений</a:t>
            </a:r>
            <a:endParaRPr sz="3000" dirty="0"/>
          </a:p>
          <a:p>
            <a:pPr marL="0" indent="0" algn="just">
              <a:buNone/>
              <a:defRPr/>
            </a:pPr>
            <a:r>
              <a:rPr lang="ru-RU" sz="3000" dirty="0"/>
              <a:t>6</a:t>
            </a:r>
            <a:r>
              <a:rPr lang="ru-RU" sz="3000" dirty="0" smtClean="0"/>
              <a:t>) Неэффективность </a:t>
            </a:r>
            <a:r>
              <a:rPr lang="ru-RU" sz="3000" dirty="0"/>
              <a:t>Версальско-Вашингтонской системы</a:t>
            </a:r>
            <a:endParaRPr sz="3000" dirty="0"/>
          </a:p>
          <a:p>
            <a:pPr marL="0" indent="0" algn="just">
              <a:buNone/>
              <a:defRPr/>
            </a:pPr>
            <a:r>
              <a:rPr lang="ru-RU" sz="3000" dirty="0"/>
              <a:t>7</a:t>
            </a:r>
            <a:r>
              <a:rPr lang="ru-RU" sz="3000" dirty="0" smtClean="0"/>
              <a:t>) Отсутствие </a:t>
            </a:r>
            <a:r>
              <a:rPr lang="ru-RU" sz="3000" dirty="0"/>
              <a:t>системы безопасности и слабость Лиги Наций</a:t>
            </a:r>
            <a:endParaRPr sz="3000" dirty="0"/>
          </a:p>
          <a:p>
            <a:pPr marL="0" indent="0" algn="just">
              <a:buNone/>
              <a:defRPr/>
            </a:pPr>
            <a:r>
              <a:rPr lang="ru-RU" sz="3000" dirty="0"/>
              <a:t>8</a:t>
            </a:r>
            <a:r>
              <a:rPr lang="ru-RU" sz="3000" dirty="0" smtClean="0"/>
              <a:t>) Угроза </a:t>
            </a:r>
            <a:r>
              <a:rPr lang="ru-RU" sz="3000" dirty="0"/>
              <a:t>социализма</a:t>
            </a:r>
            <a:endParaRPr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23278" y="0"/>
            <a:ext cx="9167278" cy="6459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15813" r="17747"/>
          <a:stretch/>
        </p:blipFill>
        <p:spPr bwMode="auto">
          <a:xfrm>
            <a:off x="621903" y="30733"/>
            <a:ext cx="8064897" cy="6803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04663"/>
            <a:ext cx="9138345" cy="6264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99592" y="-141434"/>
            <a:ext cx="9108504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"</a:t>
            </a:r>
            <a:r>
              <a:rPr sz="54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Дюнкеркское</a:t>
            </a:r>
            <a:r>
              <a:rPr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sz="54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чудо</a:t>
            </a:r>
            <a:r>
              <a:rPr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"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7544" y="980728"/>
            <a:ext cx="8487019" cy="5403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82960" y="143480"/>
            <a:ext cx="9108504" cy="92211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4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22 </a:t>
            </a:r>
            <a:r>
              <a:rPr sz="40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июня</a:t>
            </a:r>
            <a:r>
              <a:rPr sz="4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1940 </a:t>
            </a:r>
            <a:r>
              <a:rPr lang="ru-RU" sz="4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–</a:t>
            </a:r>
            <a:r>
              <a:rPr sz="4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US" sz="4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sz="40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капитуляция</a:t>
            </a:r>
            <a:r>
              <a:rPr sz="4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sz="40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Франции</a:t>
            </a:r>
            <a:endParaRPr sz="40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2960" y="1196752"/>
            <a:ext cx="8516991" cy="5243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04664"/>
            <a:ext cx="9142448" cy="5721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59498" y="274639"/>
            <a:ext cx="9663640" cy="5000745"/>
          </a:xfrm>
        </p:spPr>
        <p:txBody>
          <a:bodyPr/>
          <a:lstStyle/>
          <a:p>
            <a:pPr algn="ctr">
              <a:defRPr/>
            </a:pPr>
            <a:endParaRPr sz="720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9499" y="5470769"/>
            <a:ext cx="9260659" cy="655394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90365"/>
            <a:ext cx="9144001" cy="694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263178"/>
            <a:ext cx="9121226" cy="6309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-15470" y="54894"/>
            <a:ext cx="9045803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sz="40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Битва</a:t>
            </a:r>
            <a:r>
              <a:rPr sz="4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sz="40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</a:t>
            </a:r>
            <a:r>
              <a:rPr sz="4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sz="40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Англию</a:t>
            </a:r>
            <a:endParaRPr sz="40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5470" y="1399944"/>
            <a:ext cx="9061273" cy="5134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83568" y="-99392"/>
            <a:ext cx="9108504" cy="193564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sz="360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Советско-финляндскаявойна</a:t>
            </a:r>
            <a:r>
              <a:rPr sz="36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sz="36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sz="36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sz="36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 </a:t>
            </a:r>
            <a:r>
              <a:rPr sz="36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ноября</a:t>
            </a:r>
            <a:r>
              <a:rPr sz="36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sz="36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1939</a:t>
            </a:r>
            <a:r>
              <a:rPr lang="ru-RU" sz="36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г. </a:t>
            </a:r>
            <a:r>
              <a:rPr sz="36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</a:t>
            </a:r>
            <a:r>
              <a:rPr lang="ru-RU" sz="36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sz="36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 </a:t>
            </a:r>
            <a:r>
              <a:rPr sz="36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марта</a:t>
            </a:r>
            <a:r>
              <a:rPr sz="36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1940г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43608" y="1556792"/>
            <a:ext cx="7383785" cy="4731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24732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60648"/>
            <a:ext cx="9143999" cy="302247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sz="54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Вспомним</a:t>
            </a:r>
            <a:r>
              <a:rPr lang="ru-RU"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sz="54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основные</a:t>
            </a:r>
            <a:r>
              <a:rPr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sz="54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события</a:t>
            </a:r>
            <a:r>
              <a:rPr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sz="54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1939-1941 </a:t>
            </a:r>
            <a:r>
              <a:rPr sz="54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гг</a:t>
            </a:r>
            <a:endParaRPr sz="54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39552" y="3645024"/>
            <a:ext cx="8604448" cy="2255106"/>
          </a:xfrm>
        </p:spPr>
        <p:txBody>
          <a:bodyPr/>
          <a:lstStyle/>
          <a:p>
            <a:pPr algn="ctr">
              <a:defRPr/>
            </a:pPr>
            <a:r>
              <a:rPr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</a:t>
            </a:r>
            <a:r>
              <a:rPr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контролем</a:t>
            </a:r>
            <a:r>
              <a:rPr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фашистских</a:t>
            </a:r>
            <a:r>
              <a:rPr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</a:t>
            </a:r>
            <a:r>
              <a:rPr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оказалась</a:t>
            </a:r>
            <a:r>
              <a:rPr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значительная</a:t>
            </a:r>
            <a:r>
              <a:rPr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часть</a:t>
            </a:r>
            <a:r>
              <a:rPr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континентальной</a:t>
            </a:r>
            <a:r>
              <a:rPr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Европы</a:t>
            </a:r>
            <a:endParaRPr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0" y="980728"/>
            <a:ext cx="9084501" cy="43291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МЕЖДУНАРОДНЫЕ ОТНОШЕНИЯ 30-Х </a:t>
            </a:r>
            <a:r>
              <a:rPr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гг</a:t>
            </a:r>
            <a:r>
              <a:rPr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br>
              <a:rPr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КРАХ ВЕРСАЛЬСКО-ВАШИНГТОНСКОЙ СИСТЕМЫ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25" y="764703"/>
            <a:ext cx="9144000" cy="5361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072819"/>
              </p:ext>
            </p:extLst>
          </p:nvPr>
        </p:nvGraphicFramePr>
        <p:xfrm>
          <a:off x="-1" y="732093"/>
          <a:ext cx="9140217" cy="5454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578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1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61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dirty="0"/>
                        <a:t>СОБЫТИЕ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/>
                        <a:t>ДАТА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7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Антикомминтерновский пакт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47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Раздел Чехословакии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2400" b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47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Ось Берлин-Рим -Токио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2400" b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37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Выход Японии из Лиги Наций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2400" b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47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Введение войск Германии в Рейнскую зону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2400" b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47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Италия оккупирует Эфиопию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2400" b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47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"Стальной пакт"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2400" b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189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Введение воинской повинности в Германии и создание вермахта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2400" b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947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/>
                        <a:t>Япония оккупирует Маньчжурию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400" b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947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dirty="0" err="1"/>
                        <a:t>Выход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Германии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из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Лиги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Наций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>
                        <a:defRPr/>
                      </a:pPr>
                      <a:endParaRPr sz="24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1"/>
          <p:cNvSpPr>
            <a:spLocks/>
          </p:cNvSpPr>
          <p:nvPr/>
        </p:nvSpPr>
        <p:spPr bwMode="auto">
          <a:xfrm>
            <a:off x="7380312" y="1268760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400" b="1"/>
              <a:t>1936</a:t>
            </a:r>
            <a:endParaRPr/>
          </a:p>
        </p:txBody>
      </p:sp>
      <p:sp>
        <p:nvSpPr>
          <p:cNvPr id="7" name="TextBox 6"/>
          <p:cNvSpPr>
            <a:spLocks/>
          </p:cNvSpPr>
          <p:nvPr/>
        </p:nvSpPr>
        <p:spPr bwMode="auto">
          <a:xfrm>
            <a:off x="7380311" y="1730425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2400" b="1">
                <a:solidFill>
                  <a:schemeClr val="dk1"/>
                </a:solidFill>
              </a:rPr>
              <a:t>1938</a:t>
            </a:r>
            <a:endParaRPr/>
          </a:p>
        </p:txBody>
      </p:sp>
      <p:sp>
        <p:nvSpPr>
          <p:cNvPr id="8" name="TextBox 7"/>
          <p:cNvSpPr>
            <a:spLocks/>
          </p:cNvSpPr>
          <p:nvPr/>
        </p:nvSpPr>
        <p:spPr bwMode="auto">
          <a:xfrm>
            <a:off x="7380311" y="2238845"/>
            <a:ext cx="870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>
                <a:solidFill>
                  <a:schemeClr val="dk1"/>
                </a:solidFill>
              </a:rPr>
              <a:t>1937</a:t>
            </a:r>
            <a:endParaRPr/>
          </a:p>
        </p:txBody>
      </p:sp>
      <p:sp>
        <p:nvSpPr>
          <p:cNvPr id="9" name="TextBox 8"/>
          <p:cNvSpPr>
            <a:spLocks/>
          </p:cNvSpPr>
          <p:nvPr/>
        </p:nvSpPr>
        <p:spPr bwMode="auto">
          <a:xfrm>
            <a:off x="7201016" y="2690532"/>
            <a:ext cx="122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>
                <a:solidFill>
                  <a:schemeClr val="dk1"/>
                </a:solidFill>
              </a:rPr>
              <a:t>1933</a:t>
            </a:r>
            <a:endParaRPr/>
          </a:p>
        </p:txBody>
      </p:sp>
      <p:sp>
        <p:nvSpPr>
          <p:cNvPr id="10" name="TextBox 9"/>
          <p:cNvSpPr>
            <a:spLocks/>
          </p:cNvSpPr>
          <p:nvPr/>
        </p:nvSpPr>
        <p:spPr bwMode="auto">
          <a:xfrm>
            <a:off x="7380308" y="3198952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2400" b="1">
                <a:solidFill>
                  <a:schemeClr val="dk1"/>
                </a:solidFill>
              </a:rPr>
              <a:t>1936</a:t>
            </a:r>
            <a:endParaRPr/>
          </a:p>
        </p:txBody>
      </p:sp>
      <p:sp>
        <p:nvSpPr>
          <p:cNvPr id="11" name="TextBox 10"/>
          <p:cNvSpPr>
            <a:spLocks/>
          </p:cNvSpPr>
          <p:nvPr/>
        </p:nvSpPr>
        <p:spPr bwMode="auto">
          <a:xfrm>
            <a:off x="7380308" y="3650639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2400" b="1">
                <a:solidFill>
                  <a:schemeClr val="dk1"/>
                </a:solidFill>
              </a:rPr>
              <a:t>1935</a:t>
            </a:r>
            <a:endParaRPr/>
          </a:p>
        </p:txBody>
      </p:sp>
      <p:sp>
        <p:nvSpPr>
          <p:cNvPr id="12" name="TextBox 11"/>
          <p:cNvSpPr>
            <a:spLocks/>
          </p:cNvSpPr>
          <p:nvPr/>
        </p:nvSpPr>
        <p:spPr bwMode="auto">
          <a:xfrm>
            <a:off x="7431483" y="4664293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2400" b="1">
                <a:solidFill>
                  <a:schemeClr val="dk1"/>
                </a:solidFill>
              </a:rPr>
              <a:t>1935</a:t>
            </a:r>
            <a:endParaRPr/>
          </a:p>
        </p:txBody>
      </p:sp>
      <p:sp>
        <p:nvSpPr>
          <p:cNvPr id="13" name="TextBox 12"/>
          <p:cNvSpPr>
            <a:spLocks/>
          </p:cNvSpPr>
          <p:nvPr/>
        </p:nvSpPr>
        <p:spPr bwMode="auto">
          <a:xfrm>
            <a:off x="7366067" y="4156254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2400" b="1">
                <a:solidFill>
                  <a:schemeClr val="dk1"/>
                </a:solidFill>
              </a:rPr>
              <a:t>1939</a:t>
            </a:r>
            <a:endParaRPr/>
          </a:p>
        </p:txBody>
      </p:sp>
      <p:sp>
        <p:nvSpPr>
          <p:cNvPr id="14" name="TextBox 13"/>
          <p:cNvSpPr>
            <a:spLocks/>
          </p:cNvSpPr>
          <p:nvPr/>
        </p:nvSpPr>
        <p:spPr bwMode="auto">
          <a:xfrm>
            <a:off x="7208665" y="5216480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dk1"/>
                </a:solidFill>
              </a:rPr>
              <a:t>1931-32</a:t>
            </a:r>
            <a:endParaRPr lang="ru-RU" sz="2400"/>
          </a:p>
        </p:txBody>
      </p:sp>
      <p:sp>
        <p:nvSpPr>
          <p:cNvPr id="15" name="TextBox 15"/>
          <p:cNvSpPr>
            <a:spLocks/>
          </p:cNvSpPr>
          <p:nvPr/>
        </p:nvSpPr>
        <p:spPr bwMode="auto">
          <a:xfrm>
            <a:off x="7668344" y="6165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" name="TextBox 16"/>
          <p:cNvSpPr>
            <a:spLocks/>
          </p:cNvSpPr>
          <p:nvPr/>
        </p:nvSpPr>
        <p:spPr bwMode="auto">
          <a:xfrm>
            <a:off x="7431483" y="5738600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dk1"/>
                </a:solidFill>
              </a:rPr>
              <a:t>1933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635628" y="260648"/>
            <a:ext cx="7499176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sz="6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СОБЫТИЯ И ЛЮДИ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1520" y="1572490"/>
            <a:ext cx="2553271" cy="3398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19872" y="1612586"/>
            <a:ext cx="2640806" cy="33344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44208" y="1612586"/>
            <a:ext cx="2543005" cy="3322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10325" r="10855"/>
          <a:stretch/>
        </p:blipFill>
        <p:spPr bwMode="auto">
          <a:xfrm>
            <a:off x="12240" y="116632"/>
            <a:ext cx="9176037" cy="6840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49790"/>
            <a:ext cx="9144000" cy="5660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Corn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</TotalTime>
  <Words>293</Words>
  <Application>Microsoft Office PowerPoint</Application>
  <PresentationFormat>Экран (4:3)</PresentationFormat>
  <Paragraphs>64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Trebuchet MS</vt:lpstr>
      <vt:lpstr>Corner</vt:lpstr>
      <vt:lpstr>Тема Office</vt:lpstr>
      <vt:lpstr>НАЧАЛО ВТОРОЙ МИРОВОЙ ВОЙНЫ</vt:lpstr>
      <vt:lpstr>Презентация PowerPoint</vt:lpstr>
      <vt:lpstr>МЕЖДУНАРОДНЫЕ ОТНОШЕНИЯ 30-Х гг.  КРАХ ВЕРСАЛЬСКО-ВАШИНГТОНСКОЙ СИСТЕМЫ</vt:lpstr>
      <vt:lpstr>Презентация PowerPoint</vt:lpstr>
      <vt:lpstr>Презентация PowerPoint</vt:lpstr>
      <vt:lpstr>СОБЫТИЯ И ЛЮДИ</vt:lpstr>
      <vt:lpstr>Презентация PowerPoint</vt:lpstr>
      <vt:lpstr>Презентация PowerPoint</vt:lpstr>
      <vt:lpstr>Презентация PowerPoint</vt:lpstr>
      <vt:lpstr>ВОССТАНОВИТЕ ИСХОДНЫЙ ТЕКСТ </vt:lpstr>
      <vt:lpstr>ВТОРАЯ МИРОВАЯ ВОЙНА</vt:lpstr>
      <vt:lpstr>ПРИЧИНЫ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"Дюнкеркское чудо"</vt:lpstr>
      <vt:lpstr>22 июня 1940 –  капитуляция Франции</vt:lpstr>
      <vt:lpstr>Презентация PowerPoint</vt:lpstr>
      <vt:lpstr>Презентация PowerPoint</vt:lpstr>
      <vt:lpstr>Битва за Англию</vt:lpstr>
      <vt:lpstr>Советско-финляндскаявойна  30 ноября 1939г. - 12 марта 1940г</vt:lpstr>
      <vt:lpstr>Презентация PowerPoint</vt:lpstr>
      <vt:lpstr>Вспомним основные события  1939-1941 гг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НАЧАЛО ВТОРОЙ МИРОВОЙ ВОЙНЫ</dc:title>
  <dc:creator>Ludmila Kucenkova</dc:creator>
  <cp:lastModifiedBy>Ludmila Kucenkova</cp:lastModifiedBy>
  <cp:revision>3</cp:revision>
  <dcterms:modified xsi:type="dcterms:W3CDTF">2022-10-05T11:30:36Z</dcterms:modified>
</cp:coreProperties>
</file>