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sldIdLst>
    <p:sldId id="277" r:id="rId2"/>
    <p:sldId id="290" r:id="rId3"/>
    <p:sldId id="279" r:id="rId4"/>
    <p:sldId id="282" r:id="rId5"/>
    <p:sldId id="280" r:id="rId6"/>
    <p:sldId id="281" r:id="rId7"/>
    <p:sldId id="291" r:id="rId8"/>
    <p:sldId id="292" r:id="rId9"/>
    <p:sldId id="285" r:id="rId10"/>
    <p:sldId id="286" r:id="rId11"/>
    <p:sldId id="28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FF99"/>
    <a:srgbClr val="FFFFCC"/>
    <a:srgbClr val="FF6600"/>
    <a:srgbClr val="FF3300"/>
    <a:srgbClr val="009999"/>
    <a:srgbClr val="27F94A"/>
    <a:srgbClr val="CC0066"/>
    <a:srgbClr val="CC00FF"/>
    <a:srgbClr val="DA0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95392"/>
  </p:normalViewPr>
  <p:slideViewPr>
    <p:cSldViewPr snapToGrid="0" snapToObjects="1">
      <p:cViewPr varScale="1">
        <p:scale>
          <a:sx n="73" d="100"/>
          <a:sy n="73" d="100"/>
        </p:scale>
        <p:origin x="4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4"/>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DA51639-B2D6-4652-B8C3-1B4C224A7BAF}" type="datetimeFigureOut">
              <a:rPr lang="en-US" smtClean="0"/>
              <a:pPr/>
              <a:t>4/30/2020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1A6AA8-A04B-4104-9AE2-BD48D340E27F}" type="datetimeFigureOut">
              <a:rPr lang="en-US" smtClean="0"/>
              <a:pPr/>
              <a:t>4/30/2020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785600" y="274647"/>
            <a:ext cx="36576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12800" y="274647"/>
            <a:ext cx="107696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E0BF79-FAC6-4A96-8DE1-F7B82E2E1652}" type="datetimeFigureOut">
              <a:rPr lang="en-US" smtClean="0"/>
              <a:pPr/>
              <a:t>4/30/2020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FF5DD9-2C52-442D-92E2-8072C0C3D7CD}" type="datetimeFigureOut">
              <a:rPr lang="en-US" smtClean="0"/>
              <a:pPr/>
              <a:t>4/30/2020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9"/>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44961B7-6B89-48AB-966F-622E2788EECC}" type="datetimeFigureOut">
              <a:rPr lang="en-US" smtClean="0"/>
              <a:pPr/>
              <a:t>4/30/2020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BD3D6FB-79CC-4683-A046-BBE785BA1BED}" type="datetimeFigureOut">
              <a:rPr lang="en-US" smtClean="0"/>
              <a:pPr/>
              <a:t>4/30/2020</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512B3E8-48F1-4B23-8498-D8A04A81EC9C}" type="datetimeFigureOut">
              <a:rPr lang="en-US" smtClean="0"/>
              <a:pPr/>
              <a:t>4/30/2020</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0B90D90-AA62-404D-A741-635B4370F9CB}" type="datetimeFigureOut">
              <a:rPr lang="en-US" smtClean="0"/>
              <a:pPr/>
              <a:t>4/30/2020</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7002E4-6836-46D1-9DBB-3C27C0DD3A89}" type="datetimeFigureOut">
              <a:rPr lang="en-US" smtClean="0"/>
              <a:pPr/>
              <a:t>4/30/2020</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CF131DD-A141-4471-BCF9-C6073EDD7E20}" type="datetimeFigureOut">
              <a:rPr lang="en-US" smtClean="0"/>
              <a:pPr/>
              <a:t>4/30/2020</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B334A90-EB03-42F3-8859-2C2B2724C058}" type="datetimeFigureOut">
              <a:rPr lang="en-US" smtClean="0"/>
              <a:pPr/>
              <a:t>4/30/2020</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48EC7-AF6A-48D3-8284-14BACBEBDD84}" type="datetimeFigureOut">
              <a:rPr lang="en-US" smtClean="0"/>
              <a:pPr/>
              <a:t>4/30/2020</a:t>
            </a:fld>
            <a:endParaRPr lang="en-US" dirty="0"/>
          </a:p>
        </p:txBody>
      </p:sp>
      <p:sp>
        <p:nvSpPr>
          <p:cNvPr id="5" name="Espace réservé du pied de page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hyperlink" Target="https://fr.vikidia.org/wiki/L&#233;onard_de_Vinci"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jpe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11.png"/><Relationship Id="rId4" Type="http://schemas.openxmlformats.org/officeDocument/2006/relationships/image" Target="../media/image13.jpe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jpeg"/><Relationship Id="rId7"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2.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10" descr="Light blue wavy abstract background vector 04 free download"/>
          <p:cNvPicPr>
            <a:picLocks noChangeAspect="1" noChangeArrowheads="1"/>
          </p:cNvPicPr>
          <p:nvPr/>
        </p:nvPicPr>
        <p:blipFill>
          <a:blip r:embed="rId2"/>
          <a:stretch>
            <a:fillRect/>
          </a:stretch>
        </p:blipFill>
        <p:spPr bwMode="auto">
          <a:xfrm>
            <a:off x="117475" y="8717"/>
            <a:ext cx="12074525" cy="6857999"/>
          </a:xfrm>
          <a:prstGeom prst="rect">
            <a:avLst/>
          </a:prstGeom>
          <a:noFill/>
          <a:ln>
            <a:noFill/>
          </a:ln>
        </p:spPr>
      </p:pic>
      <p:sp>
        <p:nvSpPr>
          <p:cNvPr id="22546" name="AutoShape 18" descr="Images Gratuites : blanc, Contexte, vagues, lignes, courbes, lign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548" name="AutoShape 20" descr="Images Gratuites : blanc, Contexte, vagues, lignes, courbes, lign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 name="ZoneTexte 18"/>
          <p:cNvSpPr txBox="1"/>
          <p:nvPr/>
        </p:nvSpPr>
        <p:spPr>
          <a:xfrm>
            <a:off x="496389" y="1253307"/>
            <a:ext cx="7040878" cy="1200329"/>
          </a:xfrm>
          <a:prstGeom prst="rect">
            <a:avLst/>
          </a:prstGeom>
          <a:noFill/>
        </p:spPr>
        <p:txBody>
          <a:bodyPr wrap="square" rtlCol="0">
            <a:spAutoFit/>
          </a:bodyPr>
          <a:lstStyle/>
          <a:p>
            <a:r>
              <a:rPr lang="fr-FR" sz="5400" dirty="0" smtClean="0">
                <a:solidFill>
                  <a:schemeClr val="accent1">
                    <a:lumMod val="75000"/>
                  </a:schemeClr>
                </a:solidFill>
                <a:latin typeface="Lobster" pitchFamily="2" charset="0"/>
              </a:rPr>
              <a:t>Voyage au fil du temps</a:t>
            </a:r>
          </a:p>
          <a:p>
            <a:endParaRPr lang="fr-FR" dirty="0"/>
          </a:p>
        </p:txBody>
      </p:sp>
      <p:pic>
        <p:nvPicPr>
          <p:cNvPr id="20" name="Picture 4" descr="globe monde Terre mains sphère planète forme Objet astronomique"/>
          <p:cNvPicPr>
            <a:picLocks noChangeAspect="1" noChangeArrowheads="1"/>
          </p:cNvPicPr>
          <p:nvPr/>
        </p:nvPicPr>
        <p:blipFill>
          <a:blip r:embed="rId3"/>
          <a:srcRect/>
          <a:stretch>
            <a:fillRect/>
          </a:stretch>
        </p:blipFill>
        <p:spPr bwMode="auto">
          <a:xfrm>
            <a:off x="7249885" y="673337"/>
            <a:ext cx="4114802" cy="3123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ZoneTexte 20"/>
          <p:cNvSpPr txBox="1"/>
          <p:nvPr/>
        </p:nvSpPr>
        <p:spPr>
          <a:xfrm>
            <a:off x="7262944" y="4089401"/>
            <a:ext cx="4075613" cy="1107996"/>
          </a:xfrm>
          <a:prstGeom prst="rect">
            <a:avLst/>
          </a:prstGeom>
          <a:noFill/>
        </p:spPr>
        <p:txBody>
          <a:bodyPr wrap="square" rtlCol="0">
            <a:spAutoFit/>
          </a:bodyPr>
          <a:lstStyle/>
          <a:p>
            <a:pPr algn="ctr"/>
            <a:r>
              <a:rPr lang="fr-FR" sz="2400" dirty="0" smtClean="0">
                <a:solidFill>
                  <a:schemeClr val="accent1">
                    <a:lumMod val="75000"/>
                  </a:schemeClr>
                </a:solidFill>
              </a:rPr>
              <a:t>Contempler une carte géographique, c’est déjà rêver.</a:t>
            </a:r>
          </a:p>
          <a:p>
            <a:endParaRPr lang="fr-FR" dirty="0"/>
          </a:p>
        </p:txBody>
      </p:sp>
      <p:sp>
        <p:nvSpPr>
          <p:cNvPr id="22" name="ZoneTexte 21"/>
          <p:cNvSpPr txBox="1"/>
          <p:nvPr/>
        </p:nvSpPr>
        <p:spPr>
          <a:xfrm>
            <a:off x="1432568" y="3048726"/>
            <a:ext cx="6309359" cy="954107"/>
          </a:xfrm>
          <a:prstGeom prst="rect">
            <a:avLst/>
          </a:prstGeom>
          <a:noFill/>
          <a:scene3d>
            <a:camera prst="perspectiveRelaxed"/>
            <a:lightRig rig="threePt" dir="t"/>
          </a:scene3d>
        </p:spPr>
        <p:txBody>
          <a:bodyPr wrap="square" rtlCol="0">
            <a:spAutoFit/>
          </a:bodyPr>
          <a:lstStyle/>
          <a:p>
            <a:pPr algn="ctr"/>
            <a:r>
              <a:rPr lang="fr-FR" sz="2800" dirty="0" smtClean="0"/>
              <a:t>Glisser dans le temps, </a:t>
            </a:r>
          </a:p>
          <a:p>
            <a:pPr algn="ctr"/>
            <a:r>
              <a:rPr lang="fr-FR" sz="2800" dirty="0" smtClean="0"/>
              <a:t>c’est ce que permet l’écriture. </a:t>
            </a:r>
          </a:p>
        </p:txBody>
      </p:sp>
      <p:sp>
        <p:nvSpPr>
          <p:cNvPr id="22556" name="WordArt 28"/>
          <p:cNvSpPr>
            <a:spLocks noChangeArrowheads="1" noChangeShapeType="1" noTextEdit="1"/>
          </p:cNvSpPr>
          <p:nvPr/>
        </p:nvSpPr>
        <p:spPr bwMode="auto">
          <a:xfrm rot="1359416">
            <a:off x="3884707" y="4899262"/>
            <a:ext cx="4917698" cy="1309663"/>
          </a:xfrm>
          <a:prstGeom prst="rect">
            <a:avLst/>
          </a:prstGeom>
        </p:spPr>
        <p:txBody>
          <a:bodyPr wrap="none" fromWordArt="1">
            <a:prstTxWarp prst="textCurveUp">
              <a:avLst>
                <a:gd name="adj" fmla="val 45977"/>
              </a:avLst>
            </a:prstTxWarp>
          </a:bodyPr>
          <a:lstStyle/>
          <a:p>
            <a:pPr algn="ctr" rtl="0"/>
            <a:r>
              <a:rPr lang="fr-FR" sz="3600" kern="10" spc="0" dirty="0" smtClean="0">
                <a:ln w="9525">
                  <a:solidFill>
                    <a:srgbClr val="365F91"/>
                  </a:solidFill>
                  <a:round/>
                  <a:headEnd/>
                  <a:tailEnd/>
                </a:ln>
                <a:solidFill>
                  <a:srgbClr val="92CDDC"/>
                </a:solidFill>
                <a:effectLst/>
                <a:latin typeface="+mj-lt"/>
              </a:rPr>
              <a:t>Le voyage, c’est se déplacer et arriver à une autre place</a:t>
            </a:r>
            <a:r>
              <a:rPr lang="fr-FR" sz="3600" kern="10" spc="0" dirty="0" smtClean="0">
                <a:ln w="9525">
                  <a:solidFill>
                    <a:srgbClr val="365F91"/>
                  </a:solidFill>
                  <a:round/>
                  <a:headEnd/>
                  <a:tailEnd/>
                </a:ln>
                <a:solidFill>
                  <a:srgbClr val="92CDDC"/>
                </a:solidFill>
                <a:effectLst/>
                <a:latin typeface="Tempus Sans ITC"/>
              </a:rPr>
              <a:t>. </a:t>
            </a:r>
            <a:endParaRPr lang="fr-FR" sz="3600" kern="10" spc="0" dirty="0">
              <a:ln w="9525">
                <a:solidFill>
                  <a:srgbClr val="365F91"/>
                </a:solidFill>
                <a:round/>
                <a:headEnd/>
                <a:tailEnd/>
              </a:ln>
              <a:solidFill>
                <a:srgbClr val="92CDDC"/>
              </a:solidFill>
              <a:effectLst/>
              <a:latin typeface="Tempus Sans ITC"/>
            </a:endParaRPr>
          </a:p>
        </p:txBody>
      </p:sp>
      <p:sp>
        <p:nvSpPr>
          <p:cNvPr id="30" name="Rectangle 29"/>
          <p:cNvSpPr/>
          <p:nvPr/>
        </p:nvSpPr>
        <p:spPr>
          <a:xfrm>
            <a:off x="44905" y="0"/>
            <a:ext cx="263366" cy="6857999"/>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Light blue wavy abstract background vector 04 free download"/>
          <p:cNvPicPr>
            <a:picLocks noChangeAspect="1" noChangeArrowheads="1"/>
          </p:cNvPicPr>
          <p:nvPr/>
        </p:nvPicPr>
        <p:blipFill>
          <a:blip r:embed="rId2"/>
          <a:stretch>
            <a:fillRect/>
          </a:stretch>
        </p:blipFill>
        <p:spPr bwMode="auto">
          <a:xfrm>
            <a:off x="117475" y="14514"/>
            <a:ext cx="12074525" cy="6857999"/>
          </a:xfrm>
          <a:prstGeom prst="rect">
            <a:avLst/>
          </a:prstGeom>
          <a:noFill/>
          <a:ln>
            <a:noFill/>
          </a:ln>
        </p:spPr>
      </p:pic>
      <p:sp>
        <p:nvSpPr>
          <p:cNvPr id="8" name="Rectangle 7"/>
          <p:cNvSpPr/>
          <p:nvPr/>
        </p:nvSpPr>
        <p:spPr>
          <a:xfrm>
            <a:off x="44905" y="0"/>
            <a:ext cx="263366" cy="6857999"/>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010" name="Picture 2" descr="https://ecampusontario.pressbooks.pub/app/uploads/sites/114/2018/09/au-jour-le-jour.jpg"/>
          <p:cNvPicPr>
            <a:picLocks noChangeAspect="1" noChangeArrowheads="1"/>
          </p:cNvPicPr>
          <p:nvPr/>
        </p:nvPicPr>
        <p:blipFill>
          <a:blip r:embed="rId3"/>
          <a:srcRect/>
          <a:stretch>
            <a:fillRect/>
          </a:stretch>
        </p:blipFill>
        <p:spPr bwMode="auto">
          <a:xfrm>
            <a:off x="455996" y="722123"/>
            <a:ext cx="5683548" cy="5365176"/>
          </a:xfrm>
          <a:prstGeom prst="rect">
            <a:avLst/>
          </a:prstGeom>
          <a:noFill/>
        </p:spPr>
      </p:pic>
      <p:sp>
        <p:nvSpPr>
          <p:cNvPr id="12" name="ZoneTexte 11"/>
          <p:cNvSpPr txBox="1"/>
          <p:nvPr/>
        </p:nvSpPr>
        <p:spPr>
          <a:xfrm>
            <a:off x="6458857" y="706967"/>
            <a:ext cx="5355771" cy="2031325"/>
          </a:xfrm>
          <a:prstGeom prst="rect">
            <a:avLst/>
          </a:prstGeom>
          <a:solidFill>
            <a:schemeClr val="accent5">
              <a:lumMod val="40000"/>
              <a:lumOff val="60000"/>
            </a:schemeClr>
          </a:solidFill>
        </p:spPr>
        <p:txBody>
          <a:bodyPr wrap="square" rtlCol="0">
            <a:spAutoFit/>
          </a:bodyPr>
          <a:lstStyle/>
          <a:p>
            <a:r>
              <a:rPr lang="fr-FR" dirty="0" smtClean="0"/>
              <a:t>Nous venons, écrivains, peintres, sculpteurs, architectes, amateurs passionnés de la beauté jusqu'ici intacte de Paris, protester de toutes nos forces, de toute notre indignation, au nom du goût français méconnu, au nom de l'art et de l'histoire française menacés, contre l'érection, en plein cœur de notre capitale, de </a:t>
            </a:r>
            <a:r>
              <a:rPr lang="fr-FR" b="1" dirty="0" smtClean="0"/>
              <a:t>l'inutile et monstrueuse tour Eiffel</a:t>
            </a:r>
            <a:r>
              <a:rPr lang="fr-FR" dirty="0" smtClean="0"/>
              <a:t> ...</a:t>
            </a:r>
          </a:p>
        </p:txBody>
      </p:sp>
      <p:sp>
        <p:nvSpPr>
          <p:cNvPr id="13" name="ZoneTexte 12"/>
          <p:cNvSpPr txBox="1"/>
          <p:nvPr/>
        </p:nvSpPr>
        <p:spPr>
          <a:xfrm>
            <a:off x="6458857" y="222165"/>
            <a:ext cx="3102580" cy="369332"/>
          </a:xfrm>
          <a:prstGeom prst="rect">
            <a:avLst/>
          </a:prstGeom>
          <a:solidFill>
            <a:schemeClr val="accent5">
              <a:lumMod val="40000"/>
              <a:lumOff val="60000"/>
            </a:schemeClr>
          </a:solidFill>
        </p:spPr>
        <p:txBody>
          <a:bodyPr wrap="square" rtlCol="0">
            <a:spAutoFit/>
          </a:bodyPr>
          <a:lstStyle/>
          <a:p>
            <a:r>
              <a:rPr lang="fr-FR" dirty="0" smtClean="0"/>
              <a:t>Les artistes contre la tour Eiffel</a:t>
            </a:r>
            <a:endParaRPr lang="fr-FR" dirty="0"/>
          </a:p>
        </p:txBody>
      </p:sp>
      <p:sp>
        <p:nvSpPr>
          <p:cNvPr id="14" name="ZoneTexte 13"/>
          <p:cNvSpPr txBox="1"/>
          <p:nvPr/>
        </p:nvSpPr>
        <p:spPr>
          <a:xfrm>
            <a:off x="6458857" y="4199873"/>
            <a:ext cx="5355771" cy="2308324"/>
          </a:xfrm>
          <a:prstGeom prst="rect">
            <a:avLst/>
          </a:prstGeom>
          <a:solidFill>
            <a:schemeClr val="accent5">
              <a:lumMod val="40000"/>
              <a:lumOff val="60000"/>
            </a:schemeClr>
          </a:solidFill>
        </p:spPr>
        <p:txBody>
          <a:bodyPr wrap="square" rtlCol="0">
            <a:spAutoFit/>
          </a:bodyPr>
          <a:lstStyle/>
          <a:p>
            <a:r>
              <a:rPr lang="fr-FR" dirty="0" smtClean="0"/>
              <a:t>II suffit [...] de se figurer </a:t>
            </a:r>
            <a:r>
              <a:rPr lang="fr-FR" b="1" dirty="0" smtClean="0"/>
              <a:t>une tour vertigineusement ridicule</a:t>
            </a:r>
            <a:r>
              <a:rPr lang="fr-FR" dirty="0" smtClean="0"/>
              <a:t>, dominant Paris, ainsi qu'une noire et gigantesque cheminée d'usine, écrasant de sa masse barbare : Notre-Dame, la Sainte-Chapelle, la tour Saint-Jacques, le Louvre, le dôme des Invalides, l'Arc de triomphe, </a:t>
            </a:r>
            <a:r>
              <a:rPr lang="fr-FR" b="1" dirty="0" smtClean="0"/>
              <a:t>tous nos monuments humiliés</a:t>
            </a:r>
            <a:r>
              <a:rPr lang="fr-FR" dirty="0" smtClean="0"/>
              <a:t>, toutes nos architectures rapetissées, qui disparaîtront dans ce rêve stupéfiant. </a:t>
            </a:r>
            <a:endParaRPr lang="fr-FR" dirty="0"/>
          </a:p>
        </p:txBody>
      </p:sp>
      <p:sp>
        <p:nvSpPr>
          <p:cNvPr id="16" name="ZoneTexte 15"/>
          <p:cNvSpPr txBox="1"/>
          <p:nvPr/>
        </p:nvSpPr>
        <p:spPr>
          <a:xfrm>
            <a:off x="6458857" y="2868918"/>
            <a:ext cx="5355771" cy="1200329"/>
          </a:xfrm>
          <a:prstGeom prst="rect">
            <a:avLst/>
          </a:prstGeom>
          <a:solidFill>
            <a:schemeClr val="accent5">
              <a:lumMod val="40000"/>
              <a:lumOff val="60000"/>
            </a:schemeClr>
          </a:solidFill>
        </p:spPr>
        <p:txBody>
          <a:bodyPr wrap="square" rtlCol="0">
            <a:spAutoFit/>
          </a:bodyPr>
          <a:lstStyle/>
          <a:p>
            <a:r>
              <a:rPr lang="fr-FR" dirty="0" smtClean="0"/>
              <a:t>La ville de Paris va-t-elle donc s'associer plus longtemps aux baroques, aux </a:t>
            </a:r>
            <a:r>
              <a:rPr lang="fr-FR" b="1" dirty="0" smtClean="0"/>
              <a:t>mercantiles imaginations d'un constructeur de machines, pour s'enlaidir irréparablement et se déshonorer</a:t>
            </a:r>
            <a:r>
              <a:rPr lang="fr-FR" dirty="0" smtClean="0"/>
              <a:t> ?</a:t>
            </a:r>
            <a:endParaRPr lang="fr-FR" dirty="0"/>
          </a:p>
        </p:txBody>
      </p:sp>
      <p:sp>
        <p:nvSpPr>
          <p:cNvPr id="9" name="Chevron 8"/>
          <p:cNvSpPr/>
          <p:nvPr/>
        </p:nvSpPr>
        <p:spPr>
          <a:xfrm flipV="1">
            <a:off x="403483" y="1809749"/>
            <a:ext cx="211741" cy="176340"/>
          </a:xfrm>
          <a:prstGeom prst="chevron">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Chevron 9"/>
          <p:cNvSpPr/>
          <p:nvPr/>
        </p:nvSpPr>
        <p:spPr>
          <a:xfrm flipV="1">
            <a:off x="6234053" y="826627"/>
            <a:ext cx="211741" cy="176340"/>
          </a:xfrm>
          <a:prstGeom prst="chevron">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Chevron 10"/>
          <p:cNvSpPr/>
          <p:nvPr/>
        </p:nvSpPr>
        <p:spPr>
          <a:xfrm flipV="1">
            <a:off x="6247116" y="2868918"/>
            <a:ext cx="211741" cy="17634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Chevron 14"/>
          <p:cNvSpPr/>
          <p:nvPr/>
        </p:nvSpPr>
        <p:spPr>
          <a:xfrm flipV="1">
            <a:off x="325105" y="4278251"/>
            <a:ext cx="211741" cy="17634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Chevron 16"/>
          <p:cNvSpPr/>
          <p:nvPr/>
        </p:nvSpPr>
        <p:spPr>
          <a:xfrm flipV="1">
            <a:off x="6234053" y="4317440"/>
            <a:ext cx="211741" cy="17634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Chevron 17"/>
          <p:cNvSpPr/>
          <p:nvPr/>
        </p:nvSpPr>
        <p:spPr>
          <a:xfrm flipV="1">
            <a:off x="3271687" y="1347660"/>
            <a:ext cx="211741" cy="17634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Light blue wavy abstract background vector 04 free download"/>
          <p:cNvPicPr>
            <a:picLocks noChangeAspect="1" noChangeArrowheads="1"/>
          </p:cNvPicPr>
          <p:nvPr/>
        </p:nvPicPr>
        <p:blipFill>
          <a:blip r:embed="rId2"/>
          <a:stretch>
            <a:fillRect/>
          </a:stretch>
        </p:blipFill>
        <p:spPr bwMode="auto">
          <a:xfrm>
            <a:off x="117475" y="14514"/>
            <a:ext cx="12074525" cy="6857999"/>
          </a:xfrm>
          <a:prstGeom prst="rect">
            <a:avLst/>
          </a:prstGeom>
          <a:noFill/>
          <a:ln>
            <a:noFill/>
          </a:ln>
        </p:spPr>
      </p:pic>
      <p:pic>
        <p:nvPicPr>
          <p:cNvPr id="6" name="Picture 6" descr="Espace bleuté - VOYAGE ONIRIQUE"/>
          <p:cNvPicPr>
            <a:picLocks noChangeAspect="1" noChangeArrowheads="1"/>
          </p:cNvPicPr>
          <p:nvPr/>
        </p:nvPicPr>
        <p:blipFill>
          <a:blip r:embed="rId3">
            <a:lum bright="20000"/>
          </a:blip>
          <a:srcRect/>
          <a:stretch>
            <a:fillRect/>
          </a:stretch>
        </p:blipFill>
        <p:spPr bwMode="auto">
          <a:xfrm>
            <a:off x="700150" y="286430"/>
            <a:ext cx="1665672" cy="1041045"/>
          </a:xfrm>
          <a:prstGeom prst="rect">
            <a:avLst/>
          </a:prstGeom>
          <a:noFill/>
        </p:spPr>
      </p:pic>
      <p:sp>
        <p:nvSpPr>
          <p:cNvPr id="7" name="WordArt 7"/>
          <p:cNvSpPr>
            <a:spLocks noChangeArrowheads="1" noChangeShapeType="1" noTextEdit="1"/>
          </p:cNvSpPr>
          <p:nvPr/>
        </p:nvSpPr>
        <p:spPr bwMode="auto">
          <a:xfrm>
            <a:off x="816262" y="1053871"/>
            <a:ext cx="1230244" cy="452391"/>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rtl="0"/>
            <a:r>
              <a:rPr lang="fr-FR" sz="3600" kern="10" spc="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 CENA" pitchFamily="2" charset="0"/>
              </a:rPr>
              <a:t>JOUR  5</a:t>
            </a:r>
            <a:endParaRPr lang="fr-FR" sz="3600" kern="10" spc="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 CENA" pitchFamily="2" charset="0"/>
            </a:endParaRPr>
          </a:p>
        </p:txBody>
      </p:sp>
      <p:sp>
        <p:nvSpPr>
          <p:cNvPr id="8" name="Rectangle 7"/>
          <p:cNvSpPr/>
          <p:nvPr/>
        </p:nvSpPr>
        <p:spPr>
          <a:xfrm>
            <a:off x="44905" y="0"/>
            <a:ext cx="263366" cy="6857999"/>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arré corné 8"/>
          <p:cNvSpPr/>
          <p:nvPr/>
        </p:nvSpPr>
        <p:spPr>
          <a:xfrm>
            <a:off x="5586233" y="522513"/>
            <a:ext cx="4325986" cy="5850220"/>
          </a:xfrm>
          <a:prstGeom prst="foldedCorner">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ln>
            <a:solidFill>
              <a:schemeClr val="accent1">
                <a:lumMod val="75000"/>
              </a:schemeClr>
            </a:solidFill>
          </a:ln>
          <a:effectLst>
            <a:glow rad="63500">
              <a:schemeClr val="accent1">
                <a:satMod val="175000"/>
                <a:alpha val="40000"/>
              </a:schemeClr>
            </a:glow>
            <a:innerShdw blurRad="63500" dist="50800" dir="189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smtClean="0">
              <a:solidFill>
                <a:schemeClr val="accent1">
                  <a:lumMod val="20000"/>
                  <a:lumOff val="80000"/>
                </a:schemeClr>
              </a:solidFill>
            </a:endParaRPr>
          </a:p>
          <a:p>
            <a:pPr algn="ctr"/>
            <a:r>
              <a:rPr lang="fr-FR" sz="2400" dirty="0" smtClean="0">
                <a:solidFill>
                  <a:schemeClr val="accent1">
                    <a:lumMod val="20000"/>
                    <a:lumOff val="80000"/>
                  </a:schemeClr>
                </a:solidFill>
              </a:rPr>
              <a:t>Tout au long de leur histoire, les hommes ont construit des monuments, ont inventé des symboles, pour se rappeler les grands événements. </a:t>
            </a:r>
          </a:p>
          <a:p>
            <a:pPr algn="ctr"/>
            <a:endParaRPr lang="fr-FR" sz="1100" dirty="0" smtClean="0">
              <a:solidFill>
                <a:schemeClr val="accent1">
                  <a:lumMod val="20000"/>
                  <a:lumOff val="80000"/>
                </a:schemeClr>
              </a:solidFill>
            </a:endParaRPr>
          </a:p>
          <a:p>
            <a:pPr algn="ctr"/>
            <a:r>
              <a:rPr lang="fr-FR" sz="2400" dirty="0" smtClean="0">
                <a:solidFill>
                  <a:schemeClr val="accent1">
                    <a:lumMod val="20000"/>
                    <a:lumOff val="80000"/>
                  </a:schemeClr>
                </a:solidFill>
              </a:rPr>
              <a:t>Invente une construction, un symbole pour te rappeler cette grande épidémie du coronavirus.</a:t>
            </a:r>
          </a:p>
          <a:p>
            <a:pPr algn="ctr"/>
            <a:r>
              <a:rPr lang="fr-FR" sz="2400" dirty="0" smtClean="0">
                <a:solidFill>
                  <a:schemeClr val="accent1">
                    <a:lumMod val="20000"/>
                    <a:lumOff val="80000"/>
                  </a:schemeClr>
                </a:solidFill>
              </a:rPr>
              <a:t>Tu peux dessiner, réaliser une sculpture, écrire des mots ... </a:t>
            </a:r>
          </a:p>
          <a:p>
            <a:pPr algn="ctr"/>
            <a:endParaRPr lang="fr-FR" sz="1100" dirty="0" smtClean="0">
              <a:solidFill>
                <a:schemeClr val="accent1">
                  <a:lumMod val="20000"/>
                  <a:lumOff val="80000"/>
                </a:schemeClr>
              </a:solidFill>
            </a:endParaRPr>
          </a:p>
          <a:p>
            <a:pPr algn="ctr"/>
            <a:r>
              <a:rPr lang="fr-FR" sz="2400" dirty="0" smtClean="0">
                <a:solidFill>
                  <a:schemeClr val="accent1">
                    <a:lumMod val="20000"/>
                    <a:lumOff val="80000"/>
                  </a:schemeClr>
                </a:solidFill>
              </a:rPr>
              <a:t>N’oublie pas de garder </a:t>
            </a:r>
          </a:p>
          <a:p>
            <a:pPr algn="ctr"/>
            <a:r>
              <a:rPr lang="fr-FR" sz="2400" dirty="0" smtClean="0">
                <a:solidFill>
                  <a:schemeClr val="accent1">
                    <a:lumMod val="20000"/>
                    <a:lumOff val="80000"/>
                  </a:schemeClr>
                </a:solidFill>
              </a:rPr>
              <a:t>une trace en photographie.</a:t>
            </a:r>
            <a:endParaRPr lang="fr-FR" sz="2400" dirty="0" smtClean="0">
              <a:solidFill>
                <a:schemeClr val="accent5">
                  <a:lumMod val="50000"/>
                </a:schemeClr>
              </a:solidFill>
            </a:endParaRPr>
          </a:p>
        </p:txBody>
      </p:sp>
      <p:sp>
        <p:nvSpPr>
          <p:cNvPr id="10" name="ZoneTexte 9"/>
          <p:cNvSpPr txBox="1"/>
          <p:nvPr/>
        </p:nvSpPr>
        <p:spPr>
          <a:xfrm>
            <a:off x="1182905" y="5203182"/>
            <a:ext cx="2569029" cy="1169551"/>
          </a:xfrm>
          <a:prstGeom prst="rect">
            <a:avLst/>
          </a:prstGeom>
          <a:noFill/>
        </p:spPr>
        <p:txBody>
          <a:bodyPr wrap="square" rtlCol="0">
            <a:spAutoFit/>
          </a:bodyPr>
          <a:lstStyle/>
          <a:p>
            <a:r>
              <a:rPr lang="fr-FR" sz="1400" dirty="0" smtClean="0"/>
              <a:t>L'</a:t>
            </a:r>
            <a:r>
              <a:rPr lang="fr-FR" sz="1400" b="1" dirty="0" smtClean="0"/>
              <a:t>Arc de Triomphe</a:t>
            </a:r>
            <a:r>
              <a:rPr lang="fr-FR" sz="1400" dirty="0" smtClean="0"/>
              <a:t> a été construit à la demande de l'Empereur au lendemain</a:t>
            </a:r>
          </a:p>
          <a:p>
            <a:r>
              <a:rPr lang="fr-FR" sz="1400" dirty="0" smtClean="0"/>
              <a:t>de la célèbre bataille  d'Austerlitz (1805). </a:t>
            </a:r>
            <a:endParaRPr lang="fr-FR" sz="1400" dirty="0"/>
          </a:p>
        </p:txBody>
      </p:sp>
      <p:pic>
        <p:nvPicPr>
          <p:cNvPr id="2050" name="Picture 2" descr="Arc de triomphe de l'Étoile — Wikipédia"/>
          <p:cNvPicPr>
            <a:picLocks noChangeAspect="1" noChangeArrowheads="1"/>
          </p:cNvPicPr>
          <p:nvPr/>
        </p:nvPicPr>
        <p:blipFill>
          <a:blip r:embed="rId4"/>
          <a:srcRect l="25733" t="7480" r="4126" b="5633"/>
          <a:stretch>
            <a:fillRect/>
          </a:stretch>
        </p:blipFill>
        <p:spPr bwMode="auto">
          <a:xfrm>
            <a:off x="3273848" y="4644567"/>
            <a:ext cx="1895151" cy="1774405"/>
          </a:xfrm>
          <a:prstGeom prst="rect">
            <a:avLst/>
          </a:prstGeom>
          <a:noFill/>
          <a:ln>
            <a:solidFill>
              <a:schemeClr val="accent4">
                <a:lumMod val="50000"/>
              </a:schemeClr>
            </a:solidFill>
          </a:ln>
        </p:spPr>
      </p:pic>
      <p:sp>
        <p:nvSpPr>
          <p:cNvPr id="2052" name="AutoShape 4" descr="Fichier:Statue de Vercingétorix. (2).jpg — Wikipédia"/>
          <p:cNvSpPr>
            <a:spLocks noChangeAspect="1" noChangeArrowheads="1"/>
          </p:cNvSpPr>
          <p:nvPr/>
        </p:nvSpPr>
        <p:spPr bwMode="auto">
          <a:xfrm>
            <a:off x="155575" y="-754063"/>
            <a:ext cx="2105025" cy="15811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Fichier:Statue de Vercingétorix. (2).jpg — Wikipédia"/>
          <p:cNvSpPr>
            <a:spLocks noChangeAspect="1" noChangeArrowheads="1"/>
          </p:cNvSpPr>
          <p:nvPr/>
        </p:nvSpPr>
        <p:spPr bwMode="auto">
          <a:xfrm>
            <a:off x="155575" y="-754063"/>
            <a:ext cx="2105025" cy="15811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6" name="Picture 8" descr="Fichier:Statue de Vercingétorix. (2).jpg — Wikipédia"/>
          <p:cNvPicPr>
            <a:picLocks noChangeAspect="1" noChangeArrowheads="1"/>
          </p:cNvPicPr>
          <p:nvPr/>
        </p:nvPicPr>
        <p:blipFill>
          <a:blip r:embed="rId5"/>
          <a:srcRect l="16765"/>
          <a:stretch>
            <a:fillRect/>
          </a:stretch>
        </p:blipFill>
        <p:spPr bwMode="auto">
          <a:xfrm>
            <a:off x="681179" y="2524499"/>
            <a:ext cx="2053942" cy="1850738"/>
          </a:xfrm>
          <a:prstGeom prst="rect">
            <a:avLst/>
          </a:prstGeom>
          <a:noFill/>
          <a:ln>
            <a:solidFill>
              <a:schemeClr val="accent4">
                <a:lumMod val="50000"/>
              </a:schemeClr>
            </a:solidFill>
          </a:ln>
        </p:spPr>
      </p:pic>
      <p:sp>
        <p:nvSpPr>
          <p:cNvPr id="12" name="ZoneTexte 11"/>
          <p:cNvSpPr txBox="1"/>
          <p:nvPr/>
        </p:nvSpPr>
        <p:spPr>
          <a:xfrm>
            <a:off x="2807691" y="2930891"/>
            <a:ext cx="2191932" cy="1384995"/>
          </a:xfrm>
          <a:prstGeom prst="rect">
            <a:avLst/>
          </a:prstGeom>
          <a:noFill/>
        </p:spPr>
        <p:txBody>
          <a:bodyPr wrap="square" rtlCol="0">
            <a:spAutoFit/>
          </a:bodyPr>
          <a:lstStyle/>
          <a:p>
            <a:r>
              <a:rPr lang="fr-FR" sz="1400" dirty="0" smtClean="0"/>
              <a:t>A Clermont-Ferrand, La sculpture de Vercingétorix, réalisée par Auguste Bartholdi en 1903, représente un héros pour la France.</a:t>
            </a:r>
            <a:endParaRPr lang="fr-FR" sz="1400" dirty="0"/>
          </a:p>
        </p:txBody>
      </p:sp>
      <p:pic>
        <p:nvPicPr>
          <p:cNvPr id="2058" name="Picture 10" descr="Pasteur"/>
          <p:cNvPicPr>
            <a:picLocks noChangeAspect="1" noChangeArrowheads="1"/>
          </p:cNvPicPr>
          <p:nvPr/>
        </p:nvPicPr>
        <p:blipFill>
          <a:blip r:embed="rId6"/>
          <a:srcRect/>
          <a:stretch>
            <a:fillRect/>
          </a:stretch>
        </p:blipFill>
        <p:spPr bwMode="auto">
          <a:xfrm>
            <a:off x="3452072" y="210114"/>
            <a:ext cx="1474981" cy="1861681"/>
          </a:xfrm>
          <a:prstGeom prst="rect">
            <a:avLst/>
          </a:prstGeom>
          <a:noFill/>
        </p:spPr>
      </p:pic>
      <p:sp>
        <p:nvSpPr>
          <p:cNvPr id="14" name="ZoneTexte 13"/>
          <p:cNvSpPr txBox="1"/>
          <p:nvPr/>
        </p:nvSpPr>
        <p:spPr>
          <a:xfrm>
            <a:off x="2851233" y="2071795"/>
            <a:ext cx="2505585" cy="523220"/>
          </a:xfrm>
          <a:prstGeom prst="rect">
            <a:avLst/>
          </a:prstGeom>
          <a:noFill/>
        </p:spPr>
        <p:txBody>
          <a:bodyPr wrap="square" rtlCol="0">
            <a:spAutoFit/>
          </a:bodyPr>
          <a:lstStyle/>
          <a:p>
            <a:pPr algn="ctr"/>
            <a:r>
              <a:rPr lang="fr-FR" sz="1400" dirty="0" smtClean="0"/>
              <a:t>Plaque en l’honneur de</a:t>
            </a:r>
          </a:p>
          <a:p>
            <a:pPr algn="ctr"/>
            <a:r>
              <a:rPr lang="fr-FR" sz="1400" dirty="0" smtClean="0"/>
              <a:t> Louis Pasteur à Pouilly-le-Fort.</a:t>
            </a:r>
            <a:endParaRPr lang="fr-FR" sz="1400" dirty="0"/>
          </a:p>
        </p:txBody>
      </p:sp>
      <p:sp>
        <p:nvSpPr>
          <p:cNvPr id="2062" name="AutoShape 14" descr="SVG &gt; Colombe branche symbole Pigeon - Image et icône SVG gratuit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4" name="AutoShape 16" descr="SVG &gt; Colombe branche symbole Pigeon - Image et icône SVG gratuit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6" name="AutoShape 18" descr="Colombe branche symbole Pigeon isolé olive paix ailes en volan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8" name="AutoShape 20" descr="Colombe branche symbole Pigeon isolé olive paix ailes en volan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70" name="AutoShape 22" descr="SVG &gt; Colombe branche symbole Pigeon - Image et icône SVG gratuite ..."/>
          <p:cNvSpPr>
            <a:spLocks noChangeAspect="1" noChangeArrowheads="1"/>
          </p:cNvSpPr>
          <p:nvPr/>
        </p:nvSpPr>
        <p:spPr bwMode="auto">
          <a:xfrm>
            <a:off x="155575" y="-914400"/>
            <a:ext cx="1552575"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 name="ZoneTexte 21"/>
          <p:cNvSpPr txBox="1"/>
          <p:nvPr/>
        </p:nvSpPr>
        <p:spPr>
          <a:xfrm>
            <a:off x="9931306" y="4499069"/>
            <a:ext cx="2260694" cy="523220"/>
          </a:xfrm>
          <a:prstGeom prst="rect">
            <a:avLst/>
          </a:prstGeom>
          <a:noFill/>
        </p:spPr>
        <p:txBody>
          <a:bodyPr wrap="square" rtlCol="0">
            <a:spAutoFit/>
          </a:bodyPr>
          <a:lstStyle/>
          <a:p>
            <a:pPr algn="ctr"/>
            <a:r>
              <a:rPr lang="fr-FR" sz="1400" dirty="0" smtClean="0"/>
              <a:t>Colombe,</a:t>
            </a:r>
          </a:p>
          <a:p>
            <a:pPr algn="ctr"/>
            <a:r>
              <a:rPr lang="fr-FR" sz="1400" dirty="0" smtClean="0"/>
              <a:t> symbole de la paix</a:t>
            </a:r>
            <a:endParaRPr lang="fr-FR" sz="1400" dirty="0"/>
          </a:p>
        </p:txBody>
      </p:sp>
      <p:sp>
        <p:nvSpPr>
          <p:cNvPr id="2074" name="AutoShape 26" descr="SVG &gt; espérer la nature paix Foi - Image et icône SVG gratuit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4" name="Picture 2" descr="Fichier:Peace dove.svg"/>
          <p:cNvPicPr>
            <a:picLocks noChangeAspect="1" noChangeArrowheads="1"/>
          </p:cNvPicPr>
          <p:nvPr/>
        </p:nvPicPr>
        <p:blipFill>
          <a:blip r:embed="rId7">
            <a:lum bright="20000"/>
          </a:blip>
          <a:srcRect/>
          <a:stretch>
            <a:fillRect/>
          </a:stretch>
        </p:blipFill>
        <p:spPr bwMode="auto">
          <a:xfrm flipH="1">
            <a:off x="8853714" y="1513216"/>
            <a:ext cx="3107242" cy="301659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6093" y="-43542"/>
            <a:ext cx="12262950" cy="6901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Light blue wavy abstract background vector 04 free download"/>
          <p:cNvPicPr>
            <a:picLocks noChangeAspect="1" noChangeArrowheads="1"/>
          </p:cNvPicPr>
          <p:nvPr/>
        </p:nvPicPr>
        <p:blipFill>
          <a:blip r:embed="rId2"/>
          <a:stretch>
            <a:fillRect/>
          </a:stretch>
        </p:blipFill>
        <p:spPr bwMode="auto">
          <a:xfrm>
            <a:off x="117475" y="14514"/>
            <a:ext cx="12074525" cy="6857999"/>
          </a:xfrm>
          <a:prstGeom prst="rect">
            <a:avLst/>
          </a:prstGeom>
          <a:noFill/>
          <a:ln>
            <a:noFill/>
          </a:ln>
        </p:spPr>
      </p:pic>
      <p:sp>
        <p:nvSpPr>
          <p:cNvPr id="6" name="ZoneTexte 5"/>
          <p:cNvSpPr txBox="1"/>
          <p:nvPr/>
        </p:nvSpPr>
        <p:spPr>
          <a:xfrm>
            <a:off x="3041310" y="532536"/>
            <a:ext cx="4400164" cy="7602081"/>
          </a:xfrm>
          <a:prstGeom prst="rect">
            <a:avLst/>
          </a:prstGeom>
          <a:noFill/>
        </p:spPr>
        <p:txBody>
          <a:bodyPr wrap="square" rtlCol="0">
            <a:spAutoFit/>
          </a:bodyPr>
          <a:lstStyle/>
          <a:p>
            <a:r>
              <a:rPr lang="fr-FR" dirty="0" smtClean="0"/>
              <a:t>J’ai emporté avec moi :</a:t>
            </a:r>
          </a:p>
          <a:p>
            <a:endParaRPr lang="fr-FR" dirty="0" smtClean="0"/>
          </a:p>
          <a:p>
            <a:r>
              <a:rPr lang="fr-FR" b="1" dirty="0" smtClean="0"/>
              <a:t>un « </a:t>
            </a:r>
            <a:r>
              <a:rPr lang="fr-FR" b="1" dirty="0" err="1" smtClean="0"/>
              <a:t>orbitateur</a:t>
            </a:r>
            <a:r>
              <a:rPr lang="fr-FR" b="1" dirty="0" smtClean="0"/>
              <a:t> » solaire</a:t>
            </a:r>
            <a:r>
              <a:rPr lang="fr-FR" dirty="0" smtClean="0"/>
              <a:t> : </a:t>
            </a:r>
            <a:r>
              <a:rPr lang="fr-FR" sz="1400" dirty="0" smtClean="0"/>
              <a:t>appareil indiquant</a:t>
            </a:r>
          </a:p>
          <a:p>
            <a:r>
              <a:rPr lang="fr-FR" sz="1400" dirty="0" smtClean="0"/>
              <a:t> le lieu et la date d’atterrissage</a:t>
            </a:r>
          </a:p>
          <a:p>
            <a:endParaRPr lang="fr-FR" dirty="0" smtClean="0"/>
          </a:p>
          <a:p>
            <a:endParaRPr lang="fr-FR" dirty="0" smtClean="0"/>
          </a:p>
          <a:p>
            <a:r>
              <a:rPr lang="fr-FR" b="1" dirty="0" smtClean="0"/>
              <a:t>un appareil photo : </a:t>
            </a:r>
            <a:r>
              <a:rPr lang="fr-FR" sz="1400" dirty="0" smtClean="0"/>
              <a:t>pour garder des images de</a:t>
            </a:r>
          </a:p>
          <a:p>
            <a:r>
              <a:rPr lang="fr-FR" sz="1400" dirty="0" smtClean="0"/>
              <a:t> mes découvertes</a:t>
            </a:r>
          </a:p>
          <a:p>
            <a:endParaRPr lang="fr-FR" dirty="0" smtClean="0"/>
          </a:p>
          <a:p>
            <a:endParaRPr lang="fr-FR" dirty="0" smtClean="0"/>
          </a:p>
          <a:p>
            <a:r>
              <a:rPr lang="fr-FR" b="1" dirty="0" smtClean="0"/>
              <a:t>ma ceinture noire de judo</a:t>
            </a:r>
          </a:p>
          <a:p>
            <a:endParaRPr lang="fr-FR" b="1" dirty="0" smtClean="0"/>
          </a:p>
          <a:p>
            <a:endParaRPr lang="fr-FR" b="1" dirty="0" smtClean="0"/>
          </a:p>
          <a:p>
            <a:r>
              <a:rPr lang="fr-FR" b="1" dirty="0" smtClean="0"/>
              <a:t>un carnet </a:t>
            </a:r>
            <a:r>
              <a:rPr lang="fr-FR" sz="1400" dirty="0" smtClean="0"/>
              <a:t>pour ne rien oublier</a:t>
            </a:r>
          </a:p>
          <a:p>
            <a:endParaRPr lang="fr-FR" sz="1400" dirty="0" smtClean="0"/>
          </a:p>
          <a:p>
            <a:endParaRPr lang="fr-FR" sz="1400" dirty="0" smtClean="0"/>
          </a:p>
          <a:p>
            <a:r>
              <a:rPr lang="fr-FR" b="1" dirty="0" smtClean="0"/>
              <a:t>un astrographe </a:t>
            </a:r>
            <a:r>
              <a:rPr lang="fr-FR" sz="1400" dirty="0" smtClean="0"/>
              <a:t>:  instrument  pour rechercher </a:t>
            </a:r>
          </a:p>
          <a:p>
            <a:r>
              <a:rPr lang="fr-FR" sz="1400" dirty="0" smtClean="0"/>
              <a:t>des comètes, des astéroïdes, des météores</a:t>
            </a:r>
          </a:p>
          <a:p>
            <a:endParaRPr lang="fr-FR" sz="1400" dirty="0" smtClean="0"/>
          </a:p>
          <a:p>
            <a:endParaRPr lang="fr-FR" sz="1400" dirty="0" smtClean="0"/>
          </a:p>
          <a:p>
            <a:r>
              <a:rPr lang="fr-FR" b="1" dirty="0" smtClean="0"/>
              <a:t>un bracelet</a:t>
            </a:r>
            <a:r>
              <a:rPr lang="fr-FR" dirty="0" smtClean="0"/>
              <a:t> </a:t>
            </a:r>
            <a:r>
              <a:rPr lang="fr-FR" sz="1400" dirty="0" smtClean="0"/>
              <a:t>que l’on m’a offert</a:t>
            </a:r>
            <a:endParaRPr lang="fr-FR" sz="1400" b="1"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b="1" dirty="0" smtClean="0"/>
          </a:p>
          <a:p>
            <a:endParaRPr lang="fr-FR" b="1" dirty="0" smtClean="0"/>
          </a:p>
          <a:p>
            <a:endParaRPr lang="fr-FR" dirty="0" smtClean="0"/>
          </a:p>
          <a:p>
            <a:endParaRPr lang="fr-FR" dirty="0"/>
          </a:p>
        </p:txBody>
      </p:sp>
      <p:grpSp>
        <p:nvGrpSpPr>
          <p:cNvPr id="24" name="Groupe 23"/>
          <p:cNvGrpSpPr/>
          <p:nvPr/>
        </p:nvGrpSpPr>
        <p:grpSpPr>
          <a:xfrm>
            <a:off x="2056194" y="1169983"/>
            <a:ext cx="948440" cy="4820714"/>
            <a:chOff x="2056194" y="1169983"/>
            <a:chExt cx="948440" cy="4820714"/>
          </a:xfrm>
        </p:grpSpPr>
        <p:pic>
          <p:nvPicPr>
            <p:cNvPr id="37890" name="Picture 2" descr="Astrographe MT Newton (MT-N) - Skyvision"/>
            <p:cNvPicPr>
              <a:picLocks noChangeAspect="1" noChangeArrowheads="1"/>
            </p:cNvPicPr>
            <p:nvPr/>
          </p:nvPicPr>
          <p:blipFill>
            <a:blip r:embed="rId3"/>
            <a:srcRect/>
            <a:stretch>
              <a:fillRect/>
            </a:stretch>
          </p:blipFill>
          <p:spPr bwMode="auto">
            <a:xfrm rot="1830647">
              <a:off x="2108687" y="4832340"/>
              <a:ext cx="718585" cy="524568"/>
            </a:xfrm>
            <a:prstGeom prst="rect">
              <a:avLst/>
            </a:prstGeom>
            <a:noFill/>
          </p:spPr>
        </p:pic>
        <p:pic>
          <p:nvPicPr>
            <p:cNvPr id="8" name="Picture 6" descr="Images Gratuites : ordinateur, planche, La technologie, gadget, Pc ..."/>
            <p:cNvPicPr>
              <a:picLocks noChangeAspect="1" noChangeArrowheads="1"/>
            </p:cNvPicPr>
            <p:nvPr/>
          </p:nvPicPr>
          <p:blipFill>
            <a:blip r:embed="rId4"/>
            <a:srcRect/>
            <a:stretch>
              <a:fillRect/>
            </a:stretch>
          </p:blipFill>
          <p:spPr bwMode="auto">
            <a:xfrm>
              <a:off x="2379829" y="1169983"/>
              <a:ext cx="530855" cy="522241"/>
            </a:xfrm>
            <a:prstGeom prst="ellipse">
              <a:avLst/>
            </a:prstGeom>
            <a:noFill/>
            <a:scene3d>
              <a:camera prst="orthographicFront"/>
              <a:lightRig rig="threePt" dir="t"/>
            </a:scene3d>
            <a:sp3d>
              <a:bevelT prst="relaxedInset"/>
            </a:sp3d>
          </p:spPr>
        </p:pic>
        <p:pic>
          <p:nvPicPr>
            <p:cNvPr id="9" name="Picture 8" descr="Caméra Photographie Canon - Photo gratuite sur Pixabay"/>
            <p:cNvPicPr>
              <a:picLocks noChangeAspect="1" noChangeArrowheads="1"/>
            </p:cNvPicPr>
            <p:nvPr/>
          </p:nvPicPr>
          <p:blipFill>
            <a:blip r:embed="rId5"/>
            <a:srcRect/>
            <a:stretch>
              <a:fillRect/>
            </a:stretch>
          </p:blipFill>
          <p:spPr bwMode="auto">
            <a:xfrm rot="903128">
              <a:off x="2056194" y="1965104"/>
              <a:ext cx="948440" cy="631305"/>
            </a:xfrm>
            <a:prstGeom prst="rect">
              <a:avLst/>
            </a:prstGeom>
            <a:noFill/>
          </p:spPr>
        </p:pic>
        <p:pic>
          <p:nvPicPr>
            <p:cNvPr id="10" name="Picture 10" descr="ceinture cuir noir azzaro,ceinture noire au judo,ceinture noir ..."/>
            <p:cNvPicPr>
              <a:picLocks noChangeAspect="1" noChangeArrowheads="1"/>
            </p:cNvPicPr>
            <p:nvPr/>
          </p:nvPicPr>
          <p:blipFill>
            <a:blip r:embed="rId6"/>
            <a:srcRect/>
            <a:stretch>
              <a:fillRect/>
            </a:stretch>
          </p:blipFill>
          <p:spPr bwMode="auto">
            <a:xfrm>
              <a:off x="2270604" y="3043646"/>
              <a:ext cx="640080" cy="640080"/>
            </a:xfrm>
            <a:prstGeom prst="rect">
              <a:avLst/>
            </a:prstGeom>
            <a:noFill/>
          </p:spPr>
        </p:pic>
        <p:pic>
          <p:nvPicPr>
            <p:cNvPr id="11" name="Picture 12" descr="Scrapbooking numérique : faire son carnet de voyage sur ordinateur"/>
            <p:cNvPicPr>
              <a:picLocks noChangeAspect="1" noChangeArrowheads="1"/>
            </p:cNvPicPr>
            <p:nvPr/>
          </p:nvPicPr>
          <p:blipFill>
            <a:blip r:embed="rId7"/>
            <a:srcRect/>
            <a:stretch>
              <a:fillRect/>
            </a:stretch>
          </p:blipFill>
          <p:spPr bwMode="auto">
            <a:xfrm>
              <a:off x="2158023" y="4015577"/>
              <a:ext cx="752661" cy="635999"/>
            </a:xfrm>
            <a:prstGeom prst="rect">
              <a:avLst/>
            </a:prstGeom>
            <a:noFill/>
          </p:spPr>
        </p:pic>
        <p:pic>
          <p:nvPicPr>
            <p:cNvPr id="12" name="Picture 4" descr="Louis Vuitton Monochain Reverso Bracelet Monogram Eclipse Black"/>
            <p:cNvPicPr>
              <a:picLocks noChangeAspect="1" noChangeArrowheads="1"/>
            </p:cNvPicPr>
            <p:nvPr/>
          </p:nvPicPr>
          <p:blipFill>
            <a:blip r:embed="rId8"/>
            <a:srcRect t="29092" b="8642"/>
            <a:stretch>
              <a:fillRect/>
            </a:stretch>
          </p:blipFill>
          <p:spPr bwMode="auto">
            <a:xfrm rot="19359951">
              <a:off x="2193879" y="5681901"/>
              <a:ext cx="694294" cy="308796"/>
            </a:xfrm>
            <a:prstGeom prst="rect">
              <a:avLst/>
            </a:prstGeom>
            <a:noFill/>
          </p:spPr>
        </p:pic>
      </p:grpSp>
      <p:sp>
        <p:nvSpPr>
          <p:cNvPr id="13" name="Carré corné 12"/>
          <p:cNvSpPr/>
          <p:nvPr/>
        </p:nvSpPr>
        <p:spPr>
          <a:xfrm>
            <a:off x="7807235" y="286430"/>
            <a:ext cx="3971108" cy="4399814"/>
          </a:xfrm>
          <a:prstGeom prst="foldedCorner">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ln>
            <a:solidFill>
              <a:schemeClr val="accent1">
                <a:lumMod val="75000"/>
              </a:schemeClr>
            </a:solidFill>
          </a:ln>
          <a:effectLst>
            <a:glow rad="63500">
              <a:schemeClr val="accent1">
                <a:satMod val="175000"/>
                <a:alpha val="40000"/>
              </a:schemeClr>
            </a:glow>
            <a:innerShdw blurRad="63500" dist="50800" dir="189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smtClean="0">
              <a:solidFill>
                <a:schemeClr val="accent1">
                  <a:lumMod val="40000"/>
                  <a:lumOff val="60000"/>
                </a:schemeClr>
              </a:solidFill>
            </a:endParaRPr>
          </a:p>
          <a:p>
            <a:pPr algn="ctr"/>
            <a:r>
              <a:rPr lang="fr-FR" sz="2400" dirty="0" smtClean="0">
                <a:solidFill>
                  <a:schemeClr val="accent1">
                    <a:lumMod val="40000"/>
                    <a:lumOff val="60000"/>
                  </a:schemeClr>
                </a:solidFill>
              </a:rPr>
              <a:t>Toi aussi tu peux voyager </a:t>
            </a:r>
          </a:p>
          <a:p>
            <a:pPr algn="ctr"/>
            <a:r>
              <a:rPr lang="fr-FR" sz="2400" dirty="0" smtClean="0">
                <a:solidFill>
                  <a:schemeClr val="accent1">
                    <a:lumMod val="40000"/>
                    <a:lumOff val="60000"/>
                  </a:schemeClr>
                </a:solidFill>
              </a:rPr>
              <a:t>de chez toi.</a:t>
            </a:r>
          </a:p>
          <a:p>
            <a:pPr algn="ctr"/>
            <a:r>
              <a:rPr lang="fr-FR" sz="2400" dirty="0" smtClean="0">
                <a:solidFill>
                  <a:schemeClr val="accent1">
                    <a:lumMod val="40000"/>
                    <a:lumOff val="60000"/>
                  </a:schemeClr>
                </a:solidFill>
              </a:rPr>
              <a:t>Dessine une machine pour </a:t>
            </a:r>
          </a:p>
          <a:p>
            <a:pPr algn="ctr"/>
            <a:r>
              <a:rPr lang="fr-FR" sz="2400" dirty="0" smtClean="0">
                <a:solidFill>
                  <a:schemeClr val="accent1">
                    <a:lumMod val="40000"/>
                    <a:lumOff val="60000"/>
                  </a:schemeClr>
                </a:solidFill>
              </a:rPr>
              <a:t>traverser le temps.</a:t>
            </a:r>
          </a:p>
          <a:p>
            <a:pPr algn="ctr"/>
            <a:r>
              <a:rPr lang="fr-FR" sz="2400" dirty="0" smtClean="0">
                <a:solidFill>
                  <a:schemeClr val="accent1">
                    <a:lumMod val="40000"/>
                    <a:lumOff val="60000"/>
                  </a:schemeClr>
                </a:solidFill>
              </a:rPr>
              <a:t>Donne un nom à cette machine.</a:t>
            </a:r>
          </a:p>
          <a:p>
            <a:pPr algn="ctr"/>
            <a:endParaRPr lang="fr-FR" sz="1200" dirty="0" smtClean="0">
              <a:solidFill>
                <a:schemeClr val="accent1">
                  <a:lumMod val="40000"/>
                  <a:lumOff val="60000"/>
                </a:schemeClr>
              </a:solidFill>
            </a:endParaRPr>
          </a:p>
          <a:p>
            <a:pPr algn="ctr"/>
            <a:r>
              <a:rPr lang="fr-FR" sz="2400" dirty="0" smtClean="0">
                <a:solidFill>
                  <a:schemeClr val="accent1">
                    <a:lumMod val="40000"/>
                    <a:lumOff val="60000"/>
                  </a:schemeClr>
                </a:solidFill>
              </a:rPr>
              <a:t>N’oublie pas de faire la liste</a:t>
            </a:r>
          </a:p>
          <a:p>
            <a:pPr algn="ctr"/>
            <a:r>
              <a:rPr lang="fr-FR" sz="2400" dirty="0" smtClean="0">
                <a:solidFill>
                  <a:schemeClr val="accent1">
                    <a:lumMod val="40000"/>
                    <a:lumOff val="60000"/>
                  </a:schemeClr>
                </a:solidFill>
              </a:rPr>
              <a:t> des dix objets que tu vas</a:t>
            </a:r>
          </a:p>
          <a:p>
            <a:pPr algn="ctr"/>
            <a:r>
              <a:rPr lang="fr-FR" sz="2400" dirty="0" smtClean="0">
                <a:solidFill>
                  <a:schemeClr val="accent1">
                    <a:lumMod val="40000"/>
                    <a:lumOff val="60000"/>
                  </a:schemeClr>
                </a:solidFill>
              </a:rPr>
              <a:t> emporter. </a:t>
            </a:r>
            <a:endParaRPr lang="fr-FR" sz="2400" dirty="0">
              <a:solidFill>
                <a:schemeClr val="accent1">
                  <a:lumMod val="40000"/>
                  <a:lumOff val="60000"/>
                </a:schemeClr>
              </a:solidFill>
            </a:endParaRPr>
          </a:p>
        </p:txBody>
      </p:sp>
      <p:pic>
        <p:nvPicPr>
          <p:cNvPr id="37894" name="Picture 6" descr="Espace bleuté - VOYAGE ONIRIQUE"/>
          <p:cNvPicPr>
            <a:picLocks noChangeAspect="1" noChangeArrowheads="1"/>
          </p:cNvPicPr>
          <p:nvPr/>
        </p:nvPicPr>
        <p:blipFill>
          <a:blip r:embed="rId9">
            <a:lum bright="20000"/>
          </a:blip>
          <a:srcRect/>
          <a:stretch>
            <a:fillRect/>
          </a:stretch>
        </p:blipFill>
        <p:spPr bwMode="auto">
          <a:xfrm>
            <a:off x="467926" y="286430"/>
            <a:ext cx="1665672" cy="1041045"/>
          </a:xfrm>
          <a:prstGeom prst="rect">
            <a:avLst/>
          </a:prstGeom>
          <a:noFill/>
        </p:spPr>
      </p:pic>
      <p:pic>
        <p:nvPicPr>
          <p:cNvPr id="21" name="Picture 16" descr="Courbe2 : CENTAURE"/>
          <p:cNvPicPr>
            <a:picLocks noChangeAspect="1" noChangeArrowheads="1"/>
          </p:cNvPicPr>
          <p:nvPr/>
        </p:nvPicPr>
        <p:blipFill>
          <a:blip r:embed="rId10">
            <a:duotone>
              <a:prstClr val="black"/>
              <a:schemeClr val="accent5">
                <a:tint val="45000"/>
                <a:satMod val="400000"/>
              </a:schemeClr>
            </a:duotone>
          </a:blip>
          <a:srcRect/>
          <a:stretch>
            <a:fillRect/>
          </a:stretch>
        </p:blipFill>
        <p:spPr bwMode="auto">
          <a:xfrm rot="9953850">
            <a:off x="3404783" y="4666890"/>
            <a:ext cx="9289911" cy="2905002"/>
          </a:xfrm>
          <a:prstGeom prst="rect">
            <a:avLst/>
          </a:prstGeom>
          <a:noFill/>
        </p:spPr>
      </p:pic>
      <p:sp>
        <p:nvSpPr>
          <p:cNvPr id="22" name="ZoneTexte 21"/>
          <p:cNvSpPr txBox="1"/>
          <p:nvPr/>
        </p:nvSpPr>
        <p:spPr>
          <a:xfrm>
            <a:off x="7064099" y="5846429"/>
            <a:ext cx="4474751" cy="646331"/>
          </a:xfrm>
          <a:prstGeom prst="rect">
            <a:avLst/>
          </a:prstGeom>
          <a:noFill/>
        </p:spPr>
        <p:txBody>
          <a:bodyPr wrap="square" rtlCol="0">
            <a:spAutoFit/>
          </a:bodyPr>
          <a:lstStyle/>
          <a:p>
            <a:r>
              <a:rPr lang="fr-FR" b="1" dirty="0" smtClean="0">
                <a:solidFill>
                  <a:schemeClr val="accent4">
                    <a:lumMod val="75000"/>
                  </a:schemeClr>
                </a:solidFill>
              </a:rPr>
              <a:t>Tu as fini ta liste à emporter.</a:t>
            </a:r>
          </a:p>
          <a:p>
            <a:pPr algn="ctr"/>
            <a:r>
              <a:rPr lang="fr-FR" b="1" dirty="0" smtClean="0">
                <a:solidFill>
                  <a:schemeClr val="accent4">
                    <a:lumMod val="75000"/>
                  </a:schemeClr>
                </a:solidFill>
              </a:rPr>
              <a:t>Découvre où je suis arrivé.</a:t>
            </a:r>
            <a:endParaRPr lang="fr-FR" b="1" dirty="0">
              <a:solidFill>
                <a:schemeClr val="accent4">
                  <a:lumMod val="75000"/>
                </a:schemeClr>
              </a:solidFill>
            </a:endParaRPr>
          </a:p>
        </p:txBody>
      </p:sp>
      <p:sp>
        <p:nvSpPr>
          <p:cNvPr id="37895" name="WordArt 7"/>
          <p:cNvSpPr>
            <a:spLocks noChangeArrowheads="1" noChangeShapeType="1" noTextEdit="1"/>
          </p:cNvSpPr>
          <p:nvPr/>
        </p:nvSpPr>
        <p:spPr bwMode="auto">
          <a:xfrm>
            <a:off x="627580" y="1053871"/>
            <a:ext cx="1230244" cy="452391"/>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rtl="0"/>
            <a:r>
              <a:rPr lang="fr-FR" sz="3600" kern="10" spc="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 CENA" pitchFamily="2" charset="0"/>
              </a:rPr>
              <a:t>JOUR 1</a:t>
            </a:r>
            <a:endParaRPr lang="fr-FR" sz="3600" kern="10" spc="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 CENA" pitchFamily="2" charset="0"/>
            </a:endParaRPr>
          </a:p>
        </p:txBody>
      </p:sp>
      <p:sp>
        <p:nvSpPr>
          <p:cNvPr id="34" name="Rectangle 33"/>
          <p:cNvSpPr/>
          <p:nvPr/>
        </p:nvSpPr>
        <p:spPr>
          <a:xfrm>
            <a:off x="44905" y="0"/>
            <a:ext cx="263366" cy="6857999"/>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Light blue wavy abstract background vector 04 free download"/>
          <p:cNvPicPr>
            <a:picLocks noChangeAspect="1" noChangeArrowheads="1"/>
          </p:cNvPicPr>
          <p:nvPr/>
        </p:nvPicPr>
        <p:blipFill>
          <a:blip r:embed="rId2"/>
          <a:stretch>
            <a:fillRect/>
          </a:stretch>
        </p:blipFill>
        <p:spPr bwMode="auto">
          <a:xfrm>
            <a:off x="7619" y="14514"/>
            <a:ext cx="12074525" cy="6857999"/>
          </a:xfrm>
          <a:prstGeom prst="rect">
            <a:avLst/>
          </a:prstGeom>
          <a:noFill/>
          <a:ln>
            <a:noFill/>
          </a:ln>
        </p:spPr>
      </p:pic>
      <p:pic>
        <p:nvPicPr>
          <p:cNvPr id="8" name="Picture 2" descr="Feuille blanche pliée en huit. - Telecharger Vectoriel Gratuit ..."/>
          <p:cNvPicPr>
            <a:picLocks noChangeAspect="1" noChangeArrowheads="1"/>
          </p:cNvPicPr>
          <p:nvPr/>
        </p:nvPicPr>
        <p:blipFill>
          <a:blip r:embed="rId3">
            <a:lum contrast="-10000"/>
          </a:blip>
          <a:srcRect l="10131" t="10307" r="9287" b="9901"/>
          <a:stretch>
            <a:fillRect/>
          </a:stretch>
        </p:blipFill>
        <p:spPr bwMode="auto">
          <a:xfrm>
            <a:off x="544637" y="377371"/>
            <a:ext cx="4362994" cy="4862286"/>
          </a:xfrm>
          <a:prstGeom prst="rect">
            <a:avLst/>
          </a:prstGeom>
          <a:noFill/>
          <a:ln>
            <a:solidFill>
              <a:schemeClr val="accent1">
                <a:lumMod val="50000"/>
              </a:schemeClr>
            </a:solidFill>
          </a:ln>
          <a:effectLst>
            <a:innerShdw blurRad="63500" dist="50800" dir="13500000">
              <a:prstClr val="black">
                <a:alpha val="50000"/>
              </a:prstClr>
            </a:innerShdw>
          </a:effectLst>
        </p:spPr>
      </p:pic>
      <p:sp>
        <p:nvSpPr>
          <p:cNvPr id="9" name="ZoneTexte 8"/>
          <p:cNvSpPr txBox="1"/>
          <p:nvPr/>
        </p:nvSpPr>
        <p:spPr>
          <a:xfrm>
            <a:off x="666203" y="725714"/>
            <a:ext cx="3600997" cy="5401479"/>
          </a:xfrm>
          <a:prstGeom prst="rect">
            <a:avLst/>
          </a:prstGeom>
          <a:noFill/>
        </p:spPr>
        <p:txBody>
          <a:bodyPr wrap="square" rtlCol="0">
            <a:spAutoFit/>
          </a:bodyPr>
          <a:lstStyle/>
          <a:p>
            <a:endParaRPr lang="fr-FR" sz="900" dirty="0" smtClean="0">
              <a:latin typeface="Bradley Hand ITC" pitchFamily="66" charset="0"/>
            </a:endParaRPr>
          </a:p>
          <a:p>
            <a:r>
              <a:rPr lang="fr-FR" sz="1600" dirty="0" smtClean="0">
                <a:latin typeface="Bradley Hand ITC" pitchFamily="66" charset="0"/>
              </a:rPr>
              <a:t>       C’est étrange, il semblerait  que je me retrouve dans une dimension  « </a:t>
            </a:r>
            <a:r>
              <a:rPr lang="fr-FR" sz="1600" dirty="0" err="1" smtClean="0">
                <a:latin typeface="Bradley Hand ITC" pitchFamily="66" charset="0"/>
              </a:rPr>
              <a:t>transréelle</a:t>
            </a:r>
            <a:r>
              <a:rPr lang="fr-FR" sz="1600" dirty="0" smtClean="0">
                <a:latin typeface="Bradley Hand ITC" pitchFamily="66" charset="0"/>
              </a:rPr>
              <a:t> » :  je vois les choses mais pas les êtres vivants. Bizarre ! Il faudra que je révise mes programmations.</a:t>
            </a:r>
          </a:p>
          <a:p>
            <a:endParaRPr lang="fr-FR" sz="1600" dirty="0" smtClean="0">
              <a:latin typeface="Bradley Hand ITC" pitchFamily="66" charset="0"/>
            </a:endParaRPr>
          </a:p>
          <a:p>
            <a:r>
              <a:rPr lang="fr-FR" sz="1600" dirty="0" smtClean="0">
                <a:latin typeface="Bradley Hand ITC" pitchFamily="66" charset="0"/>
              </a:rPr>
              <a:t>Mon </a:t>
            </a:r>
            <a:r>
              <a:rPr lang="fr-FR" sz="1600" dirty="0" err="1" smtClean="0">
                <a:latin typeface="Bradley Hand ITC" pitchFamily="66" charset="0"/>
              </a:rPr>
              <a:t>orbitateur</a:t>
            </a:r>
            <a:r>
              <a:rPr lang="fr-FR" sz="1600" dirty="0" smtClean="0">
                <a:latin typeface="Bradley Hand ITC" pitchFamily="66" charset="0"/>
              </a:rPr>
              <a:t>  indique : </a:t>
            </a:r>
            <a:r>
              <a:rPr lang="fr-FR" sz="1600" b="1" dirty="0" smtClean="0">
                <a:latin typeface="Bradley Hand ITC" pitchFamily="66" charset="0"/>
              </a:rPr>
              <a:t>Amboise, septembre 1518. </a:t>
            </a:r>
          </a:p>
          <a:p>
            <a:endParaRPr lang="fr-FR" sz="1600" dirty="0" smtClean="0">
              <a:latin typeface="Bradley Hand ITC" pitchFamily="66" charset="0"/>
            </a:endParaRPr>
          </a:p>
          <a:p>
            <a:r>
              <a:rPr lang="fr-FR" sz="1600" dirty="0" smtClean="0">
                <a:latin typeface="Bradley Hand ITC" pitchFamily="66" charset="0"/>
              </a:rPr>
              <a:t>Regardez les photos que j’ai prises . </a:t>
            </a:r>
          </a:p>
          <a:p>
            <a:r>
              <a:rPr lang="fr-FR" sz="1600" dirty="0" smtClean="0">
                <a:latin typeface="Bradley Hand ITC" pitchFamily="66" charset="0"/>
              </a:rPr>
              <a:t>Ce sont </a:t>
            </a:r>
            <a:r>
              <a:rPr lang="fr-FR" sz="1600" b="1" dirty="0" smtClean="0">
                <a:latin typeface="Bradley Hand ITC" pitchFamily="66" charset="0"/>
              </a:rPr>
              <a:t>des inventions de Léonard de  Vinci</a:t>
            </a:r>
            <a:r>
              <a:rPr lang="fr-FR" sz="1600" dirty="0" smtClean="0">
                <a:latin typeface="Bradley Hand ITC" pitchFamily="66" charset="0"/>
              </a:rPr>
              <a:t> : hélicoptère, avion, char d’assaut, parachute, sous-marin. Quel génie ! </a:t>
            </a:r>
          </a:p>
          <a:p>
            <a:endParaRPr lang="fr-FR" sz="1600" dirty="0" smtClean="0">
              <a:latin typeface="Bradley Hand ITC" pitchFamily="66" charset="0"/>
            </a:endParaRPr>
          </a:p>
          <a:p>
            <a:r>
              <a:rPr lang="fr-FR" sz="1600" dirty="0" smtClean="0">
                <a:latin typeface="Bradley Hand ITC" pitchFamily="66" charset="0"/>
              </a:rPr>
              <a:t>		Malo Hermès </a:t>
            </a:r>
          </a:p>
          <a:p>
            <a:endParaRPr lang="fr-FR" sz="1600" dirty="0" smtClean="0">
              <a:latin typeface="Bradley Hand ITC" pitchFamily="66" charset="0"/>
            </a:endParaRPr>
          </a:p>
          <a:p>
            <a:r>
              <a:rPr lang="fr-FR" sz="1600" dirty="0" smtClean="0">
                <a:latin typeface="Bradley Hand ITC" pitchFamily="66" charset="0"/>
              </a:rPr>
              <a:t>		</a:t>
            </a:r>
          </a:p>
          <a:p>
            <a:endParaRPr lang="fr-FR" sz="1600" dirty="0" smtClean="0">
              <a:latin typeface="Bradley Hand ITC" pitchFamily="66" charset="0"/>
            </a:endParaRPr>
          </a:p>
          <a:p>
            <a:endParaRPr lang="fr-FR" sz="1600" dirty="0" smtClean="0">
              <a:latin typeface="Bradley Hand ITC" pitchFamily="66" charset="0"/>
            </a:endParaRPr>
          </a:p>
          <a:p>
            <a:endParaRPr lang="fr-FR" sz="1600" dirty="0" smtClean="0">
              <a:latin typeface="Bradley Hand ITC" pitchFamily="66" charset="0"/>
            </a:endParaRPr>
          </a:p>
          <a:p>
            <a:endParaRPr lang="fr-FR" sz="1600" dirty="0">
              <a:latin typeface="Bradley Hand ITC" pitchFamily="66" charset="0"/>
            </a:endParaRPr>
          </a:p>
        </p:txBody>
      </p:sp>
      <p:pic>
        <p:nvPicPr>
          <p:cNvPr id="10" name="Picture 2" descr="Top 5 des inventions insolites de Léonard de Vinci - PARISCityVISION"/>
          <p:cNvPicPr>
            <a:picLocks noChangeAspect="1" noChangeArrowheads="1"/>
          </p:cNvPicPr>
          <p:nvPr/>
        </p:nvPicPr>
        <p:blipFill>
          <a:blip r:embed="rId4"/>
          <a:srcRect/>
          <a:stretch>
            <a:fillRect/>
          </a:stretch>
        </p:blipFill>
        <p:spPr bwMode="auto">
          <a:xfrm rot="21000461">
            <a:off x="5266997" y="402644"/>
            <a:ext cx="2714688" cy="2004233"/>
          </a:xfrm>
          <a:prstGeom prst="rect">
            <a:avLst/>
          </a:prstGeom>
          <a:noFill/>
          <a:ln w="57150">
            <a:solidFill>
              <a:srgbClr val="FFFFCC"/>
            </a:solidFill>
          </a:ln>
        </p:spPr>
      </p:pic>
      <p:pic>
        <p:nvPicPr>
          <p:cNvPr id="11" name="Picture 4" descr="La plus grande expo consacrée aux inventions de Leonard de Vinci ..."/>
          <p:cNvPicPr>
            <a:picLocks noChangeAspect="1" noChangeArrowheads="1"/>
          </p:cNvPicPr>
          <p:nvPr/>
        </p:nvPicPr>
        <p:blipFill>
          <a:blip r:embed="rId5"/>
          <a:srcRect/>
          <a:stretch>
            <a:fillRect/>
          </a:stretch>
        </p:blipFill>
        <p:spPr bwMode="auto">
          <a:xfrm rot="749476">
            <a:off x="8897191" y="407785"/>
            <a:ext cx="2600521" cy="1950391"/>
          </a:xfrm>
          <a:prstGeom prst="rect">
            <a:avLst/>
          </a:prstGeom>
          <a:noFill/>
          <a:ln w="57150">
            <a:solidFill>
              <a:srgbClr val="FFFFCC"/>
            </a:solidFill>
          </a:ln>
        </p:spPr>
      </p:pic>
      <p:pic>
        <p:nvPicPr>
          <p:cNvPr id="12" name="Picture 6" descr="Les croquis de Léonard de Vinci ressemblent étrangement à ceux de ..."/>
          <p:cNvPicPr>
            <a:picLocks noChangeAspect="1" noChangeArrowheads="1"/>
          </p:cNvPicPr>
          <p:nvPr/>
        </p:nvPicPr>
        <p:blipFill>
          <a:blip r:embed="rId6"/>
          <a:srcRect l="55000" r="2000"/>
          <a:stretch>
            <a:fillRect/>
          </a:stretch>
        </p:blipFill>
        <p:spPr bwMode="auto">
          <a:xfrm rot="295174">
            <a:off x="9872266" y="3595296"/>
            <a:ext cx="1925997" cy="2524139"/>
          </a:xfrm>
          <a:prstGeom prst="rect">
            <a:avLst/>
          </a:prstGeom>
          <a:noFill/>
          <a:ln w="57150">
            <a:solidFill>
              <a:srgbClr val="FFFFCC"/>
            </a:solidFill>
          </a:ln>
        </p:spPr>
      </p:pic>
      <p:pic>
        <p:nvPicPr>
          <p:cNvPr id="13" name="Picture 12" descr="Léonard de Vinci, croquis d'un char de combat, vers 1482-1499 ..."/>
          <p:cNvPicPr>
            <a:picLocks noChangeAspect="1" noChangeArrowheads="1"/>
          </p:cNvPicPr>
          <p:nvPr/>
        </p:nvPicPr>
        <p:blipFill>
          <a:blip r:embed="rId7"/>
          <a:srcRect/>
          <a:stretch>
            <a:fillRect/>
          </a:stretch>
        </p:blipFill>
        <p:spPr bwMode="auto">
          <a:xfrm rot="21270212">
            <a:off x="6807155" y="2453707"/>
            <a:ext cx="2874255" cy="1937248"/>
          </a:xfrm>
          <a:prstGeom prst="rect">
            <a:avLst/>
          </a:prstGeom>
          <a:noFill/>
          <a:ln w="57150">
            <a:solidFill>
              <a:srgbClr val="FFFFCC"/>
            </a:solidFill>
          </a:ln>
        </p:spPr>
      </p:pic>
      <p:pic>
        <p:nvPicPr>
          <p:cNvPr id="14" name="Picture 14" descr="le sous-marin de léonard de vinci - leonard de vinci"/>
          <p:cNvPicPr>
            <a:picLocks noChangeAspect="1" noChangeArrowheads="1"/>
          </p:cNvPicPr>
          <p:nvPr/>
        </p:nvPicPr>
        <p:blipFill>
          <a:blip r:embed="rId8"/>
          <a:srcRect/>
          <a:stretch>
            <a:fillRect/>
          </a:stretch>
        </p:blipFill>
        <p:spPr bwMode="auto">
          <a:xfrm rot="264355">
            <a:off x="5511029" y="4672500"/>
            <a:ext cx="2419906" cy="1814929"/>
          </a:xfrm>
          <a:prstGeom prst="rect">
            <a:avLst/>
          </a:prstGeom>
          <a:noFill/>
          <a:ln w="57150">
            <a:solidFill>
              <a:srgbClr val="FFFFCC"/>
            </a:solidFill>
          </a:ln>
        </p:spPr>
      </p:pic>
      <p:sp>
        <p:nvSpPr>
          <p:cNvPr id="15" name="ZoneTexte 14"/>
          <p:cNvSpPr txBox="1"/>
          <p:nvPr/>
        </p:nvSpPr>
        <p:spPr>
          <a:xfrm>
            <a:off x="538476" y="5442859"/>
            <a:ext cx="4362994" cy="1477328"/>
          </a:xfrm>
          <a:prstGeom prst="rect">
            <a:avLst/>
          </a:prstGeom>
          <a:noFill/>
        </p:spPr>
        <p:txBody>
          <a:bodyPr wrap="square" rtlCol="0">
            <a:spAutoFit/>
          </a:bodyPr>
          <a:lstStyle/>
          <a:p>
            <a:r>
              <a:rPr lang="fr-FR" dirty="0" smtClean="0"/>
              <a:t>Pour mieux connaître Léonard de Vinci et ses inventions, voici un site :</a:t>
            </a:r>
          </a:p>
          <a:p>
            <a:r>
              <a:rPr lang="fr-FR" u="sng" dirty="0" smtClean="0">
                <a:hlinkClick r:id="rId9"/>
              </a:rPr>
              <a:t>https://fr.vikidia.org/wiki/Léonard_de_Vinci</a:t>
            </a:r>
            <a:endParaRPr lang="fr-FR" dirty="0" smtClean="0"/>
          </a:p>
          <a:p>
            <a:endParaRPr lang="fr-FR" dirty="0" smtClean="0"/>
          </a:p>
          <a:p>
            <a:endParaRPr lang="fr-FR" dirty="0"/>
          </a:p>
        </p:txBody>
      </p:sp>
      <p:sp>
        <p:nvSpPr>
          <p:cNvPr id="16" name="Rectangle 15"/>
          <p:cNvSpPr/>
          <p:nvPr/>
        </p:nvSpPr>
        <p:spPr>
          <a:xfrm>
            <a:off x="44905" y="0"/>
            <a:ext cx="263366" cy="6857999"/>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Light blue wavy abstract background vector 04 free download"/>
          <p:cNvPicPr>
            <a:picLocks noChangeAspect="1" noChangeArrowheads="1"/>
          </p:cNvPicPr>
          <p:nvPr/>
        </p:nvPicPr>
        <p:blipFill>
          <a:blip r:embed="rId2"/>
          <a:stretch>
            <a:fillRect/>
          </a:stretch>
        </p:blipFill>
        <p:spPr bwMode="auto">
          <a:xfrm>
            <a:off x="117475" y="14514"/>
            <a:ext cx="12074525" cy="6857999"/>
          </a:xfrm>
          <a:prstGeom prst="rect">
            <a:avLst/>
          </a:prstGeom>
          <a:noFill/>
          <a:ln>
            <a:noFill/>
          </a:ln>
        </p:spPr>
      </p:pic>
      <p:pic>
        <p:nvPicPr>
          <p:cNvPr id="6" name="Picture 6" descr="Espace bleuté - VOYAGE ONIRIQUE"/>
          <p:cNvPicPr>
            <a:picLocks noChangeAspect="1" noChangeArrowheads="1"/>
          </p:cNvPicPr>
          <p:nvPr/>
        </p:nvPicPr>
        <p:blipFill>
          <a:blip r:embed="rId3">
            <a:lum bright="20000"/>
          </a:blip>
          <a:srcRect/>
          <a:stretch>
            <a:fillRect/>
          </a:stretch>
        </p:blipFill>
        <p:spPr bwMode="auto">
          <a:xfrm>
            <a:off x="700150" y="286430"/>
            <a:ext cx="1665672" cy="1041045"/>
          </a:xfrm>
          <a:prstGeom prst="rect">
            <a:avLst/>
          </a:prstGeom>
          <a:noFill/>
        </p:spPr>
      </p:pic>
      <p:sp>
        <p:nvSpPr>
          <p:cNvPr id="7" name="WordArt 7"/>
          <p:cNvSpPr>
            <a:spLocks noChangeArrowheads="1" noChangeShapeType="1" noTextEdit="1"/>
          </p:cNvSpPr>
          <p:nvPr/>
        </p:nvSpPr>
        <p:spPr bwMode="auto">
          <a:xfrm>
            <a:off x="816262" y="1053871"/>
            <a:ext cx="1230244" cy="452391"/>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rtl="0"/>
            <a:r>
              <a:rPr lang="fr-FR" sz="3600" kern="10" spc="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 CENA" pitchFamily="2" charset="0"/>
              </a:rPr>
              <a:t>JOUR  2</a:t>
            </a:r>
            <a:endParaRPr lang="fr-FR" sz="3600" kern="10" spc="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 CENA" pitchFamily="2" charset="0"/>
            </a:endParaRPr>
          </a:p>
        </p:txBody>
      </p:sp>
      <p:pic>
        <p:nvPicPr>
          <p:cNvPr id="8" name="Picture 2" descr="Top 5 des inventions insolites de Léonard de Vinci - PARISCityVISION"/>
          <p:cNvPicPr>
            <a:picLocks noChangeAspect="1" noChangeArrowheads="1"/>
          </p:cNvPicPr>
          <p:nvPr/>
        </p:nvPicPr>
        <p:blipFill>
          <a:blip r:embed="rId4"/>
          <a:srcRect/>
          <a:stretch>
            <a:fillRect/>
          </a:stretch>
        </p:blipFill>
        <p:spPr bwMode="auto">
          <a:xfrm>
            <a:off x="3825866" y="1073108"/>
            <a:ext cx="1919279" cy="1416989"/>
          </a:xfrm>
          <a:prstGeom prst="rect">
            <a:avLst/>
          </a:prstGeom>
          <a:noFill/>
          <a:ln w="57150">
            <a:solidFill>
              <a:srgbClr val="FFFFCC"/>
            </a:solidFill>
          </a:ln>
        </p:spPr>
      </p:pic>
      <p:sp>
        <p:nvSpPr>
          <p:cNvPr id="9" name="ZoneTexte 8"/>
          <p:cNvSpPr txBox="1"/>
          <p:nvPr/>
        </p:nvSpPr>
        <p:spPr>
          <a:xfrm>
            <a:off x="853972" y="1901822"/>
            <a:ext cx="2886891" cy="646331"/>
          </a:xfrm>
          <a:prstGeom prst="rect">
            <a:avLst/>
          </a:prstGeom>
          <a:noFill/>
        </p:spPr>
        <p:txBody>
          <a:bodyPr wrap="square" rtlCol="0">
            <a:spAutoFit/>
          </a:bodyPr>
          <a:lstStyle/>
          <a:p>
            <a:r>
              <a:rPr lang="fr-FR" dirty="0" smtClean="0"/>
              <a:t>C’est curieux l’écriture de Léonard de Vinci.</a:t>
            </a:r>
            <a:endParaRPr lang="fr-FR" dirty="0"/>
          </a:p>
        </p:txBody>
      </p:sp>
      <p:sp>
        <p:nvSpPr>
          <p:cNvPr id="10" name="Flèche gauche 9"/>
          <p:cNvSpPr/>
          <p:nvPr/>
        </p:nvSpPr>
        <p:spPr>
          <a:xfrm rot="10800000">
            <a:off x="2989516" y="2308973"/>
            <a:ext cx="716317" cy="18112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ZoneTexte 10"/>
          <p:cNvSpPr txBox="1"/>
          <p:nvPr/>
        </p:nvSpPr>
        <p:spPr>
          <a:xfrm>
            <a:off x="656608" y="2864464"/>
            <a:ext cx="5877324" cy="461665"/>
          </a:xfrm>
          <a:prstGeom prst="rect">
            <a:avLst/>
          </a:prstGeom>
          <a:noFill/>
        </p:spPr>
        <p:txBody>
          <a:bodyPr wrap="square" rtlCol="0">
            <a:spAutoFit/>
          </a:bodyPr>
          <a:lstStyle/>
          <a:p>
            <a:r>
              <a:rPr lang="fr-FR" sz="2400" dirty="0" smtClean="0"/>
              <a:t>Voici des mots écrits de la même façon. </a:t>
            </a:r>
            <a:endParaRPr lang="fr-FR" sz="2400" dirty="0"/>
          </a:p>
        </p:txBody>
      </p:sp>
      <p:grpSp>
        <p:nvGrpSpPr>
          <p:cNvPr id="22" name="Groupe 21"/>
          <p:cNvGrpSpPr/>
          <p:nvPr/>
        </p:nvGrpSpPr>
        <p:grpSpPr>
          <a:xfrm>
            <a:off x="714664" y="3369599"/>
            <a:ext cx="5933897" cy="3131305"/>
            <a:chOff x="380842" y="3369599"/>
            <a:chExt cx="5933897" cy="3131305"/>
          </a:xfrm>
        </p:grpSpPr>
        <p:pic>
          <p:nvPicPr>
            <p:cNvPr id="12" name="Picture 4" descr="https://m.scienceshumaines.com/images/juliette.jpg"/>
            <p:cNvPicPr>
              <a:picLocks noChangeAspect="1" noChangeArrowheads="1"/>
            </p:cNvPicPr>
            <p:nvPr/>
          </p:nvPicPr>
          <p:blipFill>
            <a:blip r:embed="rId5"/>
            <a:srcRect t="48098" b="12068"/>
            <a:stretch>
              <a:fillRect/>
            </a:stretch>
          </p:blipFill>
          <p:spPr bwMode="auto">
            <a:xfrm>
              <a:off x="380842" y="3369599"/>
              <a:ext cx="2076033" cy="664331"/>
            </a:xfrm>
            <a:prstGeom prst="rect">
              <a:avLst/>
            </a:prstGeom>
            <a:noFill/>
          </p:spPr>
        </p:pic>
        <p:pic>
          <p:nvPicPr>
            <p:cNvPr id="13" name="Picture 6" descr="Nouveaux éclairages sur l'écriture en miroir des enfants de l ..."/>
            <p:cNvPicPr>
              <a:picLocks noChangeAspect="1" noChangeArrowheads="1"/>
            </p:cNvPicPr>
            <p:nvPr/>
          </p:nvPicPr>
          <p:blipFill>
            <a:blip r:embed="rId6"/>
            <a:srcRect l="37076" t="71081" r="41702" b="24479"/>
            <a:stretch>
              <a:fillRect/>
            </a:stretch>
          </p:blipFill>
          <p:spPr bwMode="auto">
            <a:xfrm>
              <a:off x="4513516" y="4033930"/>
              <a:ext cx="1489166" cy="539974"/>
            </a:xfrm>
            <a:prstGeom prst="rect">
              <a:avLst/>
            </a:prstGeom>
            <a:noFill/>
          </p:spPr>
        </p:pic>
        <p:pic>
          <p:nvPicPr>
            <p:cNvPr id="14" name="Picture 6" descr="Nouveaux éclairages sur l'écriture en miroir des enfants de l ..."/>
            <p:cNvPicPr>
              <a:picLocks noChangeAspect="1" noChangeArrowheads="1"/>
            </p:cNvPicPr>
            <p:nvPr/>
          </p:nvPicPr>
          <p:blipFill>
            <a:blip r:embed="rId6"/>
            <a:srcRect l="35742" t="11493" r="42740" b="84569"/>
            <a:stretch>
              <a:fillRect/>
            </a:stretch>
          </p:blipFill>
          <p:spPr bwMode="auto">
            <a:xfrm>
              <a:off x="723346" y="4234270"/>
              <a:ext cx="1602903" cy="508425"/>
            </a:xfrm>
            <a:prstGeom prst="rect">
              <a:avLst/>
            </a:prstGeom>
            <a:noFill/>
          </p:spPr>
        </p:pic>
        <p:pic>
          <p:nvPicPr>
            <p:cNvPr id="15" name="Picture 6" descr="Nouveaux éclairages sur l'écriture en miroir des enfants de l ..."/>
            <p:cNvPicPr>
              <a:picLocks noChangeAspect="1" noChangeArrowheads="1"/>
            </p:cNvPicPr>
            <p:nvPr/>
          </p:nvPicPr>
          <p:blipFill>
            <a:blip r:embed="rId6"/>
            <a:srcRect l="37883" t="52879" r="41826" b="41536"/>
            <a:stretch>
              <a:fillRect/>
            </a:stretch>
          </p:blipFill>
          <p:spPr bwMode="auto">
            <a:xfrm>
              <a:off x="2801470" y="3694296"/>
              <a:ext cx="1423851" cy="679268"/>
            </a:xfrm>
            <a:prstGeom prst="rect">
              <a:avLst/>
            </a:prstGeom>
            <a:noFill/>
          </p:spPr>
        </p:pic>
        <p:pic>
          <p:nvPicPr>
            <p:cNvPr id="16" name="Picture 6" descr="Nouveaux éclairages sur l'écriture en miroir des enfants de l ..."/>
            <p:cNvPicPr>
              <a:picLocks noChangeAspect="1" noChangeArrowheads="1"/>
            </p:cNvPicPr>
            <p:nvPr/>
          </p:nvPicPr>
          <p:blipFill>
            <a:blip r:embed="rId6"/>
            <a:srcRect l="37883" t="58659" r="41826" b="35756"/>
            <a:stretch>
              <a:fillRect/>
            </a:stretch>
          </p:blipFill>
          <p:spPr bwMode="auto">
            <a:xfrm>
              <a:off x="4890888" y="4763002"/>
              <a:ext cx="1423851" cy="679269"/>
            </a:xfrm>
            <a:prstGeom prst="rect">
              <a:avLst/>
            </a:prstGeom>
            <a:noFill/>
          </p:spPr>
        </p:pic>
        <p:pic>
          <p:nvPicPr>
            <p:cNvPr id="17" name="Picture 8" descr="Le stade du miroir et le rôle de l'écriture - Mon Cerveau à l'école"/>
            <p:cNvPicPr>
              <a:picLocks noChangeAspect="1" noChangeArrowheads="1"/>
            </p:cNvPicPr>
            <p:nvPr/>
          </p:nvPicPr>
          <p:blipFill>
            <a:blip r:embed="rId7"/>
            <a:srcRect l="66137" t="64119"/>
            <a:stretch>
              <a:fillRect/>
            </a:stretch>
          </p:blipFill>
          <p:spPr bwMode="auto">
            <a:xfrm>
              <a:off x="1236934" y="4915946"/>
              <a:ext cx="1619159" cy="526325"/>
            </a:xfrm>
            <a:prstGeom prst="rect">
              <a:avLst/>
            </a:prstGeom>
            <a:noFill/>
          </p:spPr>
        </p:pic>
        <p:pic>
          <p:nvPicPr>
            <p:cNvPr id="18" name="Picture 12" descr="Gage #22 – Repas en ordre inversé | Enterrement de vie de célibataire"/>
            <p:cNvPicPr>
              <a:picLocks noChangeAspect="1" noChangeArrowheads="1"/>
            </p:cNvPicPr>
            <p:nvPr/>
          </p:nvPicPr>
          <p:blipFill>
            <a:blip r:embed="rId8"/>
            <a:srcRect l="15989" t="22897" r="17726" b="45257"/>
            <a:stretch>
              <a:fillRect/>
            </a:stretch>
          </p:blipFill>
          <p:spPr bwMode="auto">
            <a:xfrm>
              <a:off x="976084" y="5779178"/>
              <a:ext cx="1502228" cy="721726"/>
            </a:xfrm>
            <a:prstGeom prst="rect">
              <a:avLst/>
            </a:prstGeom>
            <a:noFill/>
          </p:spPr>
        </p:pic>
        <p:pic>
          <p:nvPicPr>
            <p:cNvPr id="19" name="Picture 14" descr="T-shirt C'est le monde à l'envers - Le Monde du T-shirt"/>
            <p:cNvPicPr>
              <a:picLocks noChangeAspect="1" noChangeArrowheads="1"/>
            </p:cNvPicPr>
            <p:nvPr/>
          </p:nvPicPr>
          <p:blipFill>
            <a:blip r:embed="rId9"/>
            <a:srcRect/>
            <a:stretch>
              <a:fillRect/>
            </a:stretch>
          </p:blipFill>
          <p:spPr bwMode="auto">
            <a:xfrm>
              <a:off x="3033387" y="4763002"/>
              <a:ext cx="1584958" cy="1584958"/>
            </a:xfrm>
            <a:prstGeom prst="rect">
              <a:avLst/>
            </a:prstGeom>
            <a:noFill/>
          </p:spPr>
        </p:pic>
      </p:grpSp>
      <p:sp>
        <p:nvSpPr>
          <p:cNvPr id="21" name="Carré corné 20"/>
          <p:cNvSpPr/>
          <p:nvPr/>
        </p:nvSpPr>
        <p:spPr>
          <a:xfrm>
            <a:off x="7371807" y="839843"/>
            <a:ext cx="3971108" cy="4399814"/>
          </a:xfrm>
          <a:prstGeom prst="foldedCorner">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ln>
            <a:solidFill>
              <a:schemeClr val="accent1">
                <a:lumMod val="75000"/>
              </a:schemeClr>
            </a:solidFill>
          </a:ln>
          <a:effectLst>
            <a:glow rad="63500">
              <a:schemeClr val="accent1">
                <a:satMod val="175000"/>
                <a:alpha val="40000"/>
              </a:schemeClr>
            </a:glow>
            <a:innerShdw blurRad="63500" dist="50800" dir="189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smtClean="0">
              <a:solidFill>
                <a:schemeClr val="accent1">
                  <a:lumMod val="40000"/>
                  <a:lumOff val="60000"/>
                </a:schemeClr>
              </a:solidFill>
            </a:endParaRPr>
          </a:p>
          <a:p>
            <a:pPr algn="ctr"/>
            <a:r>
              <a:rPr lang="fr-FR" sz="2400" dirty="0" smtClean="0">
                <a:solidFill>
                  <a:schemeClr val="accent1">
                    <a:lumMod val="40000"/>
                    <a:lumOff val="60000"/>
                  </a:schemeClr>
                </a:solidFill>
              </a:rPr>
              <a:t>Toi aussi tu peux t’amuser </a:t>
            </a:r>
          </a:p>
          <a:p>
            <a:pPr algn="ctr"/>
            <a:r>
              <a:rPr lang="fr-FR" sz="2400" dirty="0" smtClean="0">
                <a:solidFill>
                  <a:schemeClr val="accent1">
                    <a:lumMod val="40000"/>
                    <a:lumOff val="60000"/>
                  </a:schemeClr>
                </a:solidFill>
              </a:rPr>
              <a:t>à écrire un message comme Léonard de Vinci. </a:t>
            </a:r>
          </a:p>
          <a:p>
            <a:pPr algn="ctr"/>
            <a:r>
              <a:rPr lang="fr-FR" sz="2400" dirty="0" smtClean="0">
                <a:solidFill>
                  <a:schemeClr val="accent1">
                    <a:lumMod val="40000"/>
                    <a:lumOff val="60000"/>
                  </a:schemeClr>
                </a:solidFill>
              </a:rPr>
              <a:t> Vérifie avec un miroir.</a:t>
            </a:r>
          </a:p>
          <a:p>
            <a:pPr algn="ctr"/>
            <a:endParaRPr lang="fr-FR" sz="2400" dirty="0" smtClean="0">
              <a:solidFill>
                <a:schemeClr val="accent1">
                  <a:lumMod val="40000"/>
                  <a:lumOff val="60000"/>
                </a:schemeClr>
              </a:solidFill>
            </a:endParaRPr>
          </a:p>
          <a:p>
            <a:pPr algn="ctr"/>
            <a:r>
              <a:rPr lang="fr-FR" sz="2400" dirty="0" smtClean="0">
                <a:solidFill>
                  <a:schemeClr val="accent1">
                    <a:lumMod val="40000"/>
                    <a:lumOff val="60000"/>
                  </a:schemeClr>
                </a:solidFill>
              </a:rPr>
              <a:t>Essaie de le faire lire à</a:t>
            </a:r>
          </a:p>
          <a:p>
            <a:pPr algn="ctr"/>
            <a:r>
              <a:rPr lang="fr-FR" sz="2400" dirty="0" smtClean="0">
                <a:solidFill>
                  <a:schemeClr val="accent1">
                    <a:lumMod val="40000"/>
                    <a:lumOff val="60000"/>
                  </a:schemeClr>
                </a:solidFill>
              </a:rPr>
              <a:t> quelqu’un près de toi.</a:t>
            </a:r>
            <a:endParaRPr lang="fr-FR" sz="2400" dirty="0">
              <a:solidFill>
                <a:schemeClr val="accent1">
                  <a:lumMod val="40000"/>
                  <a:lumOff val="60000"/>
                </a:schemeClr>
              </a:solidFill>
            </a:endParaRPr>
          </a:p>
        </p:txBody>
      </p:sp>
      <p:pic>
        <p:nvPicPr>
          <p:cNvPr id="23" name="Picture 16" descr="Courbe2 : CENTAURE"/>
          <p:cNvPicPr>
            <a:picLocks noChangeAspect="1" noChangeArrowheads="1"/>
          </p:cNvPicPr>
          <p:nvPr/>
        </p:nvPicPr>
        <p:blipFill>
          <a:blip r:embed="rId10">
            <a:duotone>
              <a:prstClr val="black"/>
              <a:schemeClr val="accent5">
                <a:tint val="45000"/>
                <a:satMod val="400000"/>
              </a:schemeClr>
            </a:duotone>
          </a:blip>
          <a:srcRect/>
          <a:stretch>
            <a:fillRect/>
          </a:stretch>
        </p:blipFill>
        <p:spPr bwMode="auto">
          <a:xfrm rot="9953850">
            <a:off x="5309847" y="5205111"/>
            <a:ext cx="7309432" cy="2285696"/>
          </a:xfrm>
          <a:prstGeom prst="rect">
            <a:avLst/>
          </a:prstGeom>
          <a:noFill/>
        </p:spPr>
      </p:pic>
      <p:sp>
        <p:nvSpPr>
          <p:cNvPr id="25" name="Rectangle 24"/>
          <p:cNvSpPr/>
          <p:nvPr/>
        </p:nvSpPr>
        <p:spPr>
          <a:xfrm flipH="1">
            <a:off x="36646" y="0"/>
            <a:ext cx="268153" cy="6857999"/>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Light blue wavy abstract background vector 04 free download"/>
          <p:cNvPicPr>
            <a:picLocks noChangeAspect="1" noChangeArrowheads="1"/>
          </p:cNvPicPr>
          <p:nvPr/>
        </p:nvPicPr>
        <p:blipFill>
          <a:blip r:embed="rId2"/>
          <a:stretch>
            <a:fillRect/>
          </a:stretch>
        </p:blipFill>
        <p:spPr bwMode="auto">
          <a:xfrm>
            <a:off x="117475" y="14514"/>
            <a:ext cx="12074525" cy="6857999"/>
          </a:xfrm>
          <a:prstGeom prst="rect">
            <a:avLst/>
          </a:prstGeom>
          <a:noFill/>
          <a:ln>
            <a:noFill/>
          </a:ln>
        </p:spPr>
      </p:pic>
      <p:pic>
        <p:nvPicPr>
          <p:cNvPr id="11" name="Picture 5" descr="Léonard de Vinci — Wikipédia"/>
          <p:cNvPicPr>
            <a:picLocks noChangeAspect="1" noChangeArrowheads="1"/>
          </p:cNvPicPr>
          <p:nvPr/>
        </p:nvPicPr>
        <p:blipFill>
          <a:blip r:embed="rId3"/>
          <a:srcRect/>
          <a:stretch>
            <a:fillRect/>
          </a:stretch>
        </p:blipFill>
        <p:spPr bwMode="auto">
          <a:xfrm>
            <a:off x="730868" y="398885"/>
            <a:ext cx="2270867" cy="3563515"/>
          </a:xfrm>
          <a:prstGeom prst="rect">
            <a:avLst/>
          </a:prstGeom>
          <a:noFill/>
          <a:ln w="57150">
            <a:solidFill>
              <a:schemeClr val="accent5">
                <a:lumMod val="50000"/>
              </a:schemeClr>
            </a:solidFill>
          </a:ln>
        </p:spPr>
      </p:pic>
      <p:sp>
        <p:nvSpPr>
          <p:cNvPr id="12" name="ZoneTexte 11"/>
          <p:cNvSpPr txBox="1"/>
          <p:nvPr/>
        </p:nvSpPr>
        <p:spPr>
          <a:xfrm>
            <a:off x="467180" y="4050754"/>
            <a:ext cx="2688227" cy="584775"/>
          </a:xfrm>
          <a:prstGeom prst="rect">
            <a:avLst/>
          </a:prstGeom>
          <a:noFill/>
        </p:spPr>
        <p:txBody>
          <a:bodyPr wrap="square" rtlCol="0">
            <a:spAutoFit/>
          </a:bodyPr>
          <a:lstStyle/>
          <a:p>
            <a:pPr algn="ctr"/>
            <a:r>
              <a:rPr lang="fr-FR" sz="1600" b="1" dirty="0" smtClean="0"/>
              <a:t>Léonard de Vinci a réalisé </a:t>
            </a:r>
          </a:p>
          <a:p>
            <a:pPr algn="ctr"/>
            <a:r>
              <a:rPr lang="fr-FR" sz="1600" b="1" dirty="0" smtClean="0"/>
              <a:t>son autoportrait .</a:t>
            </a:r>
            <a:endParaRPr lang="fr-FR" sz="1600" b="1" dirty="0"/>
          </a:p>
        </p:txBody>
      </p:sp>
      <p:sp>
        <p:nvSpPr>
          <p:cNvPr id="13" name="ZoneTexte 12"/>
          <p:cNvSpPr txBox="1"/>
          <p:nvPr/>
        </p:nvSpPr>
        <p:spPr>
          <a:xfrm>
            <a:off x="3213463" y="268259"/>
            <a:ext cx="8451668" cy="1477328"/>
          </a:xfrm>
          <a:prstGeom prst="rect">
            <a:avLst/>
          </a:prstGeom>
          <a:noFill/>
        </p:spPr>
        <p:txBody>
          <a:bodyPr wrap="square" rtlCol="0">
            <a:spAutoFit/>
          </a:bodyPr>
          <a:lstStyle/>
          <a:p>
            <a:r>
              <a:rPr lang="fr-FR" dirty="0" smtClean="0"/>
              <a:t>Pour tenir ses écrits à l'abri des regards indiscrets, </a:t>
            </a:r>
            <a:r>
              <a:rPr lang="fr-FR" b="1" dirty="0" smtClean="0"/>
              <a:t>Léonard de Vinci</a:t>
            </a:r>
            <a:r>
              <a:rPr lang="fr-FR" dirty="0" smtClean="0"/>
              <a:t> avait l'habitude d'écrire de droite à gauche, si bien qu'il fallait </a:t>
            </a:r>
            <a:r>
              <a:rPr lang="fr-FR" b="1" dirty="0" smtClean="0"/>
              <a:t>un miroir </a:t>
            </a:r>
            <a:r>
              <a:rPr lang="fr-FR" dirty="0" smtClean="0"/>
              <a:t>pour lire ses manuscrits. Évidemment, ce procédé n'offre qu'une très faible protection, mais à son époque     c'était assez efficace, puisque peu de gens savaient lire. </a:t>
            </a:r>
          </a:p>
          <a:p>
            <a:r>
              <a:rPr lang="fr-FR" dirty="0" smtClean="0"/>
              <a:t>Voici un exemple en italien.</a:t>
            </a:r>
            <a:endParaRPr lang="fr-FR" dirty="0"/>
          </a:p>
        </p:txBody>
      </p:sp>
      <p:pic>
        <p:nvPicPr>
          <p:cNvPr id="14" name="Picture 2"/>
          <p:cNvPicPr>
            <a:picLocks noChangeAspect="1" noChangeArrowheads="1"/>
          </p:cNvPicPr>
          <p:nvPr/>
        </p:nvPicPr>
        <p:blipFill>
          <a:blip r:embed="rId4"/>
          <a:srcRect/>
          <a:stretch>
            <a:fillRect/>
          </a:stretch>
        </p:blipFill>
        <p:spPr bwMode="auto">
          <a:xfrm>
            <a:off x="5243059" y="2043761"/>
            <a:ext cx="2957513" cy="4318492"/>
          </a:xfrm>
          <a:prstGeom prst="rect">
            <a:avLst/>
          </a:prstGeom>
          <a:noFill/>
          <a:ln w="9525">
            <a:solidFill>
              <a:schemeClr val="accent5">
                <a:lumMod val="50000"/>
              </a:schemeClr>
            </a:solidFill>
            <a:miter lim="800000"/>
            <a:headEnd/>
            <a:tailEnd/>
          </a:ln>
        </p:spPr>
      </p:pic>
      <p:pic>
        <p:nvPicPr>
          <p:cNvPr id="15" name="Picture 3"/>
          <p:cNvPicPr>
            <a:picLocks noChangeAspect="1" noChangeArrowheads="1"/>
          </p:cNvPicPr>
          <p:nvPr/>
        </p:nvPicPr>
        <p:blipFill>
          <a:blip r:embed="rId5"/>
          <a:srcRect/>
          <a:stretch>
            <a:fillRect/>
          </a:stretch>
        </p:blipFill>
        <p:spPr bwMode="auto">
          <a:xfrm>
            <a:off x="8665195" y="2043761"/>
            <a:ext cx="2999936" cy="4318492"/>
          </a:xfrm>
          <a:prstGeom prst="rect">
            <a:avLst/>
          </a:prstGeom>
          <a:noFill/>
          <a:ln w="9525">
            <a:solidFill>
              <a:schemeClr val="accent5">
                <a:lumMod val="50000"/>
              </a:schemeClr>
            </a:solidFill>
            <a:miter lim="800000"/>
            <a:headEnd/>
            <a:tailEnd/>
          </a:ln>
        </p:spPr>
      </p:pic>
      <p:pic>
        <p:nvPicPr>
          <p:cNvPr id="40964" name="Picture 4" descr="Miroir forme libre fond vert 38x87cm | Selency"/>
          <p:cNvPicPr>
            <a:picLocks noChangeAspect="1" noChangeArrowheads="1"/>
          </p:cNvPicPr>
          <p:nvPr/>
        </p:nvPicPr>
        <p:blipFill>
          <a:blip r:embed="rId6"/>
          <a:srcRect/>
          <a:stretch>
            <a:fillRect/>
          </a:stretch>
        </p:blipFill>
        <p:spPr bwMode="auto">
          <a:xfrm flipH="1">
            <a:off x="1915886" y="1422400"/>
            <a:ext cx="5017405" cy="5435600"/>
          </a:xfrm>
          <a:prstGeom prst="rect">
            <a:avLst/>
          </a:prstGeom>
          <a:noFill/>
        </p:spPr>
      </p:pic>
      <p:sp>
        <p:nvSpPr>
          <p:cNvPr id="17" name="Rectangle 16"/>
          <p:cNvSpPr/>
          <p:nvPr/>
        </p:nvSpPr>
        <p:spPr>
          <a:xfrm flipH="1">
            <a:off x="36646" y="0"/>
            <a:ext cx="268153" cy="6857999"/>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Light blue wavy abstract background vector 04 free download"/>
          <p:cNvPicPr>
            <a:picLocks noChangeAspect="1" noChangeArrowheads="1"/>
          </p:cNvPicPr>
          <p:nvPr/>
        </p:nvPicPr>
        <p:blipFill>
          <a:blip r:embed="rId2"/>
          <a:stretch>
            <a:fillRect/>
          </a:stretch>
        </p:blipFill>
        <p:spPr bwMode="auto">
          <a:xfrm>
            <a:off x="117475" y="14514"/>
            <a:ext cx="12074525" cy="6857999"/>
          </a:xfrm>
          <a:prstGeom prst="rect">
            <a:avLst/>
          </a:prstGeom>
          <a:noFill/>
          <a:ln>
            <a:noFill/>
          </a:ln>
        </p:spPr>
      </p:pic>
      <p:pic>
        <p:nvPicPr>
          <p:cNvPr id="6" name="Picture 6" descr="Espace bleuté - VOYAGE ONIRIQUE"/>
          <p:cNvPicPr>
            <a:picLocks noChangeAspect="1" noChangeArrowheads="1"/>
          </p:cNvPicPr>
          <p:nvPr/>
        </p:nvPicPr>
        <p:blipFill>
          <a:blip r:embed="rId3">
            <a:lum bright="20000"/>
          </a:blip>
          <a:srcRect/>
          <a:stretch>
            <a:fillRect/>
          </a:stretch>
        </p:blipFill>
        <p:spPr bwMode="auto">
          <a:xfrm>
            <a:off x="685636" y="141290"/>
            <a:ext cx="1665672" cy="1041045"/>
          </a:xfrm>
          <a:prstGeom prst="rect">
            <a:avLst/>
          </a:prstGeom>
          <a:noFill/>
        </p:spPr>
      </p:pic>
      <p:sp>
        <p:nvSpPr>
          <p:cNvPr id="7" name="WordArt 7"/>
          <p:cNvSpPr>
            <a:spLocks noChangeArrowheads="1" noChangeShapeType="1" noTextEdit="1"/>
          </p:cNvSpPr>
          <p:nvPr/>
        </p:nvSpPr>
        <p:spPr bwMode="auto">
          <a:xfrm>
            <a:off x="801748" y="908731"/>
            <a:ext cx="1230244" cy="452391"/>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rtl="0"/>
            <a:r>
              <a:rPr lang="fr-FR" sz="3600" kern="10" spc="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 CENA" pitchFamily="2" charset="0"/>
              </a:rPr>
              <a:t>JOUR 3</a:t>
            </a:r>
            <a:endParaRPr lang="fr-FR" sz="3600" kern="10" spc="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 CENA" pitchFamily="2" charset="0"/>
            </a:endParaRPr>
          </a:p>
        </p:txBody>
      </p:sp>
      <p:grpSp>
        <p:nvGrpSpPr>
          <p:cNvPr id="2" name="Groupe 9"/>
          <p:cNvGrpSpPr/>
          <p:nvPr/>
        </p:nvGrpSpPr>
        <p:grpSpPr>
          <a:xfrm>
            <a:off x="621206" y="1818180"/>
            <a:ext cx="4310743" cy="4834128"/>
            <a:chOff x="418010" y="1882491"/>
            <a:chExt cx="4310743" cy="4470818"/>
          </a:xfrm>
        </p:grpSpPr>
        <p:pic>
          <p:nvPicPr>
            <p:cNvPr id="8" name="Picture 2" descr="Feuille blanche pliée en huit. - Telecharger Vectoriel Gratuit ..."/>
            <p:cNvPicPr>
              <a:picLocks noChangeAspect="1" noChangeArrowheads="1"/>
            </p:cNvPicPr>
            <p:nvPr/>
          </p:nvPicPr>
          <p:blipFill>
            <a:blip r:embed="rId4">
              <a:lum contrast="-10000"/>
            </a:blip>
            <a:srcRect l="10131" t="10307" r="9287" b="9901"/>
            <a:stretch>
              <a:fillRect/>
            </a:stretch>
          </p:blipFill>
          <p:spPr bwMode="auto">
            <a:xfrm>
              <a:off x="418010" y="1882491"/>
              <a:ext cx="4310743" cy="4470818"/>
            </a:xfrm>
            <a:prstGeom prst="rect">
              <a:avLst/>
            </a:prstGeom>
            <a:noFill/>
            <a:ln>
              <a:solidFill>
                <a:schemeClr val="accent1">
                  <a:lumMod val="50000"/>
                </a:schemeClr>
              </a:solidFill>
            </a:ln>
            <a:effectLst>
              <a:innerShdw blurRad="63500" dist="50800" dir="13500000">
                <a:prstClr val="black">
                  <a:alpha val="50000"/>
                </a:prstClr>
              </a:innerShdw>
            </a:effectLst>
          </p:spPr>
        </p:pic>
        <p:sp>
          <p:nvSpPr>
            <p:cNvPr id="9" name="ZoneTexte 8"/>
            <p:cNvSpPr txBox="1"/>
            <p:nvPr/>
          </p:nvSpPr>
          <p:spPr>
            <a:xfrm>
              <a:off x="801748" y="2093408"/>
              <a:ext cx="3718000" cy="3401514"/>
            </a:xfrm>
            <a:prstGeom prst="rect">
              <a:avLst/>
            </a:prstGeom>
            <a:noFill/>
          </p:spPr>
          <p:txBody>
            <a:bodyPr wrap="square" rtlCol="0">
              <a:spAutoFit/>
            </a:bodyPr>
            <a:lstStyle/>
            <a:p>
              <a:endParaRPr lang="fr-FR" sz="900" dirty="0" smtClean="0">
                <a:latin typeface="Bradley Hand ITC" pitchFamily="66" charset="0"/>
              </a:endParaRPr>
            </a:p>
            <a:p>
              <a:r>
                <a:rPr lang="fr-FR" sz="1600" dirty="0" smtClean="0">
                  <a:latin typeface="Bradley Hand ITC" pitchFamily="66" charset="0"/>
                </a:rPr>
                <a:t>J’ai repris mon exploration.  </a:t>
              </a:r>
            </a:p>
            <a:p>
              <a:r>
                <a:rPr lang="fr-FR" sz="1600" dirty="0" smtClean="0">
                  <a:latin typeface="Bradley Hand ITC" pitchFamily="66" charset="0"/>
                </a:rPr>
                <a:t>     </a:t>
              </a:r>
            </a:p>
            <a:p>
              <a:r>
                <a:rPr lang="fr-FR" sz="1600" dirty="0" smtClean="0">
                  <a:latin typeface="Bradley Hand ITC" pitchFamily="66" charset="0"/>
                </a:rPr>
                <a:t>L’</a:t>
              </a:r>
              <a:r>
                <a:rPr lang="fr-FR" sz="1600" dirty="0" err="1" smtClean="0">
                  <a:latin typeface="Bradley Hand ITC" pitchFamily="66" charset="0"/>
                </a:rPr>
                <a:t>orbitateur</a:t>
              </a:r>
              <a:r>
                <a:rPr lang="fr-FR" sz="1600" dirty="0" smtClean="0">
                  <a:latin typeface="Bradley Hand ITC" pitchFamily="66" charset="0"/>
                </a:rPr>
                <a:t> indique: </a:t>
              </a:r>
              <a:r>
                <a:rPr lang="fr-FR" sz="1600" b="1" dirty="0" smtClean="0">
                  <a:latin typeface="Bradley Hand ITC" pitchFamily="66" charset="0"/>
                </a:rPr>
                <a:t>Paris,  mai 1770</a:t>
              </a:r>
              <a:r>
                <a:rPr lang="fr-FR" sz="1600" dirty="0" smtClean="0">
                  <a:latin typeface="Bradley Hand ITC" pitchFamily="66" charset="0"/>
                </a:rPr>
                <a:t>.</a:t>
              </a:r>
            </a:p>
            <a:p>
              <a:r>
                <a:rPr lang="fr-FR" sz="1600" dirty="0" smtClean="0">
                  <a:latin typeface="Bradley Hand ITC" pitchFamily="66" charset="0"/>
                </a:rPr>
                <a:t>Décidément je ne vois toujours aucun être vivant. C’est dommage!</a:t>
              </a:r>
            </a:p>
            <a:p>
              <a:endParaRPr lang="fr-FR" sz="1600" dirty="0" smtClean="0">
                <a:latin typeface="Bradley Hand ITC" pitchFamily="66" charset="0"/>
              </a:endParaRPr>
            </a:p>
            <a:p>
              <a:r>
                <a:rPr lang="fr-FR" sz="1600" dirty="0" smtClean="0">
                  <a:latin typeface="Bradley Hand ITC" pitchFamily="66" charset="0"/>
                </a:rPr>
                <a:t>J’ai pris en photo cette drôle de machine, un schéma et un dessin du premier accident de cette machine en 1770. </a:t>
              </a:r>
            </a:p>
            <a:p>
              <a:r>
                <a:rPr lang="fr-FR" sz="1600" dirty="0" smtClean="0">
                  <a:latin typeface="Bradley Hand ITC" pitchFamily="66" charset="0"/>
                </a:rPr>
                <a:t>C’est  </a:t>
              </a:r>
              <a:r>
                <a:rPr lang="fr-FR" sz="1600" b="1" dirty="0" smtClean="0">
                  <a:latin typeface="Bradley Hand ITC" pitchFamily="66" charset="0"/>
                </a:rPr>
                <a:t>le fardier d’un ingénieur français Joseph Cugnot </a:t>
              </a:r>
              <a:r>
                <a:rPr lang="fr-FR" sz="1600" dirty="0" smtClean="0">
                  <a:latin typeface="Bradley Hand ITC" pitchFamily="66" charset="0"/>
                </a:rPr>
                <a:t>et c’est  l’ancêtre de la voiture. </a:t>
              </a:r>
            </a:p>
            <a:p>
              <a:endParaRPr lang="fr-FR" sz="1600" dirty="0" smtClean="0">
                <a:latin typeface="Bradley Hand ITC" pitchFamily="66" charset="0"/>
              </a:endParaRPr>
            </a:p>
            <a:p>
              <a:r>
                <a:rPr lang="fr-FR" sz="1600" dirty="0" smtClean="0">
                  <a:latin typeface="Bradley Hand ITC" pitchFamily="66" charset="0"/>
                </a:rPr>
                <a:t>		Malo Hermès </a:t>
              </a:r>
              <a:endParaRPr lang="fr-FR" sz="1600" dirty="0">
                <a:latin typeface="Bradley Hand ITC" pitchFamily="66" charset="0"/>
              </a:endParaRPr>
            </a:p>
          </p:txBody>
        </p:sp>
      </p:grpSp>
      <p:pic>
        <p:nvPicPr>
          <p:cNvPr id="12" name="Picture 4" descr="https://upload.wikimedia.org/wikipedia/commons/5/5b/Fardier_a_vapeur.gif"/>
          <p:cNvPicPr>
            <a:picLocks noChangeAspect="1" noChangeArrowheads="1"/>
          </p:cNvPicPr>
          <p:nvPr/>
        </p:nvPicPr>
        <p:blipFill>
          <a:blip r:embed="rId5"/>
          <a:srcRect/>
          <a:stretch>
            <a:fillRect/>
          </a:stretch>
        </p:blipFill>
        <p:spPr bwMode="auto">
          <a:xfrm rot="374953">
            <a:off x="5606927" y="4098403"/>
            <a:ext cx="3247571" cy="1749629"/>
          </a:xfrm>
          <a:prstGeom prst="rect">
            <a:avLst/>
          </a:prstGeom>
          <a:noFill/>
          <a:ln w="57150">
            <a:solidFill>
              <a:srgbClr val="FFFFCC"/>
            </a:solidFill>
          </a:ln>
        </p:spPr>
      </p:pic>
      <p:pic>
        <p:nvPicPr>
          <p:cNvPr id="13" name="Picture 8" descr="Le Fardier de CUGNOT, l'ancêtre à vapeur.- Histoire automobile sur ..."/>
          <p:cNvPicPr>
            <a:picLocks noChangeAspect="1" noChangeArrowheads="1"/>
          </p:cNvPicPr>
          <p:nvPr/>
        </p:nvPicPr>
        <p:blipFill>
          <a:blip r:embed="rId6"/>
          <a:srcRect/>
          <a:stretch>
            <a:fillRect/>
          </a:stretch>
        </p:blipFill>
        <p:spPr bwMode="auto">
          <a:xfrm rot="21035402">
            <a:off x="5277659" y="1924729"/>
            <a:ext cx="3633437" cy="2043809"/>
          </a:xfrm>
          <a:prstGeom prst="rect">
            <a:avLst/>
          </a:prstGeom>
          <a:noFill/>
          <a:ln>
            <a:solidFill>
              <a:srgbClr val="FFFFCC"/>
            </a:solidFill>
          </a:ln>
        </p:spPr>
      </p:pic>
      <p:pic>
        <p:nvPicPr>
          <p:cNvPr id="14" name="Picture 2" descr="https://upload.wikimedia.org/wikipedia/commons/2/2c/Le_deuxi%C3%A8me_fardier_de_Cugnot_%281770%29%2C_ici_au_Mus%C3%A9e_central_de_la_M%C3%A9canique_fran%C3%A7aise_%28en_1901%29.jpg"/>
          <p:cNvPicPr>
            <a:picLocks noChangeAspect="1" noChangeArrowheads="1"/>
          </p:cNvPicPr>
          <p:nvPr/>
        </p:nvPicPr>
        <p:blipFill>
          <a:blip r:embed="rId7"/>
          <a:srcRect/>
          <a:stretch>
            <a:fillRect/>
          </a:stretch>
        </p:blipFill>
        <p:spPr bwMode="auto">
          <a:xfrm rot="293773">
            <a:off x="5181553" y="411038"/>
            <a:ext cx="3735978" cy="1249986"/>
          </a:xfrm>
          <a:prstGeom prst="rect">
            <a:avLst/>
          </a:prstGeom>
          <a:noFill/>
          <a:ln w="57150">
            <a:solidFill>
              <a:srgbClr val="FFFFCC"/>
            </a:solidFill>
          </a:ln>
        </p:spPr>
      </p:pic>
      <p:sp>
        <p:nvSpPr>
          <p:cNvPr id="15" name="ZoneTexte 14"/>
          <p:cNvSpPr txBox="1"/>
          <p:nvPr/>
        </p:nvSpPr>
        <p:spPr>
          <a:xfrm rot="21073266">
            <a:off x="7547437" y="1837232"/>
            <a:ext cx="1379583" cy="276999"/>
          </a:xfrm>
          <a:prstGeom prst="rect">
            <a:avLst/>
          </a:prstGeom>
          <a:noFill/>
        </p:spPr>
        <p:txBody>
          <a:bodyPr wrap="square" rtlCol="0">
            <a:spAutoFit/>
          </a:bodyPr>
          <a:lstStyle/>
          <a:p>
            <a:r>
              <a:rPr lang="fr-FR" sz="1200" dirty="0" smtClean="0">
                <a:latin typeface="Bernard MT Condensed" pitchFamily="18" charset="0"/>
              </a:rPr>
              <a:t>Fardier de Cugnot</a:t>
            </a:r>
            <a:endParaRPr lang="fr-FR" sz="1200" dirty="0">
              <a:latin typeface="Bernard MT Condensed" pitchFamily="18" charset="0"/>
            </a:endParaRPr>
          </a:p>
        </p:txBody>
      </p:sp>
      <p:sp>
        <p:nvSpPr>
          <p:cNvPr id="16" name="Rectangle 15"/>
          <p:cNvSpPr/>
          <p:nvPr/>
        </p:nvSpPr>
        <p:spPr>
          <a:xfrm flipH="1">
            <a:off x="36646" y="0"/>
            <a:ext cx="268153" cy="6857999"/>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arré corné 16"/>
          <p:cNvSpPr/>
          <p:nvPr/>
        </p:nvSpPr>
        <p:spPr>
          <a:xfrm>
            <a:off x="9428513" y="1361122"/>
            <a:ext cx="2482672" cy="3925785"/>
          </a:xfrm>
          <a:prstGeom prst="foldedCorner">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ln>
            <a:solidFill>
              <a:schemeClr val="accent1">
                <a:lumMod val="75000"/>
              </a:schemeClr>
            </a:solidFill>
          </a:ln>
          <a:effectLst>
            <a:glow rad="63500">
              <a:schemeClr val="accent1">
                <a:satMod val="175000"/>
                <a:alpha val="40000"/>
              </a:schemeClr>
            </a:glow>
            <a:innerShdw blurRad="63500" dist="50800" dir="189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smtClean="0">
              <a:solidFill>
                <a:schemeClr val="accent1">
                  <a:lumMod val="40000"/>
                  <a:lumOff val="60000"/>
                </a:schemeClr>
              </a:solidFill>
            </a:endParaRPr>
          </a:p>
          <a:p>
            <a:pPr algn="ctr"/>
            <a:r>
              <a:rPr lang="fr-FR" sz="2200" dirty="0" smtClean="0">
                <a:solidFill>
                  <a:schemeClr val="accent1">
                    <a:lumMod val="40000"/>
                    <a:lumOff val="60000"/>
                  </a:schemeClr>
                </a:solidFill>
              </a:rPr>
              <a:t>Toi aussi, deviens un grand inventeur. Imagine la voiture de 2100. </a:t>
            </a:r>
          </a:p>
          <a:p>
            <a:pPr algn="ctr"/>
            <a:r>
              <a:rPr lang="fr-FR" sz="2200" dirty="0" smtClean="0">
                <a:solidFill>
                  <a:schemeClr val="accent1">
                    <a:lumMod val="40000"/>
                    <a:lumOff val="60000"/>
                  </a:schemeClr>
                </a:solidFill>
              </a:rPr>
              <a:t>Raconte comment elle est, comment elle fonctionne. Imagine tout ce qu’on pourra faire  avec cette voiture du futur.</a:t>
            </a:r>
            <a:endParaRPr lang="fr-FR" sz="2400" dirty="0" smtClean="0">
              <a:solidFill>
                <a:schemeClr val="accent1">
                  <a:lumMod val="40000"/>
                  <a:lumOff val="60000"/>
                </a:schemeClr>
              </a:solidFill>
            </a:endParaRPr>
          </a:p>
        </p:txBody>
      </p:sp>
      <p:pic>
        <p:nvPicPr>
          <p:cNvPr id="18" name="Picture 16" descr="Courbe2 : CENTAURE"/>
          <p:cNvPicPr>
            <a:picLocks noChangeAspect="1" noChangeArrowheads="1"/>
          </p:cNvPicPr>
          <p:nvPr/>
        </p:nvPicPr>
        <p:blipFill>
          <a:blip r:embed="rId8">
            <a:duotone>
              <a:prstClr val="black"/>
              <a:schemeClr val="accent5">
                <a:tint val="45000"/>
                <a:satMod val="400000"/>
              </a:schemeClr>
            </a:duotone>
          </a:blip>
          <a:srcRect/>
          <a:stretch>
            <a:fillRect/>
          </a:stretch>
        </p:blipFill>
        <p:spPr bwMode="auto">
          <a:xfrm rot="9953850">
            <a:off x="6670086" y="5646489"/>
            <a:ext cx="5748741" cy="1797660"/>
          </a:xfrm>
          <a:prstGeom prst="rect">
            <a:avLst/>
          </a:prstGeom>
          <a:noFill/>
        </p:spPr>
      </p:pic>
      <p:sp>
        <p:nvSpPr>
          <p:cNvPr id="19" name="ZoneTexte 18"/>
          <p:cNvSpPr txBox="1"/>
          <p:nvPr/>
        </p:nvSpPr>
        <p:spPr>
          <a:xfrm>
            <a:off x="8882020" y="6110070"/>
            <a:ext cx="1873067" cy="646331"/>
          </a:xfrm>
          <a:prstGeom prst="rect">
            <a:avLst/>
          </a:prstGeom>
          <a:noFill/>
        </p:spPr>
        <p:txBody>
          <a:bodyPr wrap="square" rtlCol="0">
            <a:spAutoFit/>
          </a:bodyPr>
          <a:lstStyle/>
          <a:p>
            <a:pPr algn="r"/>
            <a:r>
              <a:rPr lang="fr-FR" b="1" dirty="0" smtClean="0">
                <a:solidFill>
                  <a:schemeClr val="accent4">
                    <a:lumMod val="75000"/>
                  </a:schemeClr>
                </a:solidFill>
              </a:rPr>
              <a:t>Où ira la </a:t>
            </a:r>
          </a:p>
          <a:p>
            <a:pPr algn="r"/>
            <a:r>
              <a:rPr lang="fr-FR" b="1" dirty="0" smtClean="0">
                <a:solidFill>
                  <a:schemeClr val="accent4">
                    <a:lumMod val="75000"/>
                  </a:schemeClr>
                </a:solidFill>
              </a:rPr>
              <a:t>prochaine étape?</a:t>
            </a:r>
            <a:endParaRPr lang="fr-FR" b="1" dirty="0">
              <a:solidFill>
                <a:schemeClr val="accent4">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Light blue wavy abstract background vector 04 free download"/>
          <p:cNvPicPr>
            <a:picLocks noChangeAspect="1" noChangeArrowheads="1"/>
          </p:cNvPicPr>
          <p:nvPr/>
        </p:nvPicPr>
        <p:blipFill>
          <a:blip r:embed="rId2"/>
          <a:stretch>
            <a:fillRect/>
          </a:stretch>
        </p:blipFill>
        <p:spPr bwMode="auto">
          <a:xfrm>
            <a:off x="117475" y="14514"/>
            <a:ext cx="12074525" cy="6857999"/>
          </a:xfrm>
          <a:prstGeom prst="rect">
            <a:avLst/>
          </a:prstGeom>
          <a:noFill/>
          <a:ln>
            <a:noFill/>
          </a:ln>
        </p:spPr>
      </p:pic>
      <p:pic>
        <p:nvPicPr>
          <p:cNvPr id="6" name="Picture 6" descr="Espace bleuté - VOYAGE ONIRIQUE"/>
          <p:cNvPicPr>
            <a:picLocks noChangeAspect="1" noChangeArrowheads="1"/>
          </p:cNvPicPr>
          <p:nvPr/>
        </p:nvPicPr>
        <p:blipFill>
          <a:blip r:embed="rId3">
            <a:lum bright="20000"/>
          </a:blip>
          <a:srcRect/>
          <a:stretch>
            <a:fillRect/>
          </a:stretch>
        </p:blipFill>
        <p:spPr bwMode="auto">
          <a:xfrm>
            <a:off x="700150" y="170318"/>
            <a:ext cx="1665672" cy="1041045"/>
          </a:xfrm>
          <a:prstGeom prst="rect">
            <a:avLst/>
          </a:prstGeom>
          <a:noFill/>
        </p:spPr>
      </p:pic>
      <p:sp>
        <p:nvSpPr>
          <p:cNvPr id="7" name="WordArt 7"/>
          <p:cNvSpPr>
            <a:spLocks noChangeArrowheads="1" noChangeShapeType="1" noTextEdit="1"/>
          </p:cNvSpPr>
          <p:nvPr/>
        </p:nvSpPr>
        <p:spPr bwMode="auto">
          <a:xfrm>
            <a:off x="816262" y="937759"/>
            <a:ext cx="1230244" cy="452391"/>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rtl="0"/>
            <a:r>
              <a:rPr lang="fr-FR" sz="3600" kern="10" spc="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 CENA" pitchFamily="2" charset="0"/>
              </a:rPr>
              <a:t>JOUR  4</a:t>
            </a:r>
            <a:endParaRPr lang="fr-FR" sz="3600" kern="10" spc="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 CENA" pitchFamily="2" charset="0"/>
            </a:endParaRPr>
          </a:p>
        </p:txBody>
      </p:sp>
      <p:sp>
        <p:nvSpPr>
          <p:cNvPr id="8" name="Rectangle 7"/>
          <p:cNvSpPr/>
          <p:nvPr/>
        </p:nvSpPr>
        <p:spPr>
          <a:xfrm>
            <a:off x="44905" y="0"/>
            <a:ext cx="263366" cy="6857999"/>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7"/>
          <p:cNvGrpSpPr/>
          <p:nvPr/>
        </p:nvGrpSpPr>
        <p:grpSpPr>
          <a:xfrm>
            <a:off x="638619" y="1484836"/>
            <a:ext cx="4310743" cy="6632585"/>
            <a:chOff x="638619" y="1484836"/>
            <a:chExt cx="4310743" cy="6632585"/>
          </a:xfrm>
        </p:grpSpPr>
        <p:pic>
          <p:nvPicPr>
            <p:cNvPr id="9" name="Picture 2" descr="Feuille blanche pliée en huit. - Telecharger Vectoriel Gratuit ..."/>
            <p:cNvPicPr>
              <a:picLocks noChangeAspect="1" noChangeArrowheads="1"/>
            </p:cNvPicPr>
            <p:nvPr/>
          </p:nvPicPr>
          <p:blipFill>
            <a:blip r:embed="rId4"/>
            <a:srcRect l="10131" t="10307" r="9287" b="9901"/>
            <a:stretch>
              <a:fillRect/>
            </a:stretch>
          </p:blipFill>
          <p:spPr bwMode="auto">
            <a:xfrm>
              <a:off x="638619" y="1606724"/>
              <a:ext cx="4310743" cy="5055319"/>
            </a:xfrm>
            <a:prstGeom prst="rect">
              <a:avLst/>
            </a:prstGeom>
            <a:noFill/>
            <a:ln>
              <a:solidFill>
                <a:srgbClr val="002060"/>
              </a:solidFill>
            </a:ln>
            <a:effectLst>
              <a:innerShdw blurRad="63500" dist="50800" dir="13500000">
                <a:prstClr val="black">
                  <a:alpha val="50000"/>
                </a:prstClr>
              </a:innerShdw>
            </a:effectLst>
          </p:spPr>
        </p:pic>
        <p:sp>
          <p:nvSpPr>
            <p:cNvPr id="10" name="ZoneTexte 9"/>
            <p:cNvSpPr txBox="1"/>
            <p:nvPr/>
          </p:nvSpPr>
          <p:spPr>
            <a:xfrm>
              <a:off x="928682" y="1484836"/>
              <a:ext cx="3853544" cy="6632585"/>
            </a:xfrm>
            <a:prstGeom prst="rect">
              <a:avLst/>
            </a:prstGeom>
            <a:noFill/>
          </p:spPr>
          <p:txBody>
            <a:bodyPr wrap="square" rtlCol="0">
              <a:spAutoFit/>
            </a:bodyPr>
            <a:lstStyle/>
            <a:p>
              <a:endParaRPr lang="fr-FR" sz="900" dirty="0" smtClean="0">
                <a:latin typeface="Bradley Hand ITC" pitchFamily="66" charset="0"/>
              </a:endParaRPr>
            </a:p>
            <a:p>
              <a:r>
                <a:rPr lang="fr-FR" sz="1600" dirty="0" smtClean="0">
                  <a:latin typeface="Bradley Hand ITC" pitchFamily="66" charset="0"/>
                </a:rPr>
                <a:t>Je voudrais encore plus remonter dans le temps mais impossible , je n’arrive pas à contrôler ma machine à traverser le temps.</a:t>
              </a:r>
            </a:p>
            <a:p>
              <a:r>
                <a:rPr lang="fr-FR" sz="1600" dirty="0" smtClean="0">
                  <a:latin typeface="Bradley Hand ITC" pitchFamily="66" charset="0"/>
                </a:rPr>
                <a:t>L’</a:t>
              </a:r>
              <a:r>
                <a:rPr lang="fr-FR" sz="1600" dirty="0" err="1" smtClean="0">
                  <a:latin typeface="Bradley Hand ITC" pitchFamily="66" charset="0"/>
                </a:rPr>
                <a:t>orbitateur</a:t>
              </a:r>
              <a:r>
                <a:rPr lang="fr-FR" sz="1600" dirty="0" smtClean="0">
                  <a:latin typeface="Bradley Hand ITC" pitchFamily="66" charset="0"/>
                </a:rPr>
                <a:t> indique: </a:t>
              </a:r>
              <a:r>
                <a:rPr lang="fr-FR" sz="1600" b="1" dirty="0" smtClean="0">
                  <a:latin typeface="Bradley Hand ITC" pitchFamily="66" charset="0"/>
                </a:rPr>
                <a:t>Amérique, année 1882. </a:t>
              </a:r>
            </a:p>
            <a:p>
              <a:r>
                <a:rPr lang="fr-FR" sz="1600" dirty="0" smtClean="0">
                  <a:latin typeface="Bradley Hand ITC" pitchFamily="66" charset="0"/>
                </a:rPr>
                <a:t>Voici la photo d’un appareil utilisant un </a:t>
              </a:r>
              <a:r>
                <a:rPr lang="fr-FR" sz="1600" b="1" dirty="0" smtClean="0">
                  <a:latin typeface="Bradley Hand ITC" pitchFamily="66" charset="0"/>
                </a:rPr>
                <a:t>alphabet morse </a:t>
              </a:r>
              <a:r>
                <a:rPr lang="fr-FR" sz="1600" dirty="0" smtClean="0">
                  <a:latin typeface="Bradley Hand ITC" pitchFamily="66" charset="0"/>
                </a:rPr>
                <a:t>du nom de son inventeur </a:t>
              </a:r>
              <a:r>
                <a:rPr lang="fr-FR" sz="1600" b="1" dirty="0" smtClean="0">
                  <a:latin typeface="Bradley Hand ITC" pitchFamily="66" charset="0"/>
                </a:rPr>
                <a:t>Samuel Morse</a:t>
              </a:r>
              <a:r>
                <a:rPr lang="fr-FR" sz="1600" dirty="0" smtClean="0">
                  <a:latin typeface="Bradley Hand ITC" pitchFamily="66" charset="0"/>
                </a:rPr>
                <a:t>. Ce code permet d’émettre des signaux visuels et auditifs. Il a servi</a:t>
              </a:r>
            </a:p>
            <a:p>
              <a:r>
                <a:rPr lang="fr-FR" sz="1600" dirty="0" smtClean="0">
                  <a:latin typeface="Bradley Hand ITC" pitchFamily="66" charset="0"/>
                </a:rPr>
                <a:t>à communiquer avec le télégraphe.</a:t>
              </a:r>
            </a:p>
            <a:p>
              <a:endParaRPr lang="fr-FR" sz="1600" dirty="0" smtClean="0">
                <a:latin typeface="Bradley Hand ITC" pitchFamily="66" charset="0"/>
              </a:endParaRPr>
            </a:p>
            <a:p>
              <a:r>
                <a:rPr lang="fr-FR" sz="1600" dirty="0" smtClean="0">
                  <a:latin typeface="Bradley Hand ITC" pitchFamily="66" charset="0"/>
                </a:rPr>
                <a:t>Décode ce mot :</a:t>
              </a:r>
            </a:p>
            <a:p>
              <a:r>
                <a:rPr lang="fr-FR" sz="2400" b="1" dirty="0" smtClean="0">
                  <a:latin typeface="Bradley Hand ITC" pitchFamily="66" charset="0"/>
                </a:rPr>
                <a:t>- -   - - -    . - .   . . .   .</a:t>
              </a:r>
            </a:p>
            <a:p>
              <a:r>
                <a:rPr lang="fr-FR" sz="1600" dirty="0" smtClean="0">
                  <a:latin typeface="Bradley Hand ITC" pitchFamily="66" charset="0"/>
                </a:rPr>
                <a:t>	</a:t>
              </a:r>
              <a:r>
                <a:rPr lang="fr-FR" sz="1600" dirty="0" smtClean="0">
                  <a:latin typeface="Bradley Hand ITC" pitchFamily="66" charset="0"/>
                </a:rPr>
                <a:t>				Malo </a:t>
              </a:r>
              <a:r>
                <a:rPr lang="fr-FR" sz="1600" dirty="0" smtClean="0">
                  <a:latin typeface="Bradley Hand ITC" pitchFamily="66" charset="0"/>
                </a:rPr>
                <a:t>Hermès </a:t>
              </a:r>
            </a:p>
            <a:p>
              <a:endParaRPr lang="fr-FR" sz="1600" dirty="0" smtClean="0">
                <a:latin typeface="Bradley Hand ITC" pitchFamily="66" charset="0"/>
              </a:endParaRPr>
            </a:p>
            <a:p>
              <a:r>
                <a:rPr lang="fr-FR" sz="1600" dirty="0" smtClean="0">
                  <a:latin typeface="Bradley Hand ITC" pitchFamily="66" charset="0"/>
                </a:rPr>
                <a:t>Solution : </a:t>
              </a:r>
            </a:p>
            <a:p>
              <a:endParaRPr lang="fr-FR" sz="1600" dirty="0" smtClean="0">
                <a:latin typeface="Bradley Hand ITC" pitchFamily="66" charset="0"/>
              </a:endParaRPr>
            </a:p>
            <a:p>
              <a:r>
                <a:rPr lang="fr-FR" sz="1600" dirty="0" smtClean="0">
                  <a:latin typeface="Bradley Hand ITC" pitchFamily="66" charset="0"/>
                </a:rPr>
                <a:t>		</a:t>
              </a:r>
            </a:p>
            <a:p>
              <a:endParaRPr lang="fr-FR" sz="1600" dirty="0" smtClean="0">
                <a:latin typeface="Bradley Hand ITC" pitchFamily="66" charset="0"/>
              </a:endParaRPr>
            </a:p>
            <a:p>
              <a:endParaRPr lang="fr-FR" sz="1600" dirty="0" smtClean="0">
                <a:latin typeface="Bradley Hand ITC" pitchFamily="66" charset="0"/>
              </a:endParaRPr>
            </a:p>
            <a:p>
              <a:endParaRPr lang="fr-FR" sz="1600" dirty="0" smtClean="0">
                <a:latin typeface="Bradley Hand ITC" pitchFamily="66" charset="0"/>
              </a:endParaRPr>
            </a:p>
            <a:p>
              <a:endParaRPr lang="fr-FR" sz="1600" dirty="0">
                <a:latin typeface="Bradley Hand ITC" pitchFamily="66" charset="0"/>
              </a:endParaRPr>
            </a:p>
          </p:txBody>
        </p:sp>
        <p:sp>
          <p:nvSpPr>
            <p:cNvPr id="11" name="ZoneTexte 10"/>
            <p:cNvSpPr txBox="1"/>
            <p:nvPr/>
          </p:nvSpPr>
          <p:spPr>
            <a:xfrm flipV="1">
              <a:off x="1830538" y="6297677"/>
              <a:ext cx="705393" cy="276999"/>
            </a:xfrm>
            <a:prstGeom prst="rect">
              <a:avLst/>
            </a:prstGeom>
            <a:noFill/>
          </p:spPr>
          <p:txBody>
            <a:bodyPr wrap="square" rtlCol="0">
              <a:spAutoFit/>
            </a:bodyPr>
            <a:lstStyle/>
            <a:p>
              <a:r>
                <a:rPr lang="fr-FR" sz="1200" dirty="0" smtClean="0"/>
                <a:t>morse</a:t>
              </a:r>
              <a:endParaRPr lang="fr-FR" sz="1200" dirty="0"/>
            </a:p>
          </p:txBody>
        </p:sp>
      </p:grpSp>
      <p:pic>
        <p:nvPicPr>
          <p:cNvPr id="13" name="Picture 4" descr="Samuel F. B. MORSE (1791 - 1872)"/>
          <p:cNvPicPr>
            <a:picLocks noChangeAspect="1" noChangeArrowheads="1"/>
          </p:cNvPicPr>
          <p:nvPr/>
        </p:nvPicPr>
        <p:blipFill>
          <a:blip r:embed="rId5"/>
          <a:srcRect/>
          <a:stretch>
            <a:fillRect/>
          </a:stretch>
        </p:blipFill>
        <p:spPr bwMode="auto">
          <a:xfrm>
            <a:off x="5468985" y="932004"/>
            <a:ext cx="2952206" cy="1835949"/>
          </a:xfrm>
          <a:prstGeom prst="rect">
            <a:avLst/>
          </a:prstGeom>
          <a:noFill/>
          <a:ln w="57150">
            <a:solidFill>
              <a:srgbClr val="FFFFCC"/>
            </a:solidFill>
          </a:ln>
        </p:spPr>
      </p:pic>
      <p:pic>
        <p:nvPicPr>
          <p:cNvPr id="14" name="Picture 6" descr="Le code Morse - Alphabet et signaux"/>
          <p:cNvPicPr>
            <a:picLocks noChangeAspect="1" noChangeArrowheads="1"/>
          </p:cNvPicPr>
          <p:nvPr/>
        </p:nvPicPr>
        <p:blipFill>
          <a:blip r:embed="rId6"/>
          <a:srcRect/>
          <a:stretch>
            <a:fillRect/>
          </a:stretch>
        </p:blipFill>
        <p:spPr bwMode="auto">
          <a:xfrm>
            <a:off x="5367387" y="3088876"/>
            <a:ext cx="3253380" cy="2916097"/>
          </a:xfrm>
          <a:prstGeom prst="rect">
            <a:avLst/>
          </a:prstGeom>
          <a:noFill/>
          <a:ln>
            <a:solidFill>
              <a:srgbClr val="002060"/>
            </a:solidFill>
          </a:ln>
        </p:spPr>
      </p:pic>
      <p:sp>
        <p:nvSpPr>
          <p:cNvPr id="15" name="Carré corné 14"/>
          <p:cNvSpPr/>
          <p:nvPr/>
        </p:nvSpPr>
        <p:spPr>
          <a:xfrm>
            <a:off x="8780421" y="841829"/>
            <a:ext cx="3180079" cy="4775200"/>
          </a:xfrm>
          <a:prstGeom prst="foldedCorner">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ln>
            <a:solidFill>
              <a:schemeClr val="accent1">
                <a:lumMod val="75000"/>
              </a:schemeClr>
            </a:solidFill>
          </a:ln>
          <a:effectLst>
            <a:glow rad="63500">
              <a:schemeClr val="accent1">
                <a:satMod val="175000"/>
                <a:alpha val="40000"/>
              </a:schemeClr>
            </a:glow>
            <a:innerShdw blurRad="63500" dist="50800" dir="189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smtClean="0">
              <a:solidFill>
                <a:schemeClr val="accent1">
                  <a:lumMod val="40000"/>
                  <a:lumOff val="60000"/>
                </a:schemeClr>
              </a:solidFill>
            </a:endParaRPr>
          </a:p>
          <a:p>
            <a:pPr algn="ctr"/>
            <a:r>
              <a:rPr lang="fr-FR" sz="2400" dirty="0" smtClean="0">
                <a:solidFill>
                  <a:schemeClr val="accent1">
                    <a:lumMod val="40000"/>
                    <a:lumOff val="60000"/>
                  </a:schemeClr>
                </a:solidFill>
              </a:rPr>
              <a:t>Ecris un message en morse et fais-le déchiffrer.</a:t>
            </a:r>
          </a:p>
          <a:p>
            <a:pPr algn="ctr"/>
            <a:endParaRPr lang="fr-FR" sz="2400" dirty="0" smtClean="0">
              <a:solidFill>
                <a:schemeClr val="accent1">
                  <a:lumMod val="40000"/>
                  <a:lumOff val="60000"/>
                </a:schemeClr>
              </a:solidFill>
            </a:endParaRPr>
          </a:p>
          <a:p>
            <a:pPr algn="ctr"/>
            <a:r>
              <a:rPr lang="fr-FR" sz="2400" dirty="0" smtClean="0">
                <a:solidFill>
                  <a:schemeClr val="accent1">
                    <a:lumMod val="40000"/>
                    <a:lumOff val="60000"/>
                  </a:schemeClr>
                </a:solidFill>
              </a:rPr>
              <a:t>Tu peux aussi envoyer un message avec des signaux lumineux :</a:t>
            </a:r>
          </a:p>
          <a:p>
            <a:pPr algn="ctr"/>
            <a:r>
              <a:rPr lang="fr-FR" sz="2400" dirty="0" smtClean="0">
                <a:solidFill>
                  <a:schemeClr val="accent1">
                    <a:lumMod val="40000"/>
                    <a:lumOff val="60000"/>
                  </a:schemeClr>
                </a:solidFill>
              </a:rPr>
              <a:t>Trait = signal lumineux long </a:t>
            </a:r>
          </a:p>
          <a:p>
            <a:pPr algn="ctr"/>
            <a:r>
              <a:rPr lang="fr-FR" sz="2400" dirty="0" smtClean="0">
                <a:solidFill>
                  <a:schemeClr val="accent1">
                    <a:lumMod val="40000"/>
                    <a:lumOff val="60000"/>
                  </a:schemeClr>
                </a:solidFill>
              </a:rPr>
              <a:t>Point = signal lumineux court </a:t>
            </a:r>
            <a:endParaRPr lang="fr-FR" sz="2400" dirty="0">
              <a:solidFill>
                <a:schemeClr val="accent1">
                  <a:lumMod val="40000"/>
                  <a:lumOff val="60000"/>
                </a:schemeClr>
              </a:solidFill>
            </a:endParaRPr>
          </a:p>
        </p:txBody>
      </p:sp>
      <p:pic>
        <p:nvPicPr>
          <p:cNvPr id="16" name="Picture 16" descr="Courbe2 : CENTAURE"/>
          <p:cNvPicPr>
            <a:picLocks noChangeAspect="1" noChangeArrowheads="1"/>
          </p:cNvPicPr>
          <p:nvPr/>
        </p:nvPicPr>
        <p:blipFill>
          <a:blip r:embed="rId7">
            <a:duotone>
              <a:prstClr val="black"/>
              <a:schemeClr val="accent5">
                <a:tint val="45000"/>
                <a:satMod val="400000"/>
              </a:schemeClr>
            </a:duotone>
          </a:blip>
          <a:srcRect/>
          <a:stretch>
            <a:fillRect/>
          </a:stretch>
        </p:blipFill>
        <p:spPr bwMode="auto">
          <a:xfrm rot="9953850">
            <a:off x="6670086" y="5646489"/>
            <a:ext cx="5748741" cy="1797660"/>
          </a:xfrm>
          <a:prstGeom prst="rect">
            <a:avLst/>
          </a:prstGeom>
          <a:noFill/>
        </p:spPr>
      </p:pic>
      <p:sp>
        <p:nvSpPr>
          <p:cNvPr id="17" name="ZoneTexte 16"/>
          <p:cNvSpPr txBox="1"/>
          <p:nvPr/>
        </p:nvSpPr>
        <p:spPr>
          <a:xfrm>
            <a:off x="8882020" y="6110070"/>
            <a:ext cx="1873067" cy="646331"/>
          </a:xfrm>
          <a:prstGeom prst="rect">
            <a:avLst/>
          </a:prstGeom>
          <a:noFill/>
        </p:spPr>
        <p:txBody>
          <a:bodyPr wrap="square" rtlCol="0">
            <a:spAutoFit/>
          </a:bodyPr>
          <a:lstStyle/>
          <a:p>
            <a:pPr algn="r"/>
            <a:r>
              <a:rPr lang="fr-FR" b="1" dirty="0" smtClean="0">
                <a:solidFill>
                  <a:schemeClr val="accent4">
                    <a:lumMod val="75000"/>
                  </a:schemeClr>
                </a:solidFill>
              </a:rPr>
              <a:t>Où ira la </a:t>
            </a:r>
          </a:p>
          <a:p>
            <a:pPr algn="r"/>
            <a:r>
              <a:rPr lang="fr-FR" b="1" dirty="0" smtClean="0">
                <a:solidFill>
                  <a:schemeClr val="accent4">
                    <a:lumMod val="75000"/>
                  </a:schemeClr>
                </a:solidFill>
              </a:rPr>
              <a:t>prochaine étape?</a:t>
            </a:r>
            <a:endParaRPr lang="fr-FR" b="1" dirty="0">
              <a:solidFill>
                <a:schemeClr val="accent4">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Light blue wavy abstract background vector 04 free download"/>
          <p:cNvPicPr>
            <a:picLocks noChangeAspect="1" noChangeArrowheads="1"/>
          </p:cNvPicPr>
          <p:nvPr/>
        </p:nvPicPr>
        <p:blipFill>
          <a:blip r:embed="rId2"/>
          <a:stretch>
            <a:fillRect/>
          </a:stretch>
        </p:blipFill>
        <p:spPr bwMode="auto">
          <a:xfrm>
            <a:off x="117475" y="14514"/>
            <a:ext cx="12074525" cy="6857999"/>
          </a:xfrm>
          <a:prstGeom prst="rect">
            <a:avLst/>
          </a:prstGeom>
          <a:noFill/>
          <a:ln>
            <a:noFill/>
          </a:ln>
        </p:spPr>
      </p:pic>
      <p:sp>
        <p:nvSpPr>
          <p:cNvPr id="8" name="Rectangle 7"/>
          <p:cNvSpPr/>
          <p:nvPr/>
        </p:nvSpPr>
        <p:spPr>
          <a:xfrm>
            <a:off x="44905" y="0"/>
            <a:ext cx="263366" cy="6857999"/>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1"/>
          <p:cNvGrpSpPr/>
          <p:nvPr/>
        </p:nvGrpSpPr>
        <p:grpSpPr>
          <a:xfrm>
            <a:off x="722804" y="499838"/>
            <a:ext cx="4310743" cy="6109149"/>
            <a:chOff x="722804" y="1606724"/>
            <a:chExt cx="4310743" cy="5055319"/>
          </a:xfrm>
        </p:grpSpPr>
        <p:pic>
          <p:nvPicPr>
            <p:cNvPr id="9" name="Picture 2" descr="Feuille blanche pliée en huit. - Telecharger Vectoriel Gratuit ..."/>
            <p:cNvPicPr>
              <a:picLocks noChangeAspect="1" noChangeArrowheads="1"/>
            </p:cNvPicPr>
            <p:nvPr/>
          </p:nvPicPr>
          <p:blipFill>
            <a:blip r:embed="rId3"/>
            <a:srcRect l="10131" t="10307" r="9287" b="9901"/>
            <a:stretch>
              <a:fillRect/>
            </a:stretch>
          </p:blipFill>
          <p:spPr bwMode="auto">
            <a:xfrm>
              <a:off x="722804" y="1606724"/>
              <a:ext cx="4310743" cy="5055319"/>
            </a:xfrm>
            <a:prstGeom prst="rect">
              <a:avLst/>
            </a:prstGeom>
            <a:noFill/>
            <a:ln>
              <a:solidFill>
                <a:srgbClr val="002060"/>
              </a:solidFill>
            </a:ln>
          </p:spPr>
        </p:pic>
        <p:sp>
          <p:nvSpPr>
            <p:cNvPr id="10" name="ZoneTexte 9"/>
            <p:cNvSpPr txBox="1"/>
            <p:nvPr/>
          </p:nvSpPr>
          <p:spPr>
            <a:xfrm>
              <a:off x="951403" y="1620020"/>
              <a:ext cx="3853544" cy="4393317"/>
            </a:xfrm>
            <a:prstGeom prst="rect">
              <a:avLst/>
            </a:prstGeom>
            <a:noFill/>
          </p:spPr>
          <p:txBody>
            <a:bodyPr wrap="square" rtlCol="0">
              <a:spAutoFit/>
            </a:bodyPr>
            <a:lstStyle/>
            <a:p>
              <a:endParaRPr lang="fr-FR" sz="900" dirty="0" smtClean="0">
                <a:latin typeface="Bradley Hand ITC" pitchFamily="66" charset="0"/>
              </a:endParaRPr>
            </a:p>
            <a:p>
              <a:r>
                <a:rPr lang="fr-FR" sz="1600" dirty="0" smtClean="0">
                  <a:latin typeface="Bradley Hand ITC" pitchFamily="66" charset="0"/>
                </a:rPr>
                <a:t>	Je ne contrôle plus ma machine. J’espère pouvoir revenir en 2020. </a:t>
              </a:r>
            </a:p>
            <a:p>
              <a:endParaRPr lang="fr-FR" sz="1000" dirty="0" smtClean="0">
                <a:latin typeface="Bradley Hand ITC" pitchFamily="66" charset="0"/>
              </a:endParaRPr>
            </a:p>
            <a:p>
              <a:r>
                <a:rPr lang="fr-FR" sz="1600" dirty="0" smtClean="0">
                  <a:latin typeface="Bradley Hand ITC" pitchFamily="66" charset="0"/>
                </a:rPr>
                <a:t>L’</a:t>
              </a:r>
              <a:r>
                <a:rPr lang="fr-FR" sz="1600" dirty="0" err="1" smtClean="0">
                  <a:latin typeface="Bradley Hand ITC" pitchFamily="66" charset="0"/>
                </a:rPr>
                <a:t>orbitateur</a:t>
              </a:r>
              <a:r>
                <a:rPr lang="fr-FR" sz="1600" dirty="0" smtClean="0">
                  <a:latin typeface="Bradley Hand ITC" pitchFamily="66" charset="0"/>
                </a:rPr>
                <a:t> indique : </a:t>
              </a:r>
              <a:r>
                <a:rPr lang="fr-FR" sz="1600" b="1" dirty="0" smtClean="0">
                  <a:latin typeface="Bradley Hand ITC" pitchFamily="66" charset="0"/>
                </a:rPr>
                <a:t>Paris, 1889</a:t>
              </a:r>
            </a:p>
            <a:p>
              <a:r>
                <a:rPr lang="fr-FR" sz="1600" dirty="0" smtClean="0">
                  <a:latin typeface="Bradley Hand ITC" pitchFamily="66" charset="0"/>
                </a:rPr>
                <a:t>	Je suis de retour en France dans un bureau : c’est celui de </a:t>
              </a:r>
              <a:r>
                <a:rPr lang="fr-FR" sz="1600" b="1" dirty="0" smtClean="0">
                  <a:latin typeface="Bradley Hand ITC" pitchFamily="66" charset="0"/>
                </a:rPr>
                <a:t>Gustave Eiffel . </a:t>
              </a:r>
            </a:p>
            <a:p>
              <a:r>
                <a:rPr lang="fr-FR" sz="1600" dirty="0" smtClean="0">
                  <a:latin typeface="Bradley Hand ITC" pitchFamily="66" charset="0"/>
                </a:rPr>
                <a:t>J’ai pris en photo les plans de cet ingénieur qui a réalisé la tour Eiffel et quelques années avant l’ossature de la statue de la Liberté, sculptée par Auguste Bartholdi.</a:t>
              </a:r>
            </a:p>
            <a:p>
              <a:r>
                <a:rPr lang="fr-FR" sz="1600" dirty="0" smtClean="0">
                  <a:latin typeface="Bradley Hand ITC" pitchFamily="66" charset="0"/>
                </a:rPr>
                <a:t>	J’ai trouvé aussi une affiche de 1889 où on voit la Tour Eiffel. Elle a été construite pour une exposition universelle et elle devait être démontée au bout de vingt ans.</a:t>
              </a:r>
            </a:p>
            <a:p>
              <a:r>
                <a:rPr lang="fr-FR" sz="1600" dirty="0" smtClean="0">
                  <a:latin typeface="Bradley Hand ITC" pitchFamily="66" charset="0"/>
                </a:rPr>
                <a:t>	J’ai lu un article de journal de 1887 contre le projet de la Tour Eiffel. </a:t>
              </a:r>
            </a:p>
            <a:p>
              <a:r>
                <a:rPr lang="fr-FR" sz="1600" dirty="0" smtClean="0">
                  <a:latin typeface="Bradley Hand ITC" pitchFamily="66" charset="0"/>
                </a:rPr>
                <a:t>	C’est drôle, nous n’imaginons plus Paris et la France sans elle.</a:t>
              </a:r>
            </a:p>
            <a:p>
              <a:endParaRPr lang="fr-FR" sz="1600" dirty="0" smtClean="0">
                <a:latin typeface="Bradley Hand ITC" pitchFamily="66" charset="0"/>
              </a:endParaRPr>
            </a:p>
            <a:p>
              <a:r>
                <a:rPr lang="fr-FR" sz="1600" dirty="0" smtClean="0">
                  <a:latin typeface="Bradley Hand ITC" pitchFamily="66" charset="0"/>
                </a:rPr>
                <a:t>		Malo Hermès</a:t>
              </a:r>
              <a:endParaRPr lang="fr-FR" sz="1600" dirty="0">
                <a:latin typeface="Bradley Hand ITC" pitchFamily="66" charset="0"/>
              </a:endParaRPr>
            </a:p>
          </p:txBody>
        </p:sp>
      </p:grpSp>
      <p:pic>
        <p:nvPicPr>
          <p:cNvPr id="44036" name="Picture 4" descr="La Tour Eiffel en 1889, l'année de son inauguration, lors de l'exposition universelle de Paris. Le succès populaire vient alors démentir la controverse créée par les artistes opposés au projet."/>
          <p:cNvPicPr>
            <a:picLocks noChangeAspect="1" noChangeArrowheads="1"/>
          </p:cNvPicPr>
          <p:nvPr/>
        </p:nvPicPr>
        <p:blipFill>
          <a:blip r:embed="rId4"/>
          <a:srcRect/>
          <a:stretch>
            <a:fillRect/>
          </a:stretch>
        </p:blipFill>
        <p:spPr bwMode="auto">
          <a:xfrm rot="21323678">
            <a:off x="5380723" y="4019403"/>
            <a:ext cx="3062689" cy="2470618"/>
          </a:xfrm>
          <a:prstGeom prst="rect">
            <a:avLst/>
          </a:prstGeom>
          <a:noFill/>
          <a:ln w="28575">
            <a:solidFill>
              <a:srgbClr val="FFFF99"/>
            </a:solidFill>
          </a:ln>
        </p:spPr>
      </p:pic>
      <p:sp>
        <p:nvSpPr>
          <p:cNvPr id="18" name="ZoneTexte 17"/>
          <p:cNvSpPr txBox="1"/>
          <p:nvPr/>
        </p:nvSpPr>
        <p:spPr>
          <a:xfrm>
            <a:off x="5380724" y="3959211"/>
            <a:ext cx="2320331" cy="461665"/>
          </a:xfrm>
          <a:prstGeom prst="rect">
            <a:avLst/>
          </a:prstGeom>
          <a:noFill/>
        </p:spPr>
        <p:txBody>
          <a:bodyPr wrap="square" rtlCol="0">
            <a:spAutoFit/>
          </a:bodyPr>
          <a:lstStyle/>
          <a:p>
            <a:r>
              <a:rPr lang="fr-FR" sz="1200" b="1" dirty="0" smtClean="0">
                <a:solidFill>
                  <a:schemeClr val="tx1">
                    <a:lumMod val="65000"/>
                    <a:lumOff val="35000"/>
                  </a:schemeClr>
                </a:solidFill>
                <a:latin typeface="Tempus Sans ITC" pitchFamily="82" charset="0"/>
              </a:rPr>
              <a:t>Photo exposition  </a:t>
            </a:r>
          </a:p>
          <a:p>
            <a:r>
              <a:rPr lang="fr-FR" sz="1200" b="1" dirty="0" smtClean="0">
                <a:solidFill>
                  <a:schemeClr val="tx1">
                    <a:lumMod val="65000"/>
                    <a:lumOff val="35000"/>
                  </a:schemeClr>
                </a:solidFill>
                <a:latin typeface="Tempus Sans ITC" pitchFamily="82" charset="0"/>
              </a:rPr>
              <a:t>1889</a:t>
            </a:r>
            <a:endParaRPr lang="fr-FR" sz="1200" b="1" dirty="0">
              <a:solidFill>
                <a:schemeClr val="tx1">
                  <a:lumMod val="65000"/>
                  <a:lumOff val="35000"/>
                </a:schemeClr>
              </a:solidFill>
              <a:latin typeface="Tempus Sans ITC" pitchFamily="82" charset="0"/>
            </a:endParaRPr>
          </a:p>
        </p:txBody>
      </p:sp>
      <p:pic>
        <p:nvPicPr>
          <p:cNvPr id="19" name="Picture 2" descr="https://ecampusontario.pressbooks.pub/app/uploads/sites/114/2018/09/au-jour-le-jour.jpg"/>
          <p:cNvPicPr>
            <a:picLocks noChangeAspect="1" noChangeArrowheads="1"/>
          </p:cNvPicPr>
          <p:nvPr/>
        </p:nvPicPr>
        <p:blipFill>
          <a:blip r:embed="rId5"/>
          <a:srcRect/>
          <a:stretch>
            <a:fillRect/>
          </a:stretch>
        </p:blipFill>
        <p:spPr bwMode="auto">
          <a:xfrm rot="439971">
            <a:off x="7389927" y="2019701"/>
            <a:ext cx="2801264" cy="2644347"/>
          </a:xfrm>
          <a:prstGeom prst="rect">
            <a:avLst/>
          </a:prstGeom>
          <a:noFill/>
          <a:ln w="28575">
            <a:solidFill>
              <a:srgbClr val="FFFF99"/>
            </a:solidFill>
          </a:ln>
        </p:spPr>
      </p:pic>
      <p:pic>
        <p:nvPicPr>
          <p:cNvPr id="20" name="Picture 2" descr="Ses ouvrages: Statue de la Liberté| Association des descendants de ..."/>
          <p:cNvPicPr>
            <a:picLocks noChangeAspect="1" noChangeArrowheads="1"/>
          </p:cNvPicPr>
          <p:nvPr/>
        </p:nvPicPr>
        <p:blipFill>
          <a:blip r:embed="rId6"/>
          <a:srcRect/>
          <a:stretch>
            <a:fillRect/>
          </a:stretch>
        </p:blipFill>
        <p:spPr bwMode="auto">
          <a:xfrm rot="21315287">
            <a:off x="5380724" y="194274"/>
            <a:ext cx="2471505" cy="3147601"/>
          </a:xfrm>
          <a:prstGeom prst="rect">
            <a:avLst/>
          </a:prstGeom>
          <a:noFill/>
          <a:ln w="28575">
            <a:solidFill>
              <a:srgbClr val="FFFF99"/>
            </a:solidFill>
          </a:ln>
        </p:spPr>
      </p:pic>
      <p:pic>
        <p:nvPicPr>
          <p:cNvPr id="21" name="Picture 2" descr="Plan de la tour Eiffel"/>
          <p:cNvPicPr>
            <a:picLocks noChangeAspect="1" noChangeArrowheads="1"/>
          </p:cNvPicPr>
          <p:nvPr/>
        </p:nvPicPr>
        <p:blipFill>
          <a:blip r:embed="rId7"/>
          <a:srcRect/>
          <a:stretch>
            <a:fillRect/>
          </a:stretch>
        </p:blipFill>
        <p:spPr bwMode="auto">
          <a:xfrm rot="219002">
            <a:off x="8855936" y="595687"/>
            <a:ext cx="3079708" cy="2151970"/>
          </a:xfrm>
          <a:prstGeom prst="rect">
            <a:avLst/>
          </a:prstGeom>
          <a:noFill/>
          <a:ln w="28575">
            <a:solidFill>
              <a:srgbClr val="FFFF99"/>
            </a:solidFill>
          </a:ln>
        </p:spPr>
      </p:pic>
      <p:pic>
        <p:nvPicPr>
          <p:cNvPr id="22" name="Picture 4" descr="127 ans de la tour Eiffel! | Wereldtentoonstelling, Parijs poster ..."/>
          <p:cNvPicPr>
            <a:picLocks noChangeAspect="1" noChangeArrowheads="1"/>
          </p:cNvPicPr>
          <p:nvPr/>
        </p:nvPicPr>
        <p:blipFill>
          <a:blip r:embed="rId8"/>
          <a:srcRect/>
          <a:stretch>
            <a:fillRect/>
          </a:stretch>
        </p:blipFill>
        <p:spPr bwMode="auto">
          <a:xfrm rot="342907">
            <a:off x="8956491" y="3003965"/>
            <a:ext cx="2890724" cy="3476816"/>
          </a:xfrm>
          <a:prstGeom prst="rect">
            <a:avLst/>
          </a:prstGeom>
          <a:noFill/>
          <a:ln w="28575">
            <a:solidFill>
              <a:srgbClr val="FFFF99"/>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1502</TotalTime>
  <Words>1061</Words>
  <Application>Microsoft Office PowerPoint</Application>
  <PresentationFormat>Grand écran</PresentationFormat>
  <Paragraphs>150</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 CENA</vt:lpstr>
      <vt:lpstr>Arial</vt:lpstr>
      <vt:lpstr>Bernard MT Condensed</vt:lpstr>
      <vt:lpstr>Bradley Hand ITC</vt:lpstr>
      <vt:lpstr>Calibri</vt:lpstr>
      <vt:lpstr>Lobster</vt:lpstr>
      <vt:lpstr>Tempus Sans ITC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ÉCRIRE UN PETIT PEU CHAQUE JOUR</dc:title>
  <dc:creator>Jean-Guillaume LONGAN</dc:creator>
  <cp:lastModifiedBy>Marie-Chantal Pellegry</cp:lastModifiedBy>
  <cp:revision>194</cp:revision>
  <dcterms:created xsi:type="dcterms:W3CDTF">2020-03-24T10:59:32Z</dcterms:created>
  <dcterms:modified xsi:type="dcterms:W3CDTF">2020-04-30T13:42:47Z</dcterms:modified>
</cp:coreProperties>
</file>