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4" r:id="rId5"/>
    <p:sldId id="295" r:id="rId6"/>
    <p:sldId id="296" r:id="rId7"/>
    <p:sldId id="276" r:id="rId8"/>
    <p:sldId id="294" r:id="rId9"/>
    <p:sldId id="292" r:id="rId10"/>
    <p:sldId id="293" r:id="rId11"/>
    <p:sldId id="285" r:id="rId12"/>
    <p:sldId id="287" r:id="rId13"/>
    <p:sldId id="281" r:id="rId14"/>
    <p:sldId id="270" r:id="rId15"/>
    <p:sldId id="282" r:id="rId16"/>
    <p:sldId id="269" r:id="rId17"/>
    <p:sldId id="284" r:id="rId18"/>
    <p:sldId id="288" r:id="rId19"/>
    <p:sldId id="290" r:id="rId20"/>
    <p:sldId id="289" r:id="rId21"/>
    <p:sldId id="283" r:id="rId22"/>
    <p:sldId id="298" r:id="rId23"/>
    <p:sldId id="291" r:id="rId24"/>
    <p:sldId id="299" r:id="rId25"/>
    <p:sldId id="266" r:id="rId26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howGuides="1">
      <p:cViewPr varScale="1">
        <p:scale>
          <a:sx n="84" d="100"/>
          <a:sy n="84" d="100"/>
        </p:scale>
        <p:origin x="48" y="4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88FA03-17C3-4384-A8CA-C7B5B2C3661B}" type="datetime1">
              <a:rPr lang="fr-FR" smtClean="0">
                <a:solidFill>
                  <a:schemeClr val="tx2"/>
                </a:solidFill>
              </a:rPr>
              <a:t>28/07/2024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r-FR" smtClean="0">
                <a:solidFill>
                  <a:schemeClr val="tx2"/>
                </a:solidFill>
              </a:rPr>
              <a:pPr algn="r" rtl="0"/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278E6AB-A867-4373-B52A-2119E5F3C74C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28/07/2024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thodeheuristiquefrancais.fr/" TargetMode="External"/><Relationship Id="rId2" Type="http://schemas.openxmlformats.org/officeDocument/2006/relationships/hyperlink" Target="https://methodeheuristiqu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eg"/><Relationship Id="rId7" Type="http://schemas.openxmlformats.org/officeDocument/2006/relationships/image" Target="../media/image54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Relationship Id="rId9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sbeulaygue.netboard.me/lexiqu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moov.com/fiches-de-prep-par-domain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137/reperes-annuels-de-progression-et-attendus-de-fin-d-annee-du-cp-la-3e" TargetMode="External"/><Relationship Id="rId7" Type="http://schemas.openxmlformats.org/officeDocument/2006/relationships/hyperlink" Target="https://eduscol.education.fr/122/graphisme-et-ecriture-cycle-1" TargetMode="External"/><Relationship Id="rId2" Type="http://schemas.openxmlformats.org/officeDocument/2006/relationships/hyperlink" Target="http://dpernoux.chez-alice.fr/Docs/doc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scol.education.fr/83/j-enseigne-au-cycle-1" TargetMode="External"/><Relationship Id="rId5" Type="http://schemas.openxmlformats.org/officeDocument/2006/relationships/hyperlink" Target="https://eduscol.education.fr/84/j-enseigne-au-cycle-2" TargetMode="External"/><Relationship Id="rId4" Type="http://schemas.openxmlformats.org/officeDocument/2006/relationships/hyperlink" Target="https://eduscol.education.fr/87/j-enseigne-au-cycle-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Préparer la classe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Enseignants débutants </a:t>
            </a:r>
          </a:p>
          <a:p>
            <a:pPr rtl="0"/>
            <a:r>
              <a:rPr lang="fr-FR" dirty="0" smtClean="0"/>
              <a:t>PES</a:t>
            </a:r>
            <a:r>
              <a:rPr lang="fr-FR" smtClean="0"/>
              <a:t>, contractuels, T1-T2-T3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Chez RETZ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3" y="1733860"/>
            <a:ext cx="2522245" cy="3534296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16" y="3068960"/>
            <a:ext cx="2412622" cy="35344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135792"/>
            <a:ext cx="4984882" cy="26748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3284984"/>
            <a:ext cx="2392594" cy="33825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3223507"/>
            <a:ext cx="2281430" cy="32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3" y="2132856"/>
            <a:ext cx="2769088" cy="36171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41757"/>
            <a:ext cx="2787763" cy="36171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620688"/>
            <a:ext cx="2804191" cy="36279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1268760"/>
            <a:ext cx="2855161" cy="36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332656"/>
            <a:ext cx="3455362" cy="49411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980728"/>
            <a:ext cx="3707881" cy="52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ACCES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0" y="1772816"/>
            <a:ext cx="2749674" cy="36179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137786"/>
            <a:ext cx="2808312" cy="37021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66302"/>
            <a:ext cx="2859782" cy="3707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22" y="4065439"/>
            <a:ext cx="1944216" cy="25873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85" y="4065439"/>
            <a:ext cx="1923678" cy="26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la maternelle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04" y="4869160"/>
            <a:ext cx="1307323" cy="17234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4837220"/>
            <a:ext cx="1368152" cy="18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4869160"/>
            <a:ext cx="1224136" cy="16137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3" y="1449683"/>
            <a:ext cx="2283219" cy="32617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332656"/>
            <a:ext cx="3243072" cy="4267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811288"/>
            <a:ext cx="1783456" cy="26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NATHAN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564904"/>
            <a:ext cx="2837955" cy="40050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1700808"/>
            <a:ext cx="2736304" cy="38855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202332"/>
            <a:ext cx="2207699" cy="29969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85" y="3072011"/>
            <a:ext cx="21431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NATHAN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https://methodeheuristique.com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https://methodeheuristiquefrancais.fr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7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HATIER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" y="3157488"/>
            <a:ext cx="2382585" cy="33654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03" y="1777590"/>
            <a:ext cx="2119844" cy="2996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43" y="1124744"/>
            <a:ext cx="2429333" cy="33283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72" y="1124744"/>
            <a:ext cx="2305299" cy="31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pour l’EPS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" y="1476679"/>
            <a:ext cx="1368152" cy="17968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1509045"/>
            <a:ext cx="1274950" cy="16775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1547436"/>
            <a:ext cx="1314276" cy="17260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09" y="258300"/>
            <a:ext cx="2272033" cy="32129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82" y="258300"/>
            <a:ext cx="2267443" cy="32129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3717032"/>
            <a:ext cx="1862480" cy="25569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2" y="4086144"/>
            <a:ext cx="2526928" cy="25623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4104330"/>
            <a:ext cx="2526928" cy="25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/>
          <a:lstStyle/>
          <a:p>
            <a:r>
              <a:rPr lang="fr-FR" dirty="0"/>
              <a:t>Les essentiels en EPS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309" y="980728"/>
            <a:ext cx="10157354" cy="5191472"/>
          </a:xfrm>
        </p:spPr>
        <p:txBody>
          <a:bodyPr/>
          <a:lstStyle/>
          <a:p>
            <a:r>
              <a:rPr lang="fr-FR" dirty="0" smtClean="0"/>
              <a:t>Un module d’apprentissage = 12h (10 à 15 séances).</a:t>
            </a:r>
          </a:p>
          <a:p>
            <a:r>
              <a:rPr lang="fr-FR" dirty="0" smtClean="0"/>
              <a:t>Une compétence pour le module, 4 objectifs par séance</a:t>
            </a:r>
          </a:p>
          <a:p>
            <a:pPr>
              <a:buFontTx/>
              <a:buChar char="-"/>
            </a:pPr>
            <a:r>
              <a:rPr lang="fr-FR" dirty="0" smtClean="0"/>
              <a:t>Objectifs sur les gestes moteurs (</a:t>
            </a:r>
            <a:r>
              <a:rPr lang="fr-FR" smtClean="0"/>
              <a:t>coordination oculo-manuelle, </a:t>
            </a:r>
            <a:r>
              <a:rPr lang="fr-FR" dirty="0" smtClean="0"/>
              <a:t>maîtrise de l’objet, déplacements,…)</a:t>
            </a:r>
          </a:p>
          <a:p>
            <a:pPr>
              <a:buFontTx/>
              <a:buChar char="-"/>
            </a:pPr>
            <a:r>
              <a:rPr lang="fr-FR" dirty="0" smtClean="0"/>
              <a:t>Objectifs sur les apprentissages sociaux (accepter les règles, partager l’objet, accepter le rôle attribué, arbitrer,…)</a:t>
            </a:r>
          </a:p>
          <a:p>
            <a:pPr>
              <a:buFontTx/>
              <a:buChar char="-"/>
            </a:pPr>
            <a:r>
              <a:rPr lang="fr-FR" dirty="0" smtClean="0"/>
              <a:t>Objectifs sur les apprentissages cognitifs (les traces écrites, le langage, les règles, les retour sur les gestes,….)</a:t>
            </a:r>
          </a:p>
          <a:p>
            <a:pPr>
              <a:buFontTx/>
              <a:buChar char="-"/>
            </a:pPr>
            <a:r>
              <a:rPr lang="fr-FR" dirty="0" smtClean="0"/>
              <a:t>Objectifs sur les CPS (relativiser, perdre-gagner, gérer ses émotions,…)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2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2124" y="2708920"/>
            <a:ext cx="3816424" cy="72008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20688"/>
            <a:ext cx="11919724" cy="5616624"/>
          </a:xfrm>
        </p:spPr>
      </p:pic>
    </p:spTree>
    <p:extLst>
      <p:ext uri="{BB962C8B-B14F-4D97-AF65-F5344CB8AC3E}">
        <p14:creationId xmlns:p14="http://schemas.microsoft.com/office/powerpoint/2010/main" val="9866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Activités ritualisées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Mémorisation</a:t>
            </a:r>
            <a:r>
              <a:rPr lang="fr-FR" dirty="0" smtClean="0"/>
              <a:t> (</a:t>
            </a:r>
            <a:r>
              <a:rPr lang="fr-FR" dirty="0" err="1" smtClean="0"/>
              <a:t>rebrassage</a:t>
            </a:r>
            <a:r>
              <a:rPr lang="fr-FR" dirty="0" smtClean="0"/>
              <a:t>) : tableau des apprentissages du jour, traces écrites</a:t>
            </a:r>
          </a:p>
          <a:p>
            <a:r>
              <a:rPr lang="fr-FR" u="sng" dirty="0" smtClean="0"/>
              <a:t>Structuration du temps </a:t>
            </a:r>
            <a:r>
              <a:rPr lang="fr-FR" dirty="0" smtClean="0"/>
              <a:t>: C2 (heure, calendrier, durées) et C3 (durées)</a:t>
            </a:r>
          </a:p>
          <a:p>
            <a:r>
              <a:rPr lang="fr-FR" u="sng" dirty="0" smtClean="0"/>
              <a:t>Orthographe</a:t>
            </a:r>
            <a:r>
              <a:rPr lang="fr-FR" dirty="0" smtClean="0"/>
              <a:t> (lexicale et grammaticale) : dictées quotidiennes, </a:t>
            </a:r>
            <a:r>
              <a:rPr lang="fr-FR" dirty="0"/>
              <a:t>orthographe illustrée </a:t>
            </a:r>
            <a:r>
              <a:rPr lang="fr-FR" dirty="0" smtClean="0"/>
              <a:t>(Valois)</a:t>
            </a:r>
          </a:p>
          <a:p>
            <a:r>
              <a:rPr lang="fr-FR" u="sng" dirty="0" smtClean="0"/>
              <a:t>Vocabulaire</a:t>
            </a:r>
            <a:r>
              <a:rPr lang="fr-FR" dirty="0" smtClean="0"/>
              <a:t> : un dispositif </a:t>
            </a:r>
            <a:r>
              <a:rPr lang="fr-FR" dirty="0"/>
              <a:t>à choisir (</a:t>
            </a:r>
            <a:r>
              <a:rPr lang="fr-FR" sz="1600" dirty="0">
                <a:hlinkClick r:id="rId2"/>
              </a:rPr>
              <a:t>https://sbeulaygue.netboard.me/lexique</a:t>
            </a:r>
            <a:r>
              <a:rPr lang="fr-FR" sz="1600" dirty="0" smtClean="0">
                <a:hlinkClick r:id="rId2"/>
              </a:rPr>
              <a:t>/</a:t>
            </a:r>
            <a:r>
              <a:rPr lang="fr-FR" dirty="0" smtClean="0"/>
              <a:t>)</a:t>
            </a:r>
          </a:p>
          <a:p>
            <a:r>
              <a:rPr lang="fr-FR" u="sng" dirty="0" smtClean="0"/>
              <a:t>Calcul mental </a:t>
            </a:r>
            <a:r>
              <a:rPr lang="fr-FR" dirty="0" smtClean="0"/>
              <a:t>quotidien : apprentissage et entrainement, stratégies et faits numériques.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88900"/>
            <a:ext cx="1600200" cy="1371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" y="0"/>
            <a:ext cx="2834393" cy="15870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5580106"/>
            <a:ext cx="5183753" cy="114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Prendre le temps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804" y="1692958"/>
            <a:ext cx="11089232" cy="4760378"/>
          </a:xfrm>
        </p:spPr>
        <p:txBody>
          <a:bodyPr/>
          <a:lstStyle/>
          <a:p>
            <a:r>
              <a:rPr lang="fr-FR" dirty="0" smtClean="0"/>
              <a:t>Enseigner, c’est faire le deuil du programme. C’est prendre le temps d’écouter l’autre.</a:t>
            </a:r>
          </a:p>
          <a:p>
            <a:r>
              <a:rPr lang="fr-FR" b="1" dirty="0" smtClean="0"/>
              <a:t>Accepter</a:t>
            </a:r>
            <a:r>
              <a:rPr lang="fr-FR" dirty="0" smtClean="0"/>
              <a:t> : « il faut accepter ses échecs, ils sont la preuve que nous avons osé. Il faut accepter la peur, elle nous aide à nous protéger. Il faut accepter d’hésiter, l’existence est une suite sans fin de carrefours. Il faut accepter d </a:t>
            </a:r>
            <a:r>
              <a:rPr lang="fr-FR" dirty="0" err="1" smtClean="0"/>
              <a:t>ene</a:t>
            </a:r>
            <a:r>
              <a:rPr lang="fr-FR" dirty="0" smtClean="0"/>
              <a:t> plus croire en rien, les jours ensoleillés n’en seront que plus lumineux. Il faut accepter de rejeter tout ce que nous avons encensé, la vie est un éternel recommencement. »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Bruno COMBES</a:t>
            </a:r>
            <a:r>
              <a:rPr lang="fr-FR" dirty="0" smtClean="0"/>
              <a:t>, </a:t>
            </a:r>
            <a:r>
              <a:rPr lang="fr-FR" i="1" dirty="0" smtClean="0"/>
              <a:t>La neige ne tombe </a:t>
            </a:r>
            <a:r>
              <a:rPr lang="fr-FR" i="1" smtClean="0"/>
              <a:t>pas </a:t>
            </a:r>
            <a:r>
              <a:rPr lang="fr-FR" i="1" smtClean="0"/>
              <a:t>en </a:t>
            </a:r>
            <a:r>
              <a:rPr lang="fr-FR" i="1" dirty="0" smtClean="0"/>
              <a:t>hiver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76200"/>
            <a:ext cx="2656384" cy="16167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4581128"/>
            <a:ext cx="2170787" cy="21707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59854"/>
            <a:ext cx="2085518" cy="16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56" y="4445000"/>
            <a:ext cx="9073008" cy="1930400"/>
          </a:xfrm>
        </p:spPr>
        <p:txBody>
          <a:bodyPr rtlCol="0"/>
          <a:lstStyle/>
          <a:p>
            <a:pPr rtl="0"/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r>
              <a:rPr lang="fr-FR" dirty="0" smtClean="0"/>
              <a:t>Enseigner : permettre d’apprendre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804" y="908720"/>
            <a:ext cx="11017224" cy="568863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Socrate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« croire savoir empêche d’apprendre ».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Merieu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« </a:t>
            </a:r>
            <a:r>
              <a:rPr lang="fr-FR" b="1" dirty="0" smtClean="0"/>
              <a:t>Apprendre</a:t>
            </a:r>
            <a:r>
              <a:rPr lang="fr-FR" dirty="0" smtClean="0"/>
              <a:t> exige de prendre son temps, de tâtonner, de gâcher un peu de matériel et de se confronter à la résistance des choses […] </a:t>
            </a:r>
            <a:r>
              <a:rPr lang="fr-FR" b="1" dirty="0" smtClean="0"/>
              <a:t>Apprendre,</a:t>
            </a:r>
            <a:r>
              <a:rPr lang="fr-FR" dirty="0" smtClean="0"/>
              <a:t> c’est accepter de remettre en question ses représentations […], c’est chercher à comprendre pourquoi les choses sont ce qu’elles sont et quel sens nous pouvons donner à notre relation avec elles. </a:t>
            </a:r>
            <a:r>
              <a:rPr lang="fr-FR" b="1" dirty="0" smtClean="0"/>
              <a:t>Apprendre,</a:t>
            </a:r>
            <a:r>
              <a:rPr lang="fr-FR" dirty="0" smtClean="0"/>
              <a:t> c’est se dégager de ses préjugés, aller au-devant des autres pour les interroger, se documenter, se confronter à eux. </a:t>
            </a:r>
            <a:r>
              <a:rPr lang="fr-FR" b="1" dirty="0" smtClean="0"/>
              <a:t>Apprendre</a:t>
            </a:r>
            <a:r>
              <a:rPr lang="fr-FR" dirty="0" smtClean="0"/>
              <a:t>, c’est refuser d’adhérer à une théorie du complot qui fournit une clé de lecture aussi simpliste que définitive des problèmes du monde. […] </a:t>
            </a:r>
            <a:r>
              <a:rPr lang="fr-FR" b="1" dirty="0" smtClean="0"/>
              <a:t>Apprendre</a:t>
            </a:r>
            <a:r>
              <a:rPr lang="fr-FR" dirty="0" smtClean="0"/>
              <a:t> c’est se mettre dans une posture intellectuelle d’ouverture qui caractérise tout à la fois le développement de l’intelligence et la conscience citoyenne. »</a:t>
            </a:r>
            <a:endParaRPr lang="fr-FR" dirty="0"/>
          </a:p>
          <a:p>
            <a:pPr marL="0" indent="0">
              <a:buNone/>
            </a:pPr>
            <a:r>
              <a:rPr lang="fr-FR" i="1" dirty="0" smtClean="0"/>
              <a:t>Passer du désir de savoir au désir d’apprendre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6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/>
          <a:lstStyle/>
          <a:p>
            <a:pPr rtl="0"/>
            <a:r>
              <a:rPr lang="fr-FR" dirty="0" smtClean="0"/>
              <a:t>Quels outils pour bien préparer ?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549796" y="1196752"/>
            <a:ext cx="11449272" cy="5400600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/>
              <a:t>S’approprier les programmes</a:t>
            </a:r>
          </a:p>
          <a:p>
            <a:pPr rtl="0"/>
            <a:r>
              <a:rPr lang="fr-FR" dirty="0" smtClean="0"/>
              <a:t>Utiliser les repères annuels de progressions et les attendus de fin d’année</a:t>
            </a:r>
            <a:endParaRPr lang="fr-FR" dirty="0"/>
          </a:p>
          <a:p>
            <a:pPr rtl="0"/>
            <a:r>
              <a:rPr lang="fr-FR" dirty="0" smtClean="0"/>
              <a:t>Lire les guides EDUSCOL</a:t>
            </a:r>
          </a:p>
          <a:p>
            <a:pPr rtl="0"/>
            <a:r>
              <a:rPr lang="fr-FR" dirty="0" smtClean="0"/>
              <a:t>Etablir un emploi du temps (et le faire évoluer)</a:t>
            </a:r>
          </a:p>
          <a:p>
            <a:pPr rtl="0"/>
            <a:r>
              <a:rPr lang="fr-FR" dirty="0" smtClean="0"/>
              <a:t>Construire son cahier journal</a:t>
            </a:r>
          </a:p>
          <a:p>
            <a:r>
              <a:rPr lang="fr-FR" dirty="0" smtClean="0"/>
              <a:t>Utiliser des guides du maître / Séquences déjà construites (ex. </a:t>
            </a:r>
            <a:r>
              <a:rPr lang="fr-FR" dirty="0" err="1" smtClean="0"/>
              <a:t>Edumoov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sz="2200" dirty="0">
                <a:hlinkClick r:id="rId2"/>
              </a:rPr>
              <a:t>https://</a:t>
            </a:r>
            <a:r>
              <a:rPr lang="fr-FR" sz="2200" dirty="0" smtClean="0">
                <a:hlinkClick r:id="rId2"/>
              </a:rPr>
              <a:t>www.edumoov.com/fiches-de-prep-par-domaine</a:t>
            </a:r>
            <a:endParaRPr lang="fr-FR" dirty="0" smtClean="0"/>
          </a:p>
          <a:p>
            <a:pPr rtl="0"/>
            <a:r>
              <a:rPr lang="fr-FR" dirty="0" smtClean="0"/>
              <a:t>Choisir des programmations et progressions existantes.</a:t>
            </a:r>
          </a:p>
          <a:p>
            <a:r>
              <a:rPr lang="fr-FR" b="1" dirty="0"/>
              <a:t>Jérôme Bruner</a:t>
            </a:r>
            <a:r>
              <a:rPr lang="fr-FR" dirty="0"/>
              <a:t> « le programme d’une école ne se réduit pas aux disciplines qu’elle enseigne. » </a:t>
            </a:r>
          </a:p>
          <a:p>
            <a:pPr rtl="0"/>
            <a:endParaRPr lang="fr-FR" dirty="0" smtClean="0"/>
          </a:p>
          <a:p>
            <a:pPr marL="0" indent="0" rtl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76200"/>
            <a:ext cx="11305256" cy="832520"/>
          </a:xfrm>
        </p:spPr>
        <p:txBody>
          <a:bodyPr/>
          <a:lstStyle/>
          <a:p>
            <a:r>
              <a:rPr lang="fr-FR" dirty="0" smtClean="0"/>
              <a:t>Quel sens donner aux enseignements 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1" y="1196752"/>
            <a:ext cx="10887756" cy="309634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4563260"/>
            <a:ext cx="304800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1649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Quelle représentation de l’enseignement du français ?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836712"/>
            <a:ext cx="8646109" cy="5976664"/>
          </a:xfrm>
        </p:spPr>
      </p:pic>
    </p:spTree>
    <p:extLst>
      <p:ext uri="{BB962C8B-B14F-4D97-AF65-F5344CB8AC3E}">
        <p14:creationId xmlns:p14="http://schemas.microsoft.com/office/powerpoint/2010/main" val="26589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3772" y="76200"/>
            <a:ext cx="11737304" cy="616496"/>
          </a:xfrm>
        </p:spPr>
        <p:txBody>
          <a:bodyPr>
            <a:normAutofit/>
          </a:bodyPr>
          <a:lstStyle/>
          <a:p>
            <a:r>
              <a:rPr lang="fr-FR" sz="2800" dirty="0"/>
              <a:t>Quelle représentation de l’enseignement </a:t>
            </a:r>
            <a:r>
              <a:rPr lang="fr-FR" sz="2800" dirty="0" smtClean="0"/>
              <a:t>des mathématiques </a:t>
            </a:r>
            <a:r>
              <a:rPr lang="fr-FR" sz="2800" dirty="0"/>
              <a:t>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764704"/>
            <a:ext cx="8650416" cy="5904656"/>
          </a:xfrm>
        </p:spPr>
      </p:pic>
    </p:spTree>
    <p:extLst>
      <p:ext uri="{BB962C8B-B14F-4D97-AF65-F5344CB8AC3E}">
        <p14:creationId xmlns:p14="http://schemas.microsoft.com/office/powerpoint/2010/main" val="262341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GUIDES MEN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1" y="1628800"/>
            <a:ext cx="1400175" cy="1981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1636866"/>
            <a:ext cx="1400000" cy="1980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80" y="1628800"/>
            <a:ext cx="1400000" cy="19809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1668767"/>
            <a:ext cx="1400000" cy="19809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62" y="1698785"/>
            <a:ext cx="1400000" cy="1980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4149080"/>
            <a:ext cx="1400000" cy="19809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80" y="4149080"/>
            <a:ext cx="1400000" cy="19809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62" y="4313824"/>
            <a:ext cx="1400000" cy="19809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4324804"/>
            <a:ext cx="1400000" cy="19809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41" y="3781484"/>
            <a:ext cx="1400000" cy="1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780" y="76200"/>
            <a:ext cx="10945216" cy="1397000"/>
          </a:xfrm>
        </p:spPr>
        <p:txBody>
          <a:bodyPr/>
          <a:lstStyle/>
          <a:p>
            <a:r>
              <a:rPr lang="fr-FR" dirty="0" smtClean="0"/>
              <a:t>Documents accompagnant les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Documents de 2002 </a:t>
            </a:r>
            <a:r>
              <a:rPr lang="fr-FR" sz="2000" dirty="0"/>
              <a:t>: </a:t>
            </a:r>
            <a:r>
              <a:rPr lang="fr-FR" sz="2000" dirty="0">
                <a:hlinkClick r:id="rId2"/>
              </a:rPr>
              <a:t>http://</a:t>
            </a:r>
            <a:r>
              <a:rPr lang="fr-FR" sz="2000" dirty="0" smtClean="0">
                <a:hlinkClick r:id="rId2"/>
              </a:rPr>
              <a:t>dpernoux.chez-alice.fr/Docs/docs.htm</a:t>
            </a:r>
            <a:endParaRPr lang="fr-FR" sz="2000" dirty="0" smtClean="0"/>
          </a:p>
          <a:p>
            <a:r>
              <a:rPr lang="fr-FR" dirty="0" smtClean="0"/>
              <a:t>Repères annuels </a:t>
            </a:r>
            <a:r>
              <a:rPr lang="fr-FR" dirty="0"/>
              <a:t>de progression : </a:t>
            </a:r>
            <a:r>
              <a:rPr lang="fr-FR" sz="1400" dirty="0">
                <a:hlinkClick r:id="rId3"/>
              </a:rPr>
              <a:t>https://</a:t>
            </a:r>
            <a:r>
              <a:rPr lang="fr-FR" sz="1400" dirty="0" smtClean="0">
                <a:hlinkClick r:id="rId3"/>
              </a:rPr>
              <a:t>eduscol.education.fr/137/reperes-annuels-de-progression-et-attendus-de-fin-d-annee-du-cp-la-3e</a:t>
            </a:r>
            <a:endParaRPr lang="fr-FR" sz="1400" dirty="0" smtClean="0"/>
          </a:p>
          <a:p>
            <a:r>
              <a:rPr lang="fr-FR" b="1" dirty="0" smtClean="0"/>
              <a:t>Documents de 2016 </a:t>
            </a:r>
            <a:r>
              <a:rPr lang="fr-FR" dirty="0" smtClean="0"/>
              <a:t>: </a:t>
            </a:r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eduscol.education.fr/87/j-enseigne-au-cycle-3</a:t>
            </a:r>
            <a:endParaRPr lang="fr-FR" dirty="0" smtClean="0"/>
          </a:p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eduscol.education.fr/84/j-enseigne-au-cycle-2</a:t>
            </a:r>
            <a:endParaRPr lang="fr-FR" dirty="0" smtClean="0"/>
          </a:p>
          <a:p>
            <a:r>
              <a:rPr lang="fr-FR" dirty="0">
                <a:hlinkClick r:id="rId6"/>
              </a:rPr>
              <a:t>https://</a:t>
            </a:r>
            <a:r>
              <a:rPr lang="fr-FR" dirty="0" smtClean="0">
                <a:hlinkClick r:id="rId6"/>
              </a:rPr>
              <a:t>eduscol.education.fr/83/j-enseigne-au-cycle-1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Graphisme </a:t>
            </a:r>
            <a:r>
              <a:rPr lang="fr-FR" dirty="0"/>
              <a:t>: </a:t>
            </a:r>
            <a:r>
              <a:rPr lang="fr-FR" sz="1800" dirty="0">
                <a:hlinkClick r:id="rId7"/>
              </a:rPr>
              <a:t>https://</a:t>
            </a:r>
            <a:r>
              <a:rPr lang="fr-FR" sz="1800" dirty="0" smtClean="0">
                <a:hlinkClick r:id="rId7"/>
              </a:rPr>
              <a:t>eduscol.education.fr/122/graphisme-et-ecriture-cycle-1</a:t>
            </a:r>
            <a:endParaRPr lang="fr-FR" sz="1800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8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es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ppt/theme/theme2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rayonnages de bibliothèque bleus (grand écran)</Template>
  <TotalTime>0</TotalTime>
  <Words>354</Words>
  <Application>Microsoft Office PowerPoint</Application>
  <PresentationFormat>Personnalisé</PresentationFormat>
  <Paragraphs>55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Livres 16:9</vt:lpstr>
      <vt:lpstr>Préparer la classe</vt:lpstr>
      <vt:lpstr>Présentation PowerPoint</vt:lpstr>
      <vt:lpstr>Enseigner : permettre d’apprendre</vt:lpstr>
      <vt:lpstr>Quels outils pour bien préparer ?</vt:lpstr>
      <vt:lpstr>Quel sens donner aux enseignements ?</vt:lpstr>
      <vt:lpstr>Quelle représentation de l’enseignement du français ?</vt:lpstr>
      <vt:lpstr>Quelle représentation de l’enseignement des mathématiques ?</vt:lpstr>
      <vt:lpstr>GUIDES MEN</vt:lpstr>
      <vt:lpstr>Documents accompagnant les programmes</vt:lpstr>
      <vt:lpstr>Chez RETZ</vt:lpstr>
      <vt:lpstr>Présentation PowerPoint</vt:lpstr>
      <vt:lpstr>Présentation PowerPoint</vt:lpstr>
      <vt:lpstr>ACCES </vt:lpstr>
      <vt:lpstr>Pour la maternelle</vt:lpstr>
      <vt:lpstr>NATHAN</vt:lpstr>
      <vt:lpstr>NATHAN</vt:lpstr>
      <vt:lpstr>HATIER</vt:lpstr>
      <vt:lpstr>Et pour l’EPS</vt:lpstr>
      <vt:lpstr>Les essentiels en EPS</vt:lpstr>
      <vt:lpstr>Activités ritualisées</vt:lpstr>
      <vt:lpstr>Prendre le temps</vt:lpstr>
      <vt:lpstr>Merci pour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2024-07-12T10:48:55Z</dcterms:created>
  <dcterms:modified xsi:type="dcterms:W3CDTF">2024-07-28T13:20:06Z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