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76" r:id="rId2"/>
    <p:sldId id="275" r:id="rId3"/>
    <p:sldId id="284" r:id="rId4"/>
    <p:sldId id="291" r:id="rId5"/>
    <p:sldId id="288" r:id="rId6"/>
    <p:sldId id="292" r:id="rId7"/>
    <p:sldId id="289" r:id="rId8"/>
    <p:sldId id="286" r:id="rId9"/>
    <p:sldId id="290"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p:restoredTop sz="95392"/>
  </p:normalViewPr>
  <p:slideViewPr>
    <p:cSldViewPr snapToGrid="0" snapToObjects="1">
      <p:cViewPr varScale="1">
        <p:scale>
          <a:sx n="73" d="100"/>
          <a:sy n="73" d="100"/>
        </p:scale>
        <p:origin x="726" y="3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fr-FR"/>
              <a:t>Cliquez pour modifier le style du titre</a:t>
            </a:r>
            <a:endParaRPr kumimoji="0" lang="en-US"/>
          </a:p>
        </p:txBody>
      </p:sp>
      <p:sp>
        <p:nvSpPr>
          <p:cNvPr id="25" name="Sous-titr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31" name="Espace réservé de la date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70245D4C-D84E-0546-A6DC-B5A9B24DC4BC}" type="datetimeFigureOut">
              <a:rPr lang="fr-FR" smtClean="0"/>
              <a:pPr/>
              <a:t>05/05/2020</a:t>
            </a:fld>
            <a:endParaRPr lang="fr-FR"/>
          </a:p>
        </p:txBody>
      </p:sp>
      <p:sp>
        <p:nvSpPr>
          <p:cNvPr id="18" name="Espace réservé du pied de page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9DBF5624-77BF-0D45-BA4D-B7B8C68B925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0245D4C-D84E-0546-A6DC-B5A9B24DC4BC}" type="datetimeFigureOut">
              <a:rPr lang="fr-FR" smtClean="0"/>
              <a:pPr/>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BF5624-77BF-0D45-BA4D-B7B8C68B925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37600" y="274956"/>
            <a:ext cx="2032000" cy="5851525"/>
          </a:xfrm>
        </p:spPr>
        <p:txBody>
          <a:bodyPr vert="eaVert" ancho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274643"/>
            <a:ext cx="80264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5657088" y="6557946"/>
            <a:ext cx="2669952" cy="226902"/>
          </a:xfrm>
        </p:spPr>
        <p:txBody>
          <a:bodyPr/>
          <a:lstStyle/>
          <a:p>
            <a:fld id="{70245D4C-D84E-0546-A6DC-B5A9B24DC4BC}" type="datetimeFigureOut">
              <a:rPr lang="fr-FR" smtClean="0"/>
              <a:pPr/>
              <a:t>05/05/2020</a:t>
            </a:fld>
            <a:endParaRPr lang="fr-FR"/>
          </a:p>
        </p:txBody>
      </p:sp>
      <p:sp>
        <p:nvSpPr>
          <p:cNvPr id="5" name="Espace réservé du pied de page 4"/>
          <p:cNvSpPr>
            <a:spLocks noGrp="1"/>
          </p:cNvSpPr>
          <p:nvPr>
            <p:ph type="ftr" sz="quarter" idx="11"/>
          </p:nvPr>
        </p:nvSpPr>
        <p:spPr>
          <a:xfrm>
            <a:off x="609600" y="6556248"/>
            <a:ext cx="4876800" cy="228600"/>
          </a:xfrm>
        </p:spPr>
        <p:txBody>
          <a:bodyPr/>
          <a:lstStyle/>
          <a:p>
            <a:endParaRPr lang="fr-FR"/>
          </a:p>
        </p:txBody>
      </p:sp>
      <p:sp>
        <p:nvSpPr>
          <p:cNvPr id="6" name="Espace réservé du numéro de diapositive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9DBF5624-77BF-0D45-BA4D-B7B8C68B925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0245D4C-D84E-0546-A6DC-B5A9B24DC4BC}" type="datetimeFigureOut">
              <a:rPr lang="fr-FR" smtClean="0"/>
              <a:pPr/>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BF5624-77BF-0D45-BA4D-B7B8C68B925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70245D4C-D84E-0546-A6DC-B5A9B24DC4BC}" type="datetimeFigureOut">
              <a:rPr lang="fr-FR" smtClean="0"/>
              <a:pPr/>
              <a:t>05/05/2020</a:t>
            </a:fld>
            <a:endParaRPr lang="fr-FR"/>
          </a:p>
        </p:txBody>
      </p:sp>
      <p:sp>
        <p:nvSpPr>
          <p:cNvPr id="5" name="Espace réservé du pied de page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8978603" y="6555112"/>
            <a:ext cx="784448" cy="228600"/>
          </a:xfrm>
        </p:spPr>
        <p:txBody>
          <a:bodyPr/>
          <a:lstStyle/>
          <a:p>
            <a:fld id="{9DBF5624-77BF-0D45-BA4D-B7B8C68B925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320040"/>
            <a:ext cx="9656064"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0245D4C-D84E-0546-A6DC-B5A9B24DC4BC}" type="datetimeFigureOut">
              <a:rPr lang="fr-FR" smtClean="0"/>
              <a:pPr/>
              <a:t>05/05/2020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BF5624-77BF-0D45-BA4D-B7B8C68B925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320040"/>
            <a:ext cx="9656064" cy="1143000"/>
          </a:xfrm>
        </p:spPr>
        <p:txBody>
          <a:bodyPr anchor="b"/>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70245D4C-D84E-0546-A6DC-B5A9B24DC4BC}" type="datetimeFigureOut">
              <a:rPr lang="fr-FR" smtClean="0"/>
              <a:pPr/>
              <a:t>05/05/2020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DBF5624-77BF-0D45-BA4D-B7B8C68B925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320040"/>
            <a:ext cx="9656064" cy="1143000"/>
          </a:xfrm>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70245D4C-D84E-0546-A6DC-B5A9B24DC4BC}" type="datetimeFigureOut">
              <a:rPr lang="fr-FR" smtClean="0"/>
              <a:pPr/>
              <a:t>05/05/2020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DBF5624-77BF-0D45-BA4D-B7B8C68B925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70245D4C-D84E-0546-A6DC-B5A9B24DC4BC}" type="datetimeFigureOut">
              <a:rPr lang="fr-FR" smtClean="0"/>
              <a:pPr/>
              <a:t>05/05/2020</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p>
            <a:fld id="{9DBF5624-77BF-0D45-BA4D-B7B8C68B925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0245D4C-D84E-0546-A6DC-B5A9B24DC4BC}" type="datetimeFigureOut">
              <a:rPr lang="fr-FR" smtClean="0"/>
              <a:pPr/>
              <a:t>05/05/2020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BF5624-77BF-0D45-BA4D-B7B8C68B925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a:t>Cliquez pour modifier le style du titre</a:t>
            </a:r>
            <a:endParaRPr kumimoji="0" lang="en-US" dirty="0"/>
          </a:p>
        </p:txBody>
      </p:sp>
      <p:sp>
        <p:nvSpPr>
          <p:cNvPr id="4" name="Espace réservé du texte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a:t>Cliquez pour modifier les styles du texte du masque</a:t>
            </a:r>
          </a:p>
        </p:txBody>
      </p:sp>
      <p:sp>
        <p:nvSpPr>
          <p:cNvPr id="5" name="Espace réservé de la date 4"/>
          <p:cNvSpPr>
            <a:spLocks noGrp="1"/>
          </p:cNvSpPr>
          <p:nvPr>
            <p:ph type="dt" sz="half" idx="10"/>
          </p:nvPr>
        </p:nvSpPr>
        <p:spPr/>
        <p:txBody>
          <a:bodyPr/>
          <a:lstStyle/>
          <a:p>
            <a:fld id="{70245D4C-D84E-0546-A6DC-B5A9B24DC4BC}" type="datetimeFigureOut">
              <a:rPr lang="fr-FR" smtClean="0"/>
              <a:pPr/>
              <a:t>05/05/2020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BF5624-77BF-0D45-BA4D-B7B8C68B9256}" type="slidenum">
              <a:rPr lang="fr-FR" smtClean="0"/>
              <a:pPr/>
              <a:t>‹N°›</a:t>
            </a:fld>
            <a:endParaRPr lang="fr-FR"/>
          </a:p>
        </p:txBody>
      </p:sp>
      <p:sp>
        <p:nvSpPr>
          <p:cNvPr id="10" name="Espace réservé pour une image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du titre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fr-FR"/>
              <a:t>Cliquez pour modifier le style du titre</a:t>
            </a:r>
            <a:endParaRPr kumimoji="0" lang="en-US"/>
          </a:p>
        </p:txBody>
      </p:sp>
      <p:sp>
        <p:nvSpPr>
          <p:cNvPr id="31" name="Espace réservé du texte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7" name="Espace réservé de la date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70245D4C-D84E-0546-A6DC-B5A9B24DC4BC}" type="datetimeFigureOut">
              <a:rPr lang="fr-FR" smtClean="0"/>
              <a:pPr/>
              <a:t>05/05/2020</a:t>
            </a:fld>
            <a:endParaRPr lang="fr-FR"/>
          </a:p>
        </p:txBody>
      </p:sp>
      <p:sp>
        <p:nvSpPr>
          <p:cNvPr id="4" name="Espace réservé du pied de page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DBF5624-77BF-0D45-BA4D-B7B8C68B925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zoomsurlille.fr/actualites-du-jour/lille3000-renaissance-exposition-joie-de-vivre-au-palais-des-beaux-arts-de-lille"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3.jpeg"/><Relationship Id="rId2" Type="http://schemas.openxmlformats.org/officeDocument/2006/relationships/hyperlink" Target="https://cloud.ac-clermont.fr/nextcloud/s/3JHKXSfRXRDbGtP" TargetMode="External"/><Relationship Id="rId1" Type="http://schemas.openxmlformats.org/officeDocument/2006/relationships/slideLayout" Target="../slideLayouts/slideLayout7.xml"/><Relationship Id="rId6" Type="http://schemas.openxmlformats.org/officeDocument/2006/relationships/hyperlink" Target="https://cloud.ac-clermont.fr/nextcloud/s/A226ozPXDwA4JiM" TargetMode="External"/><Relationship Id="rId5" Type="http://schemas.openxmlformats.org/officeDocument/2006/relationships/hyperlink" Target="https://cloud.ac-clermont.fr/nextcloud/s/BNoJxfZHZWngGSJ" TargetMode="External"/><Relationship Id="rId4" Type="http://schemas.openxmlformats.org/officeDocument/2006/relationships/hyperlink" Target="https://cloud.ac-clermont.fr/nextcloud/s/3deC39NP4m7Yod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655D2-7AC0-F340-80A1-54E89AE17E75}"/>
              </a:ext>
            </a:extLst>
          </p:cNvPr>
          <p:cNvSpPr>
            <a:spLocks noGrp="1"/>
          </p:cNvSpPr>
          <p:nvPr>
            <p:ph type="ctrTitle"/>
          </p:nvPr>
        </p:nvSpPr>
        <p:spPr>
          <a:xfrm>
            <a:off x="4885267" y="-169624"/>
            <a:ext cx="3776133" cy="45719"/>
          </a:xfrm>
        </p:spPr>
        <p:txBody>
          <a:bodyPr/>
          <a:lstStyle/>
          <a:p>
            <a:endParaRPr lang="fr-FR" dirty="0"/>
          </a:p>
        </p:txBody>
      </p:sp>
      <p:sp>
        <p:nvSpPr>
          <p:cNvPr id="3" name="Sous-titre 2">
            <a:extLst>
              <a:ext uri="{FF2B5EF4-FFF2-40B4-BE49-F238E27FC236}">
                <a16:creationId xmlns:a16="http://schemas.microsoft.com/office/drawing/2014/main" id="{1C890847-C6C1-5042-AA84-8D57C78025C6}"/>
              </a:ext>
            </a:extLst>
          </p:cNvPr>
          <p:cNvSpPr>
            <a:spLocks noGrp="1"/>
          </p:cNvSpPr>
          <p:nvPr>
            <p:ph type="subTitle" idx="1"/>
          </p:nvPr>
        </p:nvSpPr>
        <p:spPr>
          <a:xfrm>
            <a:off x="3374163" y="2698544"/>
            <a:ext cx="6819704" cy="1101248"/>
          </a:xfrm>
        </p:spPr>
        <p:txBody>
          <a:bodyPr/>
          <a:lstStyle/>
          <a:p>
            <a:r>
              <a:rPr lang="fr-FR" dirty="0"/>
              <a:t>Semaine du     au    mai  2020 </a:t>
            </a:r>
          </a:p>
        </p:txBody>
      </p:sp>
      <p:pic>
        <p:nvPicPr>
          <p:cNvPr id="8194" name="Picture 2" descr="L'École Des Outils Couleur Colorie - Photo gratuite sur Pixabay"/>
          <p:cNvPicPr>
            <a:picLocks noChangeAspect="1" noChangeArrowheads="1"/>
          </p:cNvPicPr>
          <p:nvPr/>
        </p:nvPicPr>
        <p:blipFill>
          <a:blip r:embed="rId2"/>
          <a:srcRect/>
          <a:stretch>
            <a:fillRect/>
          </a:stretch>
        </p:blipFill>
        <p:spPr bwMode="auto">
          <a:xfrm>
            <a:off x="4118177" y="812800"/>
            <a:ext cx="7045115" cy="4682067"/>
          </a:xfrm>
          <a:prstGeom prst="rect">
            <a:avLst/>
          </a:prstGeom>
          <a:noFill/>
        </p:spPr>
      </p:pic>
      <p:sp>
        <p:nvSpPr>
          <p:cNvPr id="6" name="Rectangle 5"/>
          <p:cNvSpPr/>
          <p:nvPr/>
        </p:nvSpPr>
        <p:spPr>
          <a:xfrm>
            <a:off x="6011335" y="2370668"/>
            <a:ext cx="3200397" cy="1461939"/>
          </a:xfrm>
          <a:prstGeom prst="rect">
            <a:avLst/>
          </a:prstGeom>
          <a:solidFill>
            <a:schemeClr val="accent2">
              <a:lumMod val="50000"/>
            </a:schemeClr>
          </a:solidFill>
          <a:ln w="28575">
            <a:solidFill>
              <a:schemeClr val="accent1"/>
            </a:solidFill>
          </a:ln>
        </p:spPr>
        <p:txBody>
          <a:bodyPr wrap="square">
            <a:spAutoFit/>
          </a:bodyPr>
          <a:lstStyle/>
          <a:p>
            <a:pPr algn="ctr"/>
            <a:r>
              <a:rPr lang="fr-FR" sz="2800" dirty="0">
                <a:solidFill>
                  <a:schemeClr val="bg1"/>
                </a:solidFill>
              </a:rPr>
              <a:t>Journal pour faire le point sur cette situation inédite</a:t>
            </a:r>
          </a:p>
          <a:p>
            <a:endParaRPr lang="fr-FR" sz="500" dirty="0"/>
          </a:p>
        </p:txBody>
      </p:sp>
      <p:sp>
        <p:nvSpPr>
          <p:cNvPr id="7" name="ZoneTexte 6"/>
          <p:cNvSpPr txBox="1"/>
          <p:nvPr/>
        </p:nvSpPr>
        <p:spPr>
          <a:xfrm>
            <a:off x="4118177" y="5858933"/>
            <a:ext cx="7045115" cy="461665"/>
          </a:xfrm>
          <a:prstGeom prst="rect">
            <a:avLst/>
          </a:prstGeom>
          <a:noFill/>
          <a:ln>
            <a:solidFill>
              <a:schemeClr val="tx2">
                <a:lumMod val="60000"/>
                <a:lumOff val="40000"/>
              </a:schemeClr>
            </a:solidFill>
          </a:ln>
        </p:spPr>
        <p:txBody>
          <a:bodyPr wrap="square" rtlCol="0">
            <a:spAutoFit/>
          </a:bodyPr>
          <a:lstStyle/>
          <a:p>
            <a:r>
              <a:rPr lang="fr-FR" sz="2400" b="1" dirty="0">
                <a:solidFill>
                  <a:schemeClr val="bg1"/>
                </a:solidFill>
              </a:rPr>
              <a:t>Semaine du    au     mai </a:t>
            </a:r>
            <a:r>
              <a:rPr lang="fr-FR" sz="2400" b="1" dirty="0" smtClean="0">
                <a:solidFill>
                  <a:schemeClr val="bg1"/>
                </a:solidFill>
              </a:rPr>
              <a:t>2020 </a:t>
            </a:r>
            <a:r>
              <a:rPr lang="fr-FR" sz="1600" b="1" dirty="0" smtClean="0">
                <a:solidFill>
                  <a:schemeClr val="bg1"/>
                </a:solidFill>
              </a:rPr>
              <a:t>(au choix de l’enseignant)</a:t>
            </a:r>
            <a:endParaRPr lang="fr-FR" sz="1600" b="1" dirty="0">
              <a:solidFill>
                <a:schemeClr val="bg1"/>
              </a:solidFill>
            </a:endParaRPr>
          </a:p>
        </p:txBody>
      </p:sp>
      <p:sp>
        <p:nvSpPr>
          <p:cNvPr id="10" name="ZoneTexte 9"/>
          <p:cNvSpPr txBox="1"/>
          <p:nvPr/>
        </p:nvSpPr>
        <p:spPr>
          <a:xfrm>
            <a:off x="258599" y="361690"/>
            <a:ext cx="3009534" cy="6186309"/>
          </a:xfrm>
          <a:prstGeom prst="rect">
            <a:avLst/>
          </a:prstGeom>
          <a:solidFill>
            <a:schemeClr val="accent6">
              <a:lumMod val="60000"/>
              <a:lumOff val="40000"/>
            </a:schemeClr>
          </a:solidFill>
        </p:spPr>
        <p:txBody>
          <a:bodyPr wrap="square" rtlCol="0" anchor="ctr">
            <a:spAutoFit/>
          </a:bodyPr>
          <a:lstStyle/>
          <a:p>
            <a:pPr algn="ctr"/>
            <a:r>
              <a:rPr lang="fr-FR" sz="2400" b="1" dirty="0"/>
              <a:t>Il est temps de faire une pause pour réfléchir et essayer de mettre des mots sur ce que nous ressentons et ce que nous sommes en train de vivre</a:t>
            </a:r>
            <a:r>
              <a:rPr lang="fr-FR" b="1" dirty="0"/>
              <a:t>.</a:t>
            </a:r>
            <a:endParaRPr lang="fr-FR" sz="2000" b="1" dirty="0"/>
          </a:p>
          <a:p>
            <a:endParaRPr lang="fr-FR" dirty="0"/>
          </a:p>
          <a:p>
            <a:r>
              <a:rPr lang="fr-FR" u="sng" dirty="0"/>
              <a:t>7 consignes d’écriture  </a:t>
            </a:r>
            <a:r>
              <a:rPr lang="fr-FR" dirty="0"/>
              <a:t>(</a:t>
            </a:r>
            <a:r>
              <a:rPr lang="fr-FR" i="1" dirty="0"/>
              <a:t>liste, lettre, BD, dialogue, conseils, arguments et récit</a:t>
            </a:r>
            <a:r>
              <a:rPr lang="fr-FR" dirty="0"/>
              <a:t>)</a:t>
            </a:r>
          </a:p>
          <a:p>
            <a:r>
              <a:rPr lang="fr-FR" u="sng" dirty="0"/>
              <a:t>7 consignes </a:t>
            </a:r>
            <a:r>
              <a:rPr lang="fr-FR" u="sng" dirty="0" smtClean="0"/>
              <a:t>artistiques</a:t>
            </a:r>
          </a:p>
          <a:p>
            <a:r>
              <a:rPr lang="fr-FR" u="sng" dirty="0" smtClean="0"/>
              <a:t>1 consigne d’écoute musicale</a:t>
            </a:r>
          </a:p>
          <a:p>
            <a:r>
              <a:rPr lang="fr-FR" u="sng" dirty="0" smtClean="0"/>
              <a:t>1consigne d’expression orale</a:t>
            </a:r>
            <a:endParaRPr lang="fr-FR" dirty="0"/>
          </a:p>
        </p:txBody>
      </p:sp>
    </p:spTree>
    <p:extLst>
      <p:ext uri="{BB962C8B-B14F-4D97-AF65-F5344CB8AC3E}">
        <p14:creationId xmlns:p14="http://schemas.microsoft.com/office/powerpoint/2010/main" val="127699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C06A7B-39D0-ED47-8D92-E3276A737F5C}"/>
              </a:ext>
            </a:extLst>
          </p:cNvPr>
          <p:cNvSpPr>
            <a:spLocks noGrp="1"/>
          </p:cNvSpPr>
          <p:nvPr>
            <p:ph idx="1"/>
          </p:nvPr>
        </p:nvSpPr>
        <p:spPr>
          <a:xfrm>
            <a:off x="4104895" y="1475838"/>
            <a:ext cx="6303024" cy="1885665"/>
          </a:xfrm>
          <a:solidFill>
            <a:schemeClr val="accent2"/>
          </a:solidFill>
        </p:spPr>
        <p:txBody>
          <a:bodyPr>
            <a:noAutofit/>
          </a:bodyPr>
          <a:lstStyle/>
          <a:p>
            <a:pPr marL="0" indent="0">
              <a:buNone/>
            </a:pPr>
            <a:r>
              <a:rPr lang="fr-FR" sz="2000" u="sng" dirty="0">
                <a:latin typeface="Calibri" panose="020F0502020204030204" pitchFamily="34" charset="0"/>
                <a:cs typeface="Calibri" panose="020F0502020204030204" pitchFamily="34" charset="0"/>
              </a:rPr>
              <a:t>Consigne d’écriture</a:t>
            </a:r>
          </a:p>
          <a:p>
            <a:pPr marL="0" indent="0">
              <a:buNone/>
            </a:pPr>
            <a:r>
              <a:rPr lang="fr-FR" sz="2000" dirty="0">
                <a:latin typeface="Calibri" panose="020F0502020204030204" pitchFamily="34" charset="0"/>
                <a:cs typeface="Calibri" panose="020F0502020204030204" pitchFamily="34" charset="0"/>
              </a:rPr>
              <a:t>Cela fait 8 semaines que tu n’as pu aller à l’école. Écris la liste de ce qui te manque le plus pendant cette période de confinement.</a:t>
            </a:r>
          </a:p>
          <a:p>
            <a:pPr marL="0" indent="0">
              <a:buNone/>
            </a:pPr>
            <a:endParaRPr lang="fr-FR" sz="2000" u="sng" dirty="0">
              <a:latin typeface="Calibri" panose="020F0502020204030204" pitchFamily="34" charset="0"/>
              <a:cs typeface="Calibri" panose="020F0502020204030204" pitchFamily="34" charset="0"/>
            </a:endParaRPr>
          </a:p>
          <a:p>
            <a:pPr marL="0" indent="0">
              <a:buNone/>
            </a:pPr>
            <a:endParaRPr lang="fr-FR" sz="2000" dirty="0">
              <a:latin typeface="Calibri" panose="020F0502020204030204" pitchFamily="34" charset="0"/>
              <a:cs typeface="Calibri" panose="020F0502020204030204" pitchFamily="34" charset="0"/>
            </a:endParaRPr>
          </a:p>
          <a:p>
            <a:pPr marL="0" indent="0">
              <a:buNone/>
            </a:pPr>
            <a:r>
              <a:rPr lang="fr-FR" sz="2000" dirty="0">
                <a:latin typeface="Calibri" panose="020F0502020204030204" pitchFamily="34" charset="0"/>
                <a:cs typeface="Calibri" panose="020F0502020204030204" pitchFamily="34" charset="0"/>
              </a:rPr>
              <a:t> </a:t>
            </a:r>
          </a:p>
        </p:txBody>
      </p:sp>
      <p:sp>
        <p:nvSpPr>
          <p:cNvPr id="5" name="ZoneTexte 4"/>
          <p:cNvSpPr txBox="1"/>
          <p:nvPr/>
        </p:nvSpPr>
        <p:spPr>
          <a:xfrm>
            <a:off x="2641600" y="3710382"/>
            <a:ext cx="6078588" cy="1631216"/>
          </a:xfrm>
          <a:prstGeom prst="rect">
            <a:avLst/>
          </a:prstGeom>
          <a:solidFill>
            <a:schemeClr val="accent2">
              <a:lumMod val="60000"/>
              <a:lumOff val="40000"/>
            </a:schemeClr>
          </a:solidFill>
        </p:spPr>
        <p:txBody>
          <a:bodyPr wrap="square" rtlCol="0">
            <a:spAutoFit/>
          </a:bodyPr>
          <a:lstStyle/>
          <a:p>
            <a:r>
              <a:rPr lang="fr-FR" sz="2000" u="sng" dirty="0">
                <a:latin typeface="Calibri" panose="020F0502020204030204" pitchFamily="34" charset="0"/>
                <a:cs typeface="Calibri" panose="020F0502020204030204" pitchFamily="34" charset="0"/>
              </a:rPr>
              <a:t>Consigne artistique</a:t>
            </a:r>
          </a:p>
          <a:p>
            <a:r>
              <a:rPr lang="fr-FR" sz="2000" dirty="0">
                <a:latin typeface="Calibri" panose="020F0502020204030204" pitchFamily="34" charset="0"/>
                <a:cs typeface="Calibri" panose="020F0502020204030204" pitchFamily="34" charset="0"/>
              </a:rPr>
              <a:t>Dessine ton école comme tu l’imagines dans tes rêves.</a:t>
            </a:r>
          </a:p>
          <a:p>
            <a:r>
              <a:rPr lang="fr-FR" sz="2000" dirty="0">
                <a:latin typeface="Calibri" panose="020F0502020204030204" pitchFamily="34" charset="0"/>
                <a:cs typeface="Calibri" panose="020F0502020204030204" pitchFamily="34" charset="0"/>
              </a:rPr>
              <a:t>Peut-être des animaux sauvages lui ont-ils rendu visite?</a:t>
            </a:r>
          </a:p>
          <a:p>
            <a:r>
              <a:rPr lang="fr-FR" sz="2000" dirty="0">
                <a:latin typeface="Calibri" panose="020F0502020204030204" pitchFamily="34" charset="0"/>
                <a:cs typeface="Calibri" panose="020F0502020204030204" pitchFamily="34" charset="0"/>
              </a:rPr>
              <a:t>Tu peux colorier ou peindre ton dessin.</a:t>
            </a:r>
          </a:p>
          <a:p>
            <a:endParaRPr lang="fr-FR" sz="2000" dirty="0">
              <a:latin typeface="Calibri" panose="020F0502020204030204" pitchFamily="34" charset="0"/>
              <a:cs typeface="Calibri" panose="020F0502020204030204" pitchFamily="34" charset="0"/>
            </a:endParaRPr>
          </a:p>
        </p:txBody>
      </p:sp>
      <p:sp>
        <p:nvSpPr>
          <p:cNvPr id="5122" name="AutoShape 2"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124" name="AutoShape 4"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5" name="Picture 5" descr="D:\Bibliothèques\Mes Images\Saved Pictures\index.jpg"/>
          <p:cNvPicPr>
            <a:picLocks noChangeAspect="1" noChangeArrowheads="1"/>
          </p:cNvPicPr>
          <p:nvPr/>
        </p:nvPicPr>
        <p:blipFill>
          <a:blip r:embed="rId2"/>
          <a:srcRect/>
          <a:stretch>
            <a:fillRect/>
          </a:stretch>
        </p:blipFill>
        <p:spPr bwMode="auto">
          <a:xfrm>
            <a:off x="10407919" y="160338"/>
            <a:ext cx="1543829" cy="1027349"/>
          </a:xfrm>
          <a:prstGeom prst="rect">
            <a:avLst/>
          </a:prstGeom>
          <a:noFill/>
        </p:spPr>
      </p:pic>
      <p:sp>
        <p:nvSpPr>
          <p:cNvPr id="11" name="ZoneTexte 10"/>
          <p:cNvSpPr txBox="1"/>
          <p:nvPr/>
        </p:nvSpPr>
        <p:spPr>
          <a:xfrm>
            <a:off x="11179834" y="160338"/>
            <a:ext cx="845389" cy="369332"/>
          </a:xfrm>
          <a:prstGeom prst="rect">
            <a:avLst/>
          </a:prstGeom>
          <a:noFill/>
        </p:spPr>
        <p:txBody>
          <a:bodyPr wrap="square" rtlCol="0">
            <a:spAutoFit/>
          </a:bodyPr>
          <a:lstStyle/>
          <a:p>
            <a:r>
              <a:rPr lang="fr-FR" dirty="0">
                <a:solidFill>
                  <a:schemeClr val="bg1"/>
                </a:solidFill>
              </a:rPr>
              <a:t>Jour 1</a:t>
            </a:r>
          </a:p>
        </p:txBody>
      </p:sp>
      <p:sp>
        <p:nvSpPr>
          <p:cNvPr id="8" name="ZoneTexte 7"/>
          <p:cNvSpPr txBox="1"/>
          <p:nvPr/>
        </p:nvSpPr>
        <p:spPr>
          <a:xfrm>
            <a:off x="643467" y="381000"/>
            <a:ext cx="3461428" cy="369332"/>
          </a:xfrm>
          <a:prstGeom prst="rect">
            <a:avLst/>
          </a:prstGeom>
          <a:solidFill>
            <a:schemeClr val="accent2">
              <a:lumMod val="50000"/>
            </a:schemeClr>
          </a:solidFill>
        </p:spPr>
        <p:txBody>
          <a:bodyPr wrap="square" rtlCol="0">
            <a:spAutoFit/>
          </a:bodyPr>
          <a:lstStyle/>
          <a:p>
            <a:r>
              <a:rPr lang="fr-FR" dirty="0">
                <a:solidFill>
                  <a:schemeClr val="bg1"/>
                </a:solidFill>
              </a:rPr>
              <a:t>Et si on faisait un petit bilan…</a:t>
            </a:r>
          </a:p>
        </p:txBody>
      </p:sp>
      <p:sp>
        <p:nvSpPr>
          <p:cNvPr id="9" name="ZoneTexte 8"/>
          <p:cNvSpPr txBox="1"/>
          <p:nvPr/>
        </p:nvSpPr>
        <p:spPr>
          <a:xfrm>
            <a:off x="155575" y="1718733"/>
            <a:ext cx="3705225" cy="1477328"/>
          </a:xfrm>
          <a:prstGeom prst="rect">
            <a:avLst/>
          </a:prstGeom>
          <a:solidFill>
            <a:schemeClr val="accent2">
              <a:lumMod val="20000"/>
              <a:lumOff val="80000"/>
            </a:schemeClr>
          </a:solidFill>
        </p:spPr>
        <p:txBody>
          <a:bodyPr wrap="square" rtlCol="0">
            <a:spAutoFit/>
          </a:bodyPr>
          <a:lstStyle/>
          <a:p>
            <a:r>
              <a:rPr lang="fr-FR" dirty="0">
                <a:latin typeface="Monotype Corsiva" pitchFamily="66" charset="0"/>
              </a:rPr>
              <a:t>Ce qui me manque le plus  :</a:t>
            </a:r>
          </a:p>
          <a:p>
            <a:r>
              <a:rPr lang="fr-FR" dirty="0">
                <a:latin typeface="Monotype Corsiva" pitchFamily="66" charset="0"/>
              </a:rPr>
              <a:t>- Manger à la cantine avec mes amis</a:t>
            </a:r>
          </a:p>
          <a:p>
            <a:r>
              <a:rPr lang="fr-FR" dirty="0"/>
              <a:t>- </a:t>
            </a:r>
          </a:p>
          <a:p>
            <a:r>
              <a:rPr lang="fr-FR" dirty="0"/>
              <a:t>- </a:t>
            </a:r>
          </a:p>
          <a:p>
            <a:r>
              <a:rPr lang="fr-FR" dirty="0"/>
              <a:t>…</a:t>
            </a:r>
          </a:p>
        </p:txBody>
      </p:sp>
      <p:sp>
        <p:nvSpPr>
          <p:cNvPr id="8194" name="AutoShape 2" descr="SVG &gt; Renard - Image et icône SVG gratuite. | SVG Sil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 name="Image 11" descr="index.png"/>
          <p:cNvPicPr>
            <a:picLocks noChangeAspect="1"/>
          </p:cNvPicPr>
          <p:nvPr/>
        </p:nvPicPr>
        <p:blipFill>
          <a:blip r:embed="rId3"/>
          <a:stretch>
            <a:fillRect/>
          </a:stretch>
        </p:blipFill>
        <p:spPr>
          <a:xfrm>
            <a:off x="292629" y="4893732"/>
            <a:ext cx="2045477" cy="1403907"/>
          </a:xfrm>
          <a:prstGeom prst="rect">
            <a:avLst/>
          </a:prstGeom>
        </p:spPr>
      </p:pic>
      <p:pic>
        <p:nvPicPr>
          <p:cNvPr id="13" name="Image 12" descr="index.png"/>
          <p:cNvPicPr>
            <a:picLocks noChangeAspect="1"/>
          </p:cNvPicPr>
          <p:nvPr/>
        </p:nvPicPr>
        <p:blipFill>
          <a:blip r:embed="rId4"/>
          <a:stretch>
            <a:fillRect/>
          </a:stretch>
        </p:blipFill>
        <p:spPr>
          <a:xfrm>
            <a:off x="8720188" y="4525990"/>
            <a:ext cx="2143125" cy="2143125"/>
          </a:xfrm>
          <a:prstGeom prst="rect">
            <a:avLst/>
          </a:prstGeom>
        </p:spPr>
      </p:pic>
    </p:spTree>
    <p:extLst>
      <p:ext uri="{BB962C8B-B14F-4D97-AF65-F5344CB8AC3E}">
        <p14:creationId xmlns:p14="http://schemas.microsoft.com/office/powerpoint/2010/main" val="171756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4CC06A7B-39D0-ED47-8D92-E3276A737F5C}"/>
              </a:ext>
            </a:extLst>
          </p:cNvPr>
          <p:cNvSpPr txBox="1">
            <a:spLocks/>
          </p:cNvSpPr>
          <p:nvPr/>
        </p:nvSpPr>
        <p:spPr>
          <a:xfrm>
            <a:off x="3962400" y="1854200"/>
            <a:ext cx="6303024" cy="1885665"/>
          </a:xfrm>
          <a:prstGeom prst="rect">
            <a:avLst/>
          </a:prstGeom>
          <a:solidFill>
            <a:schemeClr val="accent2"/>
          </a:solidFill>
        </p:spPr>
        <p:txBody>
          <a:bodyPr>
            <a:noAutofit/>
          </a:bodyPr>
          <a:lstStyle/>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Consigne d’écriture</a:t>
            </a:r>
          </a:p>
          <a:p>
            <a:r>
              <a:rPr lang="fr-FR" sz="2000" dirty="0">
                <a:latin typeface="Calibri" panose="020F0502020204030204" pitchFamily="34" charset="0"/>
                <a:cs typeface="Calibri" panose="020F0502020204030204" pitchFamily="34" charset="0"/>
              </a:rPr>
              <a:t>Écris dans une colonne la liste des avantages (ce qui te plait) et dans une deuxième, la liste des inconvénients (ce qui ne te plait pas), à </a:t>
            </a:r>
            <a:r>
              <a:rPr lang="fr-FR" sz="2000" b="1" dirty="0">
                <a:latin typeface="Calibri" panose="020F0502020204030204" pitchFamily="34" charset="0"/>
                <a:cs typeface="Calibri" panose="020F0502020204030204" pitchFamily="34" charset="0"/>
              </a:rPr>
              <a:t>rester à la maison pendant le confinement.</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p:txBody>
      </p:sp>
      <p:sp>
        <p:nvSpPr>
          <p:cNvPr id="3" name="ZoneTexte 2"/>
          <p:cNvSpPr txBox="1"/>
          <p:nvPr/>
        </p:nvSpPr>
        <p:spPr>
          <a:xfrm>
            <a:off x="3053770" y="4453467"/>
            <a:ext cx="6443133" cy="1323439"/>
          </a:xfrm>
          <a:prstGeom prst="rect">
            <a:avLst/>
          </a:prstGeom>
          <a:solidFill>
            <a:schemeClr val="accent2">
              <a:lumMod val="60000"/>
              <a:lumOff val="40000"/>
            </a:schemeClr>
          </a:solidFill>
        </p:spPr>
        <p:txBody>
          <a:bodyPr wrap="square" rtlCol="0">
            <a:spAutoFit/>
          </a:bodyPr>
          <a:lstStyle/>
          <a:p>
            <a:r>
              <a:rPr lang="fr-FR" sz="2000" u="sng" dirty="0">
                <a:latin typeface="Calibri" panose="020F0502020204030204" pitchFamily="34" charset="0"/>
                <a:cs typeface="Calibri" panose="020F0502020204030204" pitchFamily="34" charset="0"/>
              </a:rPr>
              <a:t>Consigne artistique</a:t>
            </a:r>
          </a:p>
          <a:p>
            <a:r>
              <a:rPr lang="fr-FR" sz="2000" dirty="0">
                <a:latin typeface="Calibri" panose="020F0502020204030204" pitchFamily="34" charset="0"/>
                <a:cs typeface="Calibri" panose="020F0502020204030204" pitchFamily="34" charset="0"/>
              </a:rPr>
              <a:t>Illustre un avantage et un inconvénient de ton choix. Tu peux essayer de glisser un peu d’humour dans tes illustrations.</a:t>
            </a:r>
          </a:p>
          <a:p>
            <a:endParaRPr lang="fr-FR" sz="2000" dirty="0">
              <a:latin typeface="Calibri" panose="020F0502020204030204" pitchFamily="34" charset="0"/>
              <a:cs typeface="Calibri" panose="020F0502020204030204" pitchFamily="34" charset="0"/>
            </a:endParaRPr>
          </a:p>
        </p:txBody>
      </p:sp>
      <p:sp>
        <p:nvSpPr>
          <p:cNvPr id="4" name="AutoShape 2"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4"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5" descr="D:\Bibliothèques\Mes Images\Saved Pictures\index.jpg"/>
          <p:cNvPicPr>
            <a:picLocks noChangeAspect="1" noChangeArrowheads="1"/>
          </p:cNvPicPr>
          <p:nvPr/>
        </p:nvPicPr>
        <p:blipFill>
          <a:blip r:embed="rId2"/>
          <a:srcRect/>
          <a:stretch>
            <a:fillRect/>
          </a:stretch>
        </p:blipFill>
        <p:spPr bwMode="auto">
          <a:xfrm>
            <a:off x="10407919" y="160338"/>
            <a:ext cx="1543829" cy="1027349"/>
          </a:xfrm>
          <a:prstGeom prst="rect">
            <a:avLst/>
          </a:prstGeom>
          <a:noFill/>
        </p:spPr>
      </p:pic>
      <p:sp>
        <p:nvSpPr>
          <p:cNvPr id="7" name="ZoneTexte 6"/>
          <p:cNvSpPr txBox="1"/>
          <p:nvPr/>
        </p:nvSpPr>
        <p:spPr>
          <a:xfrm>
            <a:off x="11179834" y="160338"/>
            <a:ext cx="845389" cy="369332"/>
          </a:xfrm>
          <a:prstGeom prst="rect">
            <a:avLst/>
          </a:prstGeom>
          <a:noFill/>
        </p:spPr>
        <p:txBody>
          <a:bodyPr wrap="square" rtlCol="0">
            <a:spAutoFit/>
          </a:bodyPr>
          <a:lstStyle/>
          <a:p>
            <a:r>
              <a:rPr lang="fr-FR" dirty="0">
                <a:solidFill>
                  <a:schemeClr val="bg1"/>
                </a:solidFill>
              </a:rPr>
              <a:t>Jour 2</a:t>
            </a:r>
          </a:p>
        </p:txBody>
      </p:sp>
      <p:sp>
        <p:nvSpPr>
          <p:cNvPr id="8" name="ZoneTexte 7"/>
          <p:cNvSpPr txBox="1"/>
          <p:nvPr/>
        </p:nvSpPr>
        <p:spPr>
          <a:xfrm>
            <a:off x="287867" y="1187687"/>
            <a:ext cx="3674533" cy="1754326"/>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p:txBody>
      </p:sp>
      <p:graphicFrame>
        <p:nvGraphicFramePr>
          <p:cNvPr id="9" name="Tableau 8"/>
          <p:cNvGraphicFramePr>
            <a:graphicFrameLocks noGrp="1"/>
          </p:cNvGraphicFramePr>
          <p:nvPr/>
        </p:nvGraphicFramePr>
        <p:xfrm>
          <a:off x="287867" y="2454625"/>
          <a:ext cx="3502026" cy="1285240"/>
        </p:xfrm>
        <a:graphic>
          <a:graphicData uri="http://schemas.openxmlformats.org/drawingml/2006/table">
            <a:tbl>
              <a:tblPr firstRow="1" bandRow="1">
                <a:tableStyleId>{21E4AEA4-8DFA-4A89-87EB-49C32662AFE0}</a:tableStyleId>
              </a:tblPr>
              <a:tblGrid>
                <a:gridCol w="1751013">
                  <a:extLst>
                    <a:ext uri="{9D8B030D-6E8A-4147-A177-3AD203B41FA5}">
                      <a16:colId xmlns:a16="http://schemas.microsoft.com/office/drawing/2014/main" val="20000"/>
                    </a:ext>
                  </a:extLst>
                </a:gridCol>
                <a:gridCol w="1751013">
                  <a:extLst>
                    <a:ext uri="{9D8B030D-6E8A-4147-A177-3AD203B41FA5}">
                      <a16:colId xmlns:a16="http://schemas.microsoft.com/office/drawing/2014/main" val="20001"/>
                    </a:ext>
                  </a:extLst>
                </a:gridCol>
              </a:tblGrid>
              <a:tr h="370840">
                <a:tc>
                  <a:txBody>
                    <a:bodyPr/>
                    <a:lstStyle/>
                    <a:p>
                      <a:r>
                        <a:rPr lang="fr-FR" dirty="0"/>
                        <a:t>Avantages </a:t>
                      </a:r>
                    </a:p>
                  </a:txBody>
                  <a:tcPr/>
                </a:tc>
                <a:tc>
                  <a:txBody>
                    <a:bodyPr/>
                    <a:lstStyle/>
                    <a:p>
                      <a:r>
                        <a:rPr lang="fr-FR" dirty="0"/>
                        <a:t>Inconvénients</a:t>
                      </a:r>
                    </a:p>
                  </a:txBody>
                  <a:tcPr/>
                </a:tc>
                <a:extLst>
                  <a:ext uri="{0D108BD9-81ED-4DB2-BD59-A6C34878D82A}">
                    <a16:rowId xmlns:a16="http://schemas.microsoft.com/office/drawing/2014/main" val="10000"/>
                  </a:ext>
                </a:extLst>
              </a:tr>
              <a:tr h="370840">
                <a:tc>
                  <a:txBody>
                    <a:bodyPr/>
                    <a:lstStyle/>
                    <a:p>
                      <a:r>
                        <a:rPr lang="fr-FR" dirty="0"/>
                        <a:t>-</a:t>
                      </a:r>
                    </a:p>
                    <a:p>
                      <a:r>
                        <a:rPr lang="fr-FR" dirty="0"/>
                        <a:t>-</a:t>
                      </a:r>
                    </a:p>
                    <a:p>
                      <a:r>
                        <a:rPr lang="fr-FR" dirty="0"/>
                        <a:t>…</a:t>
                      </a:r>
                    </a:p>
                  </a:txBody>
                  <a:tcPr/>
                </a:tc>
                <a:tc>
                  <a:txBody>
                    <a:bodyPr/>
                    <a:lstStyle/>
                    <a:p>
                      <a:r>
                        <a:rPr lang="fr-FR" dirty="0"/>
                        <a:t>-</a:t>
                      </a:r>
                    </a:p>
                    <a:p>
                      <a:r>
                        <a:rPr lang="fr-FR" dirty="0"/>
                        <a:t>-</a:t>
                      </a:r>
                    </a:p>
                    <a:p>
                      <a:r>
                        <a:rPr lang="fr-FR" dirty="0"/>
                        <a:t>…</a:t>
                      </a:r>
                    </a:p>
                  </a:txBody>
                  <a:tcPr/>
                </a:tc>
                <a:extLst>
                  <a:ext uri="{0D108BD9-81ED-4DB2-BD59-A6C34878D82A}">
                    <a16:rowId xmlns:a16="http://schemas.microsoft.com/office/drawing/2014/main" val="10001"/>
                  </a:ext>
                </a:extLst>
              </a:tr>
            </a:tbl>
          </a:graphicData>
        </a:graphic>
      </p:graphicFrame>
      <p:sp>
        <p:nvSpPr>
          <p:cNvPr id="6146" name="AutoShape 2" descr="Résultat de recherche d'images pour &quot;image BD vierge pensee&quot;"/>
          <p:cNvSpPr>
            <a:spLocks noChangeAspect="1" noChangeArrowheads="1"/>
          </p:cNvSpPr>
          <p:nvPr/>
        </p:nvSpPr>
        <p:spPr bwMode="auto">
          <a:xfrm>
            <a:off x="155575" y="-593725"/>
            <a:ext cx="1752600" cy="12382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643467" y="381000"/>
            <a:ext cx="3461428" cy="369332"/>
          </a:xfrm>
          <a:prstGeom prst="rect">
            <a:avLst/>
          </a:prstGeom>
          <a:solidFill>
            <a:schemeClr val="accent2">
              <a:lumMod val="50000"/>
            </a:schemeClr>
          </a:solidFill>
        </p:spPr>
        <p:txBody>
          <a:bodyPr wrap="square" rtlCol="0">
            <a:spAutoFit/>
          </a:bodyPr>
          <a:lstStyle/>
          <a:p>
            <a:r>
              <a:rPr lang="fr-FR" dirty="0">
                <a:solidFill>
                  <a:schemeClr val="bg1"/>
                </a:solidFill>
              </a:rPr>
              <a:t>Et si on faisait un petit bilan…</a:t>
            </a:r>
          </a:p>
        </p:txBody>
      </p:sp>
      <p:pic>
        <p:nvPicPr>
          <p:cNvPr id="12" name="Image 11" descr="images.jpg"/>
          <p:cNvPicPr>
            <a:picLocks noChangeAspect="1"/>
          </p:cNvPicPr>
          <p:nvPr/>
        </p:nvPicPr>
        <p:blipFill>
          <a:blip r:embed="rId3"/>
          <a:stretch>
            <a:fillRect/>
          </a:stretch>
        </p:blipFill>
        <p:spPr>
          <a:xfrm>
            <a:off x="460375" y="4220103"/>
            <a:ext cx="2143125" cy="2143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4CC06A7B-39D0-ED47-8D92-E3276A737F5C}"/>
              </a:ext>
            </a:extLst>
          </p:cNvPr>
          <p:cNvSpPr txBox="1">
            <a:spLocks/>
          </p:cNvSpPr>
          <p:nvPr/>
        </p:nvSpPr>
        <p:spPr>
          <a:xfrm>
            <a:off x="4104895" y="1475838"/>
            <a:ext cx="6303024" cy="2054762"/>
          </a:xfrm>
          <a:prstGeom prst="rect">
            <a:avLst/>
          </a:prstGeom>
          <a:solidFill>
            <a:schemeClr val="accent2"/>
          </a:solidFill>
        </p:spPr>
        <p:txBody>
          <a:bodyPr>
            <a:noAutofit/>
          </a:bodyPr>
          <a:lstStyle/>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Consigne d’écriture</a:t>
            </a:r>
            <a:endParaRPr lang="fr-FR" sz="2000" u="sng" dirty="0">
              <a:latin typeface="Calibri" panose="020F0502020204030204" pitchFamily="34" charset="0"/>
              <a:cs typeface="Calibri" panose="020F0502020204030204" pitchFamily="34" charset="0"/>
            </a:endParaRPr>
          </a:p>
          <a:p>
            <a:pPr>
              <a:spcBef>
                <a:spcPts val="600"/>
              </a:spcBef>
              <a:buClr>
                <a:schemeClr val="tx2"/>
              </a:buClr>
              <a:buSzPct val="73000"/>
              <a:defRPr/>
            </a:pPr>
            <a:r>
              <a:rPr lang="fr-FR" sz="2000" dirty="0">
                <a:latin typeface="Calibri" panose="020F0502020204030204" pitchFamily="34" charset="0"/>
                <a:cs typeface="Calibri" panose="020F0502020204030204" pitchFamily="34" charset="0"/>
              </a:rPr>
              <a:t>Avec les idées que tu as écrites hier, invente un dialogue entre deux enfants qui ne seraient pas du même avis. L’un aime rester à la maison plutôt que d’aller à l’école et l’autre préfère aller à l’école.</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fr-FR"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lang="fr-FR" u="sng"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fr-FR"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p:txBody>
      </p:sp>
      <p:sp>
        <p:nvSpPr>
          <p:cNvPr id="3" name="ZoneTexte 2"/>
          <p:cNvSpPr txBox="1"/>
          <p:nvPr/>
        </p:nvSpPr>
        <p:spPr>
          <a:xfrm>
            <a:off x="3177696" y="3780599"/>
            <a:ext cx="6296025" cy="2862322"/>
          </a:xfrm>
          <a:prstGeom prst="rect">
            <a:avLst/>
          </a:prstGeom>
          <a:solidFill>
            <a:schemeClr val="accent2">
              <a:lumMod val="60000"/>
              <a:lumOff val="40000"/>
            </a:schemeClr>
          </a:solidFill>
        </p:spPr>
        <p:txBody>
          <a:bodyPr wrap="square" rtlCol="0">
            <a:spAutoFit/>
          </a:bodyPr>
          <a:lstStyle/>
          <a:p>
            <a:r>
              <a:rPr lang="fr-FR" sz="2000" u="sng" dirty="0">
                <a:latin typeface="Calibri" panose="020F0502020204030204" pitchFamily="34" charset="0"/>
                <a:cs typeface="Calibri" panose="020F0502020204030204" pitchFamily="34" charset="0"/>
              </a:rPr>
              <a:t>Consigne artistique</a:t>
            </a:r>
          </a:p>
          <a:p>
            <a:r>
              <a:rPr lang="fr-FR" sz="2000" dirty="0">
                <a:latin typeface="Calibri" panose="020F0502020204030204" pitchFamily="34" charset="0"/>
                <a:cs typeface="Calibri" panose="020F0502020204030204" pitchFamily="34" charset="0"/>
              </a:rPr>
              <a:t>Dessine la BD qui correspond à un moment de ton dialogue. Le lecteur peut lire les paroles des personnages dans des bulles et découvrir leurs pensées (en images ou en mots) dans d’autres.</a:t>
            </a:r>
          </a:p>
          <a:p>
            <a:endParaRPr lang="fr-FR" sz="2000" dirty="0">
              <a:latin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Paroles : 		 	Pensées :</a:t>
            </a:r>
          </a:p>
          <a:p>
            <a:endParaRPr lang="fr-FR" sz="2000"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p:txBody>
      </p:sp>
      <p:sp>
        <p:nvSpPr>
          <p:cNvPr id="4" name="AutoShape 2"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4"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5" descr="D:\Bibliothèques\Mes Images\Saved Pictures\index.jpg"/>
          <p:cNvPicPr>
            <a:picLocks noChangeAspect="1" noChangeArrowheads="1"/>
          </p:cNvPicPr>
          <p:nvPr/>
        </p:nvPicPr>
        <p:blipFill>
          <a:blip r:embed="rId2"/>
          <a:srcRect/>
          <a:stretch>
            <a:fillRect/>
          </a:stretch>
        </p:blipFill>
        <p:spPr bwMode="auto">
          <a:xfrm>
            <a:off x="10407919" y="160338"/>
            <a:ext cx="1543829" cy="1027349"/>
          </a:xfrm>
          <a:prstGeom prst="rect">
            <a:avLst/>
          </a:prstGeom>
          <a:noFill/>
        </p:spPr>
      </p:pic>
      <p:sp>
        <p:nvSpPr>
          <p:cNvPr id="7" name="ZoneTexte 6"/>
          <p:cNvSpPr txBox="1"/>
          <p:nvPr/>
        </p:nvSpPr>
        <p:spPr>
          <a:xfrm>
            <a:off x="11179834" y="160338"/>
            <a:ext cx="845389" cy="369332"/>
          </a:xfrm>
          <a:prstGeom prst="rect">
            <a:avLst/>
          </a:prstGeom>
          <a:noFill/>
        </p:spPr>
        <p:txBody>
          <a:bodyPr wrap="square" rtlCol="0">
            <a:spAutoFit/>
          </a:bodyPr>
          <a:lstStyle/>
          <a:p>
            <a:r>
              <a:rPr lang="fr-FR" dirty="0">
                <a:solidFill>
                  <a:schemeClr val="bg1"/>
                </a:solidFill>
              </a:rPr>
              <a:t>Jour 3</a:t>
            </a:r>
          </a:p>
        </p:txBody>
      </p:sp>
      <p:pic>
        <p:nvPicPr>
          <p:cNvPr id="8" name="Picture 6" descr="Des BD pour développer les habiletés sociales - Blog Hop'Toys"/>
          <p:cNvPicPr>
            <a:picLocks noChangeAspect="1" noChangeArrowheads="1"/>
          </p:cNvPicPr>
          <p:nvPr/>
        </p:nvPicPr>
        <p:blipFill>
          <a:blip r:embed="rId3"/>
          <a:srcRect/>
          <a:stretch>
            <a:fillRect/>
          </a:stretch>
        </p:blipFill>
        <p:spPr bwMode="auto">
          <a:xfrm>
            <a:off x="4209955" y="5466548"/>
            <a:ext cx="1547378" cy="1093995"/>
          </a:xfrm>
          <a:prstGeom prst="rect">
            <a:avLst/>
          </a:prstGeom>
          <a:noFill/>
        </p:spPr>
      </p:pic>
      <p:pic>
        <p:nvPicPr>
          <p:cNvPr id="9" name="Picture 4" descr="Pensées en vrac de fin de grossesse. - Petits Diables"/>
          <p:cNvPicPr>
            <a:picLocks noChangeAspect="1" noChangeArrowheads="1"/>
          </p:cNvPicPr>
          <p:nvPr/>
        </p:nvPicPr>
        <p:blipFill>
          <a:blip r:embed="rId4"/>
          <a:srcRect/>
          <a:stretch>
            <a:fillRect/>
          </a:stretch>
        </p:blipFill>
        <p:spPr bwMode="auto">
          <a:xfrm>
            <a:off x="7942169" y="5591776"/>
            <a:ext cx="1413018" cy="1000226"/>
          </a:xfrm>
          <a:prstGeom prst="rect">
            <a:avLst/>
          </a:prstGeom>
          <a:noFill/>
        </p:spPr>
      </p:pic>
      <p:sp>
        <p:nvSpPr>
          <p:cNvPr id="11" name="ZoneTexte 10"/>
          <p:cNvSpPr txBox="1"/>
          <p:nvPr/>
        </p:nvSpPr>
        <p:spPr>
          <a:xfrm>
            <a:off x="5403081" y="6191211"/>
            <a:ext cx="354252" cy="369332"/>
          </a:xfrm>
          <a:prstGeom prst="rect">
            <a:avLst/>
          </a:prstGeom>
          <a:solidFill>
            <a:schemeClr val="bg1"/>
          </a:solidFill>
        </p:spPr>
        <p:txBody>
          <a:bodyPr wrap="square" rtlCol="0">
            <a:spAutoFit/>
          </a:bodyPr>
          <a:lstStyle/>
          <a:p>
            <a:endParaRPr lang="fr-FR" dirty="0"/>
          </a:p>
        </p:txBody>
      </p:sp>
      <p:sp>
        <p:nvSpPr>
          <p:cNvPr id="12" name="ZoneTexte 11"/>
          <p:cNvSpPr txBox="1"/>
          <p:nvPr/>
        </p:nvSpPr>
        <p:spPr>
          <a:xfrm>
            <a:off x="643467" y="381000"/>
            <a:ext cx="3461428" cy="369332"/>
          </a:xfrm>
          <a:prstGeom prst="rect">
            <a:avLst/>
          </a:prstGeom>
          <a:solidFill>
            <a:schemeClr val="accent2">
              <a:lumMod val="50000"/>
            </a:schemeClr>
          </a:solidFill>
        </p:spPr>
        <p:txBody>
          <a:bodyPr wrap="square" rtlCol="0">
            <a:spAutoFit/>
          </a:bodyPr>
          <a:lstStyle/>
          <a:p>
            <a:r>
              <a:rPr lang="fr-FR" dirty="0">
                <a:solidFill>
                  <a:schemeClr val="bg1"/>
                </a:solidFill>
              </a:rPr>
              <a:t>Et si on faisait un petit bilan…</a:t>
            </a:r>
          </a:p>
        </p:txBody>
      </p:sp>
      <p:sp>
        <p:nvSpPr>
          <p:cNvPr id="13" name="ZoneTexte 12"/>
          <p:cNvSpPr txBox="1"/>
          <p:nvPr/>
        </p:nvSpPr>
        <p:spPr>
          <a:xfrm>
            <a:off x="643467" y="1475838"/>
            <a:ext cx="3285066" cy="1969770"/>
          </a:xfrm>
          <a:prstGeom prst="rect">
            <a:avLst/>
          </a:prstGeom>
          <a:solidFill>
            <a:schemeClr val="accent2">
              <a:lumMod val="20000"/>
              <a:lumOff val="80000"/>
            </a:schemeClr>
          </a:solidFill>
        </p:spPr>
        <p:txBody>
          <a:bodyPr wrap="square" rtlCol="0">
            <a:spAutoFit/>
          </a:bodyPr>
          <a:lstStyle/>
          <a:p>
            <a:r>
              <a:rPr lang="fr-FR" dirty="0"/>
              <a:t>« </a:t>
            </a:r>
            <a:r>
              <a:rPr lang="fr-FR" sz="1600" dirty="0"/>
              <a:t>-</a:t>
            </a:r>
            <a:r>
              <a:rPr lang="fr-FR" sz="1600" dirty="0">
                <a:latin typeface="Monotype Corsiva" pitchFamily="66" charset="0"/>
              </a:rPr>
              <a:t>Moi, j’aime bien rester à la maison  parce que…</a:t>
            </a:r>
          </a:p>
          <a:p>
            <a:pPr>
              <a:buFontTx/>
              <a:buChar char="-"/>
            </a:pPr>
            <a:r>
              <a:rPr lang="fr-FR" sz="1600" dirty="0">
                <a:latin typeface="Monotype Corsiva" pitchFamily="66" charset="0"/>
              </a:rPr>
              <a:t> Ah non, moi, je préfère…</a:t>
            </a:r>
          </a:p>
          <a:p>
            <a:pPr>
              <a:buFontTx/>
              <a:buChar char="-"/>
            </a:pPr>
            <a:r>
              <a:rPr lang="fr-FR" dirty="0"/>
              <a:t> </a:t>
            </a:r>
          </a:p>
          <a:p>
            <a:pPr>
              <a:buFontTx/>
              <a:buChar char="-"/>
            </a:pPr>
            <a:r>
              <a:rPr lang="fr-FR" dirty="0"/>
              <a:t> </a:t>
            </a:r>
          </a:p>
          <a:p>
            <a:pPr>
              <a:buFontTx/>
              <a:buChar char="-"/>
            </a:pPr>
            <a:r>
              <a:rPr lang="fr-FR" dirty="0"/>
              <a:t> </a:t>
            </a:r>
          </a:p>
          <a:p>
            <a:pPr>
              <a:buFontTx/>
              <a:buChar char="-"/>
            </a:pPr>
            <a:r>
              <a:rPr lang="fr-FR" dirty="0"/>
              <a:t>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460375" y="1475837"/>
            <a:ext cx="3517520" cy="1754326"/>
          </a:xfrm>
          <a:prstGeom prst="rect">
            <a:avLst/>
          </a:prstGeom>
          <a:solidFill>
            <a:schemeClr val="accent2">
              <a:lumMod val="20000"/>
              <a:lumOff val="80000"/>
            </a:schemeClr>
          </a:solidFill>
        </p:spPr>
        <p:txBody>
          <a:bodyPr wrap="square" rtlCol="0">
            <a:spAutoFit/>
          </a:bodyPr>
          <a:lstStyle/>
          <a:p>
            <a:endParaRPr lang="fr-FR" dirty="0"/>
          </a:p>
          <a:p>
            <a:endParaRPr lang="fr-FR" dirty="0"/>
          </a:p>
          <a:p>
            <a:endParaRPr lang="fr-FR" dirty="0"/>
          </a:p>
          <a:p>
            <a:endParaRPr lang="fr-FR" dirty="0"/>
          </a:p>
          <a:p>
            <a:endParaRPr lang="fr-FR" dirty="0"/>
          </a:p>
          <a:p>
            <a:endParaRPr lang="fr-FR" dirty="0"/>
          </a:p>
        </p:txBody>
      </p:sp>
      <p:sp>
        <p:nvSpPr>
          <p:cNvPr id="2" name="Espace réservé du contenu 2">
            <a:extLst>
              <a:ext uri="{FF2B5EF4-FFF2-40B4-BE49-F238E27FC236}">
                <a16:creationId xmlns:a16="http://schemas.microsoft.com/office/drawing/2014/main" id="{4CC06A7B-39D0-ED47-8D92-E3276A737F5C}"/>
              </a:ext>
            </a:extLst>
          </p:cNvPr>
          <p:cNvSpPr txBox="1">
            <a:spLocks/>
          </p:cNvSpPr>
          <p:nvPr/>
        </p:nvSpPr>
        <p:spPr>
          <a:xfrm>
            <a:off x="4367361" y="1475837"/>
            <a:ext cx="6303024" cy="1885665"/>
          </a:xfrm>
          <a:prstGeom prst="rect">
            <a:avLst/>
          </a:prstGeom>
          <a:solidFill>
            <a:schemeClr val="accent2"/>
          </a:solidFill>
        </p:spPr>
        <p:txBody>
          <a:bodyPr>
            <a:noAutofit/>
          </a:bodyPr>
          <a:lstStyle/>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Consigne d’écriture</a:t>
            </a:r>
          </a:p>
          <a:p>
            <a:pPr>
              <a:spcBef>
                <a:spcPts val="600"/>
              </a:spcBef>
              <a:buClr>
                <a:schemeClr val="tx2"/>
              </a:buClr>
              <a:buSzPct val="73000"/>
            </a:pPr>
            <a:r>
              <a:rPr lang="fr-FR" sz="2000" dirty="0">
                <a:latin typeface="Calibri" panose="020F0502020204030204" pitchFamily="34" charset="0"/>
                <a:cs typeface="Calibri" panose="020F0502020204030204" pitchFamily="34" charset="0"/>
              </a:rPr>
              <a:t>Souviens-toi d’un moment que tu as beaucoup aimé pendant cette période à la maison et raconte-le. Explique pourquoi  tu as ressenti de la joie. Que s’est-il passé ?</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p:txBody>
      </p:sp>
      <p:sp>
        <p:nvSpPr>
          <p:cNvPr id="3" name="ZoneTexte 2"/>
          <p:cNvSpPr txBox="1"/>
          <p:nvPr/>
        </p:nvSpPr>
        <p:spPr>
          <a:xfrm>
            <a:off x="3340339" y="3759200"/>
            <a:ext cx="6171721" cy="2862322"/>
          </a:xfrm>
          <a:prstGeom prst="rect">
            <a:avLst/>
          </a:prstGeom>
          <a:solidFill>
            <a:schemeClr val="accent5">
              <a:lumMod val="75000"/>
            </a:schemeClr>
          </a:solidFill>
        </p:spPr>
        <p:txBody>
          <a:bodyPr wrap="square" rtlCol="0">
            <a:spAutoFit/>
          </a:bodyPr>
          <a:lstStyle/>
          <a:p>
            <a:r>
              <a:rPr lang="fr-FR" sz="2000" u="sng" dirty="0">
                <a:latin typeface="Calibri" panose="020F0502020204030204" pitchFamily="34" charset="0"/>
                <a:cs typeface="Calibri" panose="020F0502020204030204" pitchFamily="34" charset="0"/>
              </a:rPr>
              <a:t>Consigne artistique</a:t>
            </a:r>
          </a:p>
          <a:p>
            <a:r>
              <a:rPr lang="fr-FR" sz="2000" dirty="0">
                <a:latin typeface="Calibri" panose="020F0502020204030204" pitchFamily="34" charset="0"/>
                <a:cs typeface="Calibri" panose="020F0502020204030204" pitchFamily="34" charset="0"/>
              </a:rPr>
              <a:t>C’est toi l’artiste : tu crées une œuvre qui s’intitule « La joie ».</a:t>
            </a:r>
          </a:p>
          <a:p>
            <a:r>
              <a:rPr lang="fr-FR" sz="2000" dirty="0">
                <a:latin typeface="Calibri" panose="020F0502020204030204" pitchFamily="34" charset="0"/>
                <a:cs typeface="Calibri" panose="020F0502020204030204" pitchFamily="34" charset="0"/>
              </a:rPr>
              <a:t>Tu peux d’abord réfléchir et trouver des idées en allant sur cette page internet :</a:t>
            </a:r>
          </a:p>
          <a:p>
            <a:endParaRPr lang="fr-FR" sz="2000" dirty="0">
              <a:latin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 </a:t>
            </a:r>
            <a:r>
              <a:rPr lang="fr-FR" sz="2000" dirty="0">
                <a:solidFill>
                  <a:srgbClr val="7030A0"/>
                </a:solidFill>
                <a:latin typeface="Calibri" panose="020F0502020204030204" pitchFamily="34" charset="0"/>
                <a:cs typeface="Calibri" panose="020F0502020204030204" pitchFamily="34" charset="0"/>
                <a:hlinkClick r:id="rId2"/>
              </a:rPr>
              <a:t>https://www.zoomsurlille.fr/actualites-du-jour/lille3000-renaissance-exposition-joie-de-vivre-au-palais-des-beaux-arts-de-lille</a:t>
            </a:r>
            <a:endParaRPr lang="fr-FR" sz="2000" dirty="0">
              <a:latin typeface="Calibri" panose="020F0502020204030204" pitchFamily="34" charset="0"/>
              <a:cs typeface="Calibri" panose="020F0502020204030204" pitchFamily="34" charset="0"/>
            </a:endParaRPr>
          </a:p>
        </p:txBody>
      </p:sp>
      <p:sp>
        <p:nvSpPr>
          <p:cNvPr id="4" name="AutoShape 2"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4"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5" descr="D:\Bibliothèques\Mes Images\Saved Pictures\index.jpg"/>
          <p:cNvPicPr>
            <a:picLocks noChangeAspect="1" noChangeArrowheads="1"/>
          </p:cNvPicPr>
          <p:nvPr/>
        </p:nvPicPr>
        <p:blipFill>
          <a:blip r:embed="rId3"/>
          <a:srcRect/>
          <a:stretch>
            <a:fillRect/>
          </a:stretch>
        </p:blipFill>
        <p:spPr bwMode="auto">
          <a:xfrm>
            <a:off x="10407919" y="160338"/>
            <a:ext cx="1543829" cy="1027349"/>
          </a:xfrm>
          <a:prstGeom prst="rect">
            <a:avLst/>
          </a:prstGeom>
          <a:noFill/>
        </p:spPr>
      </p:pic>
      <p:sp>
        <p:nvSpPr>
          <p:cNvPr id="7" name="ZoneTexte 6"/>
          <p:cNvSpPr txBox="1"/>
          <p:nvPr/>
        </p:nvSpPr>
        <p:spPr>
          <a:xfrm>
            <a:off x="11179834" y="160338"/>
            <a:ext cx="845389" cy="369332"/>
          </a:xfrm>
          <a:prstGeom prst="rect">
            <a:avLst/>
          </a:prstGeom>
          <a:noFill/>
        </p:spPr>
        <p:txBody>
          <a:bodyPr wrap="square" rtlCol="0">
            <a:spAutoFit/>
          </a:bodyPr>
          <a:lstStyle/>
          <a:p>
            <a:r>
              <a:rPr lang="fr-FR" dirty="0">
                <a:solidFill>
                  <a:schemeClr val="bg1"/>
                </a:solidFill>
              </a:rPr>
              <a:t>Jour 4</a:t>
            </a:r>
          </a:p>
        </p:txBody>
      </p:sp>
      <p:pic>
        <p:nvPicPr>
          <p:cNvPr id="5122" name="Picture 2" descr="vocabulaire, les synonymes | L'enseignement du français ..."/>
          <p:cNvPicPr>
            <a:picLocks noChangeAspect="1" noChangeArrowheads="1"/>
          </p:cNvPicPr>
          <p:nvPr/>
        </p:nvPicPr>
        <p:blipFill>
          <a:blip r:embed="rId4"/>
          <a:srcRect/>
          <a:stretch>
            <a:fillRect/>
          </a:stretch>
        </p:blipFill>
        <p:spPr bwMode="auto">
          <a:xfrm>
            <a:off x="533399" y="1475838"/>
            <a:ext cx="3107267" cy="1754326"/>
          </a:xfrm>
          <a:prstGeom prst="rect">
            <a:avLst/>
          </a:prstGeom>
          <a:noFill/>
        </p:spPr>
      </p:pic>
      <p:pic>
        <p:nvPicPr>
          <p:cNvPr id="5124" name="Picture 4" descr="https://www.zoomsurlille.fr/wp-content/uploads/2015/11/lille3000_renaissance_joiedevivre02-660x330.jpg"/>
          <p:cNvPicPr>
            <a:picLocks noChangeAspect="1" noChangeArrowheads="1"/>
          </p:cNvPicPr>
          <p:nvPr/>
        </p:nvPicPr>
        <p:blipFill>
          <a:blip r:embed="rId5"/>
          <a:srcRect/>
          <a:stretch>
            <a:fillRect/>
          </a:stretch>
        </p:blipFill>
        <p:spPr bwMode="auto">
          <a:xfrm>
            <a:off x="155575" y="4605867"/>
            <a:ext cx="3058106" cy="1529053"/>
          </a:xfrm>
          <a:prstGeom prst="rect">
            <a:avLst/>
          </a:prstGeom>
          <a:noFill/>
        </p:spPr>
      </p:pic>
      <p:sp>
        <p:nvSpPr>
          <p:cNvPr id="10" name="ZoneTexte 9"/>
          <p:cNvSpPr txBox="1"/>
          <p:nvPr/>
        </p:nvSpPr>
        <p:spPr>
          <a:xfrm>
            <a:off x="460375" y="804333"/>
            <a:ext cx="3517520" cy="738664"/>
          </a:xfrm>
          <a:prstGeom prst="rect">
            <a:avLst/>
          </a:prstGeom>
          <a:solidFill>
            <a:schemeClr val="accent2">
              <a:lumMod val="20000"/>
              <a:lumOff val="80000"/>
            </a:schemeClr>
          </a:solidFill>
        </p:spPr>
        <p:txBody>
          <a:bodyPr wrap="square" rtlCol="0">
            <a:spAutoFit/>
          </a:bodyPr>
          <a:lstStyle/>
          <a:p>
            <a:r>
              <a:rPr lang="fr-FR" sz="1400" u="sng" dirty="0"/>
              <a:t>Aide</a:t>
            </a:r>
            <a:r>
              <a:rPr lang="fr-FR" sz="1400" dirty="0"/>
              <a:t> </a:t>
            </a:r>
          </a:p>
          <a:p>
            <a:r>
              <a:rPr lang="fr-FR" sz="1400" dirty="0"/>
              <a:t>Tu peux utiliser des mots qui ont le même sens pour éviter les répétitions :</a:t>
            </a:r>
          </a:p>
        </p:txBody>
      </p:sp>
      <p:sp>
        <p:nvSpPr>
          <p:cNvPr id="11" name="ZoneTexte 10"/>
          <p:cNvSpPr txBox="1"/>
          <p:nvPr/>
        </p:nvSpPr>
        <p:spPr>
          <a:xfrm>
            <a:off x="829733" y="262467"/>
            <a:ext cx="3395134" cy="369332"/>
          </a:xfrm>
          <a:prstGeom prst="rect">
            <a:avLst/>
          </a:prstGeom>
          <a:solidFill>
            <a:schemeClr val="accent2">
              <a:lumMod val="50000"/>
            </a:schemeClr>
          </a:solidFill>
        </p:spPr>
        <p:txBody>
          <a:bodyPr wrap="square" rtlCol="0">
            <a:spAutoFit/>
          </a:bodyPr>
          <a:lstStyle/>
          <a:p>
            <a:r>
              <a:rPr lang="fr-FR" dirty="0">
                <a:solidFill>
                  <a:schemeClr val="bg1"/>
                </a:solidFill>
              </a:rPr>
              <a:t>Et</a:t>
            </a:r>
            <a:r>
              <a:rPr lang="fr-FR" dirty="0"/>
              <a:t> </a:t>
            </a:r>
            <a:r>
              <a:rPr lang="fr-FR" dirty="0">
                <a:solidFill>
                  <a:schemeClr val="bg1"/>
                </a:solidFill>
              </a:rPr>
              <a:t>tes émotions dans tout ça ?</a:t>
            </a:r>
          </a:p>
        </p:txBody>
      </p:sp>
      <p:pic>
        <p:nvPicPr>
          <p:cNvPr id="13" name="Image 12" descr="images.jpg"/>
          <p:cNvPicPr>
            <a:picLocks noChangeAspect="1"/>
          </p:cNvPicPr>
          <p:nvPr/>
        </p:nvPicPr>
        <p:blipFill>
          <a:blip r:embed="rId6"/>
          <a:stretch>
            <a:fillRect/>
          </a:stretch>
        </p:blipFill>
        <p:spPr>
          <a:xfrm>
            <a:off x="6426200" y="160338"/>
            <a:ext cx="1435915" cy="10755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5D92634-550A-F34E-983D-52A80C0B67DB}"/>
              </a:ext>
            </a:extLst>
          </p:cNvPr>
          <p:cNvSpPr txBox="1"/>
          <p:nvPr/>
        </p:nvSpPr>
        <p:spPr>
          <a:xfrm>
            <a:off x="356637" y="160338"/>
            <a:ext cx="8343226" cy="646331"/>
          </a:xfrm>
          <a:prstGeom prst="rect">
            <a:avLst/>
          </a:prstGeom>
          <a:solidFill>
            <a:schemeClr val="accent2">
              <a:lumMod val="50000"/>
            </a:schemeClr>
          </a:solidFill>
        </p:spPr>
        <p:txBody>
          <a:bodyPr wrap="square" rtlCol="0">
            <a:spAutoFit/>
          </a:bodyPr>
          <a:lstStyle/>
          <a:p>
            <a:r>
              <a:rPr lang="fr-FR" dirty="0" smtClean="0">
                <a:solidFill>
                  <a:schemeClr val="bg1"/>
                </a:solidFill>
              </a:rPr>
              <a:t>Musique et émotions…</a:t>
            </a:r>
          </a:p>
          <a:p>
            <a:r>
              <a:rPr lang="fr-FR" dirty="0">
                <a:solidFill>
                  <a:schemeClr val="bg1"/>
                </a:solidFill>
              </a:rPr>
              <a:t>Parlons-en! Nous ne ressentons pas les musiques tous de la même façon</a:t>
            </a:r>
            <a:r>
              <a:rPr lang="fr-FR" dirty="0" smtClean="0">
                <a:solidFill>
                  <a:schemeClr val="bg1"/>
                </a:solidFill>
              </a:rPr>
              <a:t>.</a:t>
            </a:r>
            <a:endParaRPr lang="fr-FR" dirty="0">
              <a:solidFill>
                <a:schemeClr val="bg1"/>
              </a:solidFill>
            </a:endParaRPr>
          </a:p>
        </p:txBody>
      </p:sp>
      <p:sp>
        <p:nvSpPr>
          <p:cNvPr id="3" name="ZoneTexte 2">
            <a:extLst>
              <a:ext uri="{FF2B5EF4-FFF2-40B4-BE49-F238E27FC236}">
                <a16:creationId xmlns:a16="http://schemas.microsoft.com/office/drawing/2014/main" id="{32068DB9-8427-BA4B-8554-EAF1216059CB}"/>
              </a:ext>
            </a:extLst>
          </p:cNvPr>
          <p:cNvSpPr txBox="1"/>
          <p:nvPr/>
        </p:nvSpPr>
        <p:spPr>
          <a:xfrm>
            <a:off x="356637" y="865006"/>
            <a:ext cx="9992548" cy="1477328"/>
          </a:xfrm>
          <a:prstGeom prst="rect">
            <a:avLst/>
          </a:prstGeom>
          <a:solidFill>
            <a:schemeClr val="accent2">
              <a:lumMod val="40000"/>
              <a:lumOff val="60000"/>
            </a:schemeClr>
          </a:solidFill>
        </p:spPr>
        <p:txBody>
          <a:bodyPr wrap="square" rtlCol="0">
            <a:spAutoFit/>
          </a:bodyPr>
          <a:lstStyle/>
          <a:p>
            <a:r>
              <a:rPr lang="fr-FR" u="sng" dirty="0" smtClean="0"/>
              <a:t>Consigne d’écoute</a:t>
            </a:r>
          </a:p>
          <a:p>
            <a:pPr algn="just"/>
            <a:r>
              <a:rPr lang="fr-FR" dirty="0" smtClean="0"/>
              <a:t>Observe les émoticônes suivantes </a:t>
            </a:r>
            <a:r>
              <a:rPr lang="fr-FR" dirty="0"/>
              <a:t>représentant les quatre émotions </a:t>
            </a:r>
            <a:r>
              <a:rPr lang="fr-FR" dirty="0" smtClean="0"/>
              <a:t>majeures : la </a:t>
            </a:r>
            <a:r>
              <a:rPr lang="fr-FR" b="1" dirty="0" smtClean="0">
                <a:solidFill>
                  <a:srgbClr val="7030A0"/>
                </a:solidFill>
              </a:rPr>
              <a:t>joie</a:t>
            </a:r>
            <a:r>
              <a:rPr lang="fr-FR" dirty="0"/>
              <a:t>,</a:t>
            </a:r>
            <a:r>
              <a:rPr lang="fr-FR" dirty="0" smtClean="0"/>
              <a:t> </a:t>
            </a:r>
            <a:r>
              <a:rPr lang="fr-FR" dirty="0" smtClean="0"/>
              <a:t>la </a:t>
            </a:r>
            <a:r>
              <a:rPr lang="fr-FR" b="1" dirty="0">
                <a:solidFill>
                  <a:srgbClr val="7030A0"/>
                </a:solidFill>
              </a:rPr>
              <a:t>tristesse</a:t>
            </a:r>
            <a:r>
              <a:rPr lang="fr-FR" b="1" dirty="0" smtClean="0">
                <a:solidFill>
                  <a:srgbClr val="7030A0"/>
                </a:solidFill>
              </a:rPr>
              <a:t>, </a:t>
            </a:r>
            <a:r>
              <a:rPr lang="fr-FR" b="1" dirty="0" smtClean="0"/>
              <a:t>la</a:t>
            </a:r>
            <a:r>
              <a:rPr lang="fr-FR" b="1" dirty="0" smtClean="0">
                <a:solidFill>
                  <a:srgbClr val="7030A0"/>
                </a:solidFill>
              </a:rPr>
              <a:t> </a:t>
            </a:r>
            <a:r>
              <a:rPr lang="fr-FR" b="1" dirty="0">
                <a:solidFill>
                  <a:srgbClr val="7030A0"/>
                </a:solidFill>
              </a:rPr>
              <a:t>colère </a:t>
            </a:r>
            <a:r>
              <a:rPr lang="fr-FR" dirty="0" smtClean="0"/>
              <a:t> </a:t>
            </a:r>
            <a:r>
              <a:rPr lang="fr-FR" dirty="0" smtClean="0"/>
              <a:t>et la </a:t>
            </a:r>
            <a:r>
              <a:rPr lang="fr-FR" b="1" dirty="0" smtClean="0">
                <a:solidFill>
                  <a:srgbClr val="7030A0"/>
                </a:solidFill>
              </a:rPr>
              <a:t>peur</a:t>
            </a:r>
            <a:r>
              <a:rPr lang="fr-FR" dirty="0" smtClean="0"/>
              <a:t>. </a:t>
            </a:r>
            <a:r>
              <a:rPr lang="fr-FR" dirty="0"/>
              <a:t>Clique sur une musique et </a:t>
            </a:r>
            <a:r>
              <a:rPr lang="fr-FR" dirty="0" smtClean="0"/>
              <a:t>écoute-la </a:t>
            </a:r>
            <a:r>
              <a:rPr lang="fr-FR" dirty="0"/>
              <a:t>attentivement. Tu devras associer une musique à</a:t>
            </a:r>
            <a:r>
              <a:rPr lang="fr-FR" dirty="0" smtClean="0"/>
              <a:t> </a:t>
            </a:r>
            <a:r>
              <a:rPr lang="fr-FR" dirty="0"/>
              <a:t>l'émotion que tu </a:t>
            </a:r>
            <a:r>
              <a:rPr lang="fr-FR" dirty="0" smtClean="0"/>
              <a:t>ressens. Attention, </a:t>
            </a:r>
            <a:r>
              <a:rPr lang="fr-FR" dirty="0"/>
              <a:t>plusieurs </a:t>
            </a:r>
            <a:r>
              <a:rPr lang="fr-FR" dirty="0" smtClean="0"/>
              <a:t>associations </a:t>
            </a:r>
            <a:r>
              <a:rPr lang="fr-FR" dirty="0"/>
              <a:t>sont possibles…</a:t>
            </a:r>
            <a:endParaRPr lang="fr-FR" sz="1600" dirty="0"/>
          </a:p>
        </p:txBody>
      </p:sp>
      <p:sp>
        <p:nvSpPr>
          <p:cNvPr id="4" name="ZoneTexte 3">
            <a:extLst>
              <a:ext uri="{FF2B5EF4-FFF2-40B4-BE49-F238E27FC236}">
                <a16:creationId xmlns:a16="http://schemas.microsoft.com/office/drawing/2014/main" id="{0D7E8F6D-9189-BE48-8F51-9ECD64C9EEBE}"/>
              </a:ext>
            </a:extLst>
          </p:cNvPr>
          <p:cNvSpPr txBox="1"/>
          <p:nvPr/>
        </p:nvSpPr>
        <p:spPr>
          <a:xfrm>
            <a:off x="593766" y="2363190"/>
            <a:ext cx="1377538" cy="1631216"/>
          </a:xfrm>
          <a:prstGeom prst="rect">
            <a:avLst/>
          </a:prstGeom>
          <a:solidFill>
            <a:schemeClr val="accent2"/>
          </a:solidFill>
        </p:spPr>
        <p:txBody>
          <a:bodyPr wrap="square" rtlCol="0">
            <a:spAutoFit/>
          </a:bodyPr>
          <a:lstStyle/>
          <a:p>
            <a:pPr algn="ctr"/>
            <a:r>
              <a:rPr lang="fr-FR" sz="10000" dirty="0" smtClean="0">
                <a:solidFill>
                  <a:schemeClr val="bg1"/>
                </a:solidFill>
              </a:rPr>
              <a:t>😀</a:t>
            </a:r>
            <a:endParaRPr lang="fr-FR" sz="10000" dirty="0"/>
          </a:p>
        </p:txBody>
      </p:sp>
      <p:sp>
        <p:nvSpPr>
          <p:cNvPr id="5" name="ZoneTexte 4">
            <a:extLst>
              <a:ext uri="{FF2B5EF4-FFF2-40B4-BE49-F238E27FC236}">
                <a16:creationId xmlns:a16="http://schemas.microsoft.com/office/drawing/2014/main" id="{E2728C18-A9CF-4242-8638-C885EE366600}"/>
              </a:ext>
            </a:extLst>
          </p:cNvPr>
          <p:cNvSpPr txBox="1"/>
          <p:nvPr/>
        </p:nvSpPr>
        <p:spPr>
          <a:xfrm>
            <a:off x="3502561" y="2363190"/>
            <a:ext cx="1377538" cy="1631216"/>
          </a:xfrm>
          <a:prstGeom prst="rect">
            <a:avLst/>
          </a:prstGeom>
          <a:solidFill>
            <a:schemeClr val="accent2"/>
          </a:solidFill>
        </p:spPr>
        <p:txBody>
          <a:bodyPr wrap="square" rtlCol="0">
            <a:spAutoFit/>
          </a:bodyPr>
          <a:lstStyle/>
          <a:p>
            <a:pPr algn="ctr"/>
            <a:r>
              <a:rPr lang="fr-FR" sz="10000" dirty="0"/>
              <a:t>😞</a:t>
            </a:r>
          </a:p>
        </p:txBody>
      </p:sp>
      <p:sp>
        <p:nvSpPr>
          <p:cNvPr id="6" name="ZoneTexte 5">
            <a:extLst>
              <a:ext uri="{FF2B5EF4-FFF2-40B4-BE49-F238E27FC236}">
                <a16:creationId xmlns:a16="http://schemas.microsoft.com/office/drawing/2014/main" id="{91DD10DF-7E6C-ED48-8D43-5FA130B0F88C}"/>
              </a:ext>
            </a:extLst>
          </p:cNvPr>
          <p:cNvSpPr txBox="1"/>
          <p:nvPr/>
        </p:nvSpPr>
        <p:spPr>
          <a:xfrm>
            <a:off x="6411356" y="2363190"/>
            <a:ext cx="1377538" cy="1631216"/>
          </a:xfrm>
          <a:prstGeom prst="rect">
            <a:avLst/>
          </a:prstGeom>
          <a:solidFill>
            <a:schemeClr val="accent2"/>
          </a:solidFill>
        </p:spPr>
        <p:txBody>
          <a:bodyPr wrap="square" rtlCol="0">
            <a:spAutoFit/>
          </a:bodyPr>
          <a:lstStyle/>
          <a:p>
            <a:pPr algn="ctr"/>
            <a:r>
              <a:rPr lang="fr-FR" sz="10000" dirty="0"/>
              <a:t>😡</a:t>
            </a:r>
          </a:p>
        </p:txBody>
      </p:sp>
      <p:sp>
        <p:nvSpPr>
          <p:cNvPr id="7" name="ZoneTexte 6">
            <a:extLst>
              <a:ext uri="{FF2B5EF4-FFF2-40B4-BE49-F238E27FC236}">
                <a16:creationId xmlns:a16="http://schemas.microsoft.com/office/drawing/2014/main" id="{56815B5B-B4FF-3646-A589-A2F0881D1BE1}"/>
              </a:ext>
            </a:extLst>
          </p:cNvPr>
          <p:cNvSpPr txBox="1"/>
          <p:nvPr/>
        </p:nvSpPr>
        <p:spPr>
          <a:xfrm>
            <a:off x="9320150" y="2363190"/>
            <a:ext cx="1377538" cy="1631216"/>
          </a:xfrm>
          <a:prstGeom prst="rect">
            <a:avLst/>
          </a:prstGeom>
          <a:solidFill>
            <a:schemeClr val="accent2"/>
          </a:solidFill>
        </p:spPr>
        <p:txBody>
          <a:bodyPr wrap="square" rtlCol="0">
            <a:spAutoFit/>
          </a:bodyPr>
          <a:lstStyle/>
          <a:p>
            <a:pPr algn="ctr"/>
            <a:r>
              <a:rPr lang="fr-FR" sz="10000" dirty="0"/>
              <a:t>😱</a:t>
            </a:r>
          </a:p>
        </p:txBody>
      </p:sp>
      <p:pic>
        <p:nvPicPr>
          <p:cNvPr id="9" name="Image 8">
            <a:hlinkClick r:id="rId2"/>
            <a:extLst>
              <a:ext uri="{FF2B5EF4-FFF2-40B4-BE49-F238E27FC236}">
                <a16:creationId xmlns:a16="http://schemas.microsoft.com/office/drawing/2014/main" id="{CA3ED6DE-0FBA-8D46-B0F4-121CEC09A540}"/>
              </a:ext>
            </a:extLst>
          </p:cNvPr>
          <p:cNvPicPr>
            <a:picLocks noChangeAspect="1"/>
          </p:cNvPicPr>
          <p:nvPr/>
        </p:nvPicPr>
        <p:blipFill>
          <a:blip r:embed="rId3"/>
          <a:stretch>
            <a:fillRect/>
          </a:stretch>
        </p:blipFill>
        <p:spPr>
          <a:xfrm>
            <a:off x="546911" y="4300536"/>
            <a:ext cx="1282700" cy="584200"/>
          </a:xfrm>
          <a:prstGeom prst="rect">
            <a:avLst/>
          </a:prstGeom>
        </p:spPr>
      </p:pic>
      <p:pic>
        <p:nvPicPr>
          <p:cNvPr id="11" name="Image 10">
            <a:hlinkClick r:id="rId4"/>
            <a:extLst>
              <a:ext uri="{FF2B5EF4-FFF2-40B4-BE49-F238E27FC236}">
                <a16:creationId xmlns:a16="http://schemas.microsoft.com/office/drawing/2014/main" id="{D2F9B6BC-10DC-1B4A-BB47-4FB7F1D3ACCF}"/>
              </a:ext>
            </a:extLst>
          </p:cNvPr>
          <p:cNvPicPr>
            <a:picLocks noChangeAspect="1"/>
          </p:cNvPicPr>
          <p:nvPr/>
        </p:nvPicPr>
        <p:blipFill>
          <a:blip r:embed="rId3"/>
          <a:stretch>
            <a:fillRect/>
          </a:stretch>
        </p:blipFill>
        <p:spPr>
          <a:xfrm>
            <a:off x="3543946" y="4288287"/>
            <a:ext cx="1282700" cy="584200"/>
          </a:xfrm>
          <a:prstGeom prst="rect">
            <a:avLst/>
          </a:prstGeom>
        </p:spPr>
      </p:pic>
      <p:pic>
        <p:nvPicPr>
          <p:cNvPr id="13" name="Image 12">
            <a:hlinkClick r:id="rId5"/>
            <a:extLst>
              <a:ext uri="{FF2B5EF4-FFF2-40B4-BE49-F238E27FC236}">
                <a16:creationId xmlns:a16="http://schemas.microsoft.com/office/drawing/2014/main" id="{53F0B26A-ED19-6E4D-9604-77479DDFF85B}"/>
              </a:ext>
            </a:extLst>
          </p:cNvPr>
          <p:cNvPicPr>
            <a:picLocks noChangeAspect="1"/>
          </p:cNvPicPr>
          <p:nvPr/>
        </p:nvPicPr>
        <p:blipFill>
          <a:blip r:embed="rId3"/>
          <a:stretch>
            <a:fillRect/>
          </a:stretch>
        </p:blipFill>
        <p:spPr>
          <a:xfrm>
            <a:off x="6455757" y="4324491"/>
            <a:ext cx="1282700" cy="584200"/>
          </a:xfrm>
          <a:prstGeom prst="rect">
            <a:avLst/>
          </a:prstGeom>
        </p:spPr>
      </p:pic>
      <p:pic>
        <p:nvPicPr>
          <p:cNvPr id="14" name="Image 13">
            <a:hlinkClick r:id="rId6"/>
            <a:extLst>
              <a:ext uri="{FF2B5EF4-FFF2-40B4-BE49-F238E27FC236}">
                <a16:creationId xmlns:a16="http://schemas.microsoft.com/office/drawing/2014/main" id="{AD75E606-760C-1D41-8F82-450E83D1F426}"/>
              </a:ext>
            </a:extLst>
          </p:cNvPr>
          <p:cNvPicPr>
            <a:picLocks noChangeAspect="1"/>
          </p:cNvPicPr>
          <p:nvPr/>
        </p:nvPicPr>
        <p:blipFill>
          <a:blip r:embed="rId3"/>
          <a:stretch>
            <a:fillRect/>
          </a:stretch>
        </p:blipFill>
        <p:spPr>
          <a:xfrm>
            <a:off x="9367569" y="4370113"/>
            <a:ext cx="1282700" cy="584200"/>
          </a:xfrm>
          <a:prstGeom prst="rect">
            <a:avLst/>
          </a:prstGeom>
        </p:spPr>
      </p:pic>
      <p:sp>
        <p:nvSpPr>
          <p:cNvPr id="15" name="ZoneTexte 14">
            <a:extLst>
              <a:ext uri="{FF2B5EF4-FFF2-40B4-BE49-F238E27FC236}">
                <a16:creationId xmlns:a16="http://schemas.microsoft.com/office/drawing/2014/main" id="{F1AAA726-78FF-7D46-80C5-927562F1AE88}"/>
              </a:ext>
            </a:extLst>
          </p:cNvPr>
          <p:cNvSpPr txBox="1"/>
          <p:nvPr/>
        </p:nvSpPr>
        <p:spPr>
          <a:xfrm>
            <a:off x="683797" y="4840751"/>
            <a:ext cx="1094152" cy="338554"/>
          </a:xfrm>
          <a:prstGeom prst="rect">
            <a:avLst/>
          </a:prstGeom>
          <a:noFill/>
        </p:spPr>
        <p:txBody>
          <a:bodyPr wrap="square" rtlCol="0">
            <a:spAutoFit/>
          </a:bodyPr>
          <a:lstStyle/>
          <a:p>
            <a:r>
              <a:rPr lang="fr-FR" sz="1600" dirty="0"/>
              <a:t>Musique 1</a:t>
            </a:r>
          </a:p>
        </p:txBody>
      </p:sp>
      <p:sp>
        <p:nvSpPr>
          <p:cNvPr id="16" name="ZoneTexte 15">
            <a:extLst>
              <a:ext uri="{FF2B5EF4-FFF2-40B4-BE49-F238E27FC236}">
                <a16:creationId xmlns:a16="http://schemas.microsoft.com/office/drawing/2014/main" id="{A2AAFA89-E3A5-1142-970E-3091EB692A90}"/>
              </a:ext>
            </a:extLst>
          </p:cNvPr>
          <p:cNvSpPr txBox="1"/>
          <p:nvPr/>
        </p:nvSpPr>
        <p:spPr>
          <a:xfrm>
            <a:off x="3638220" y="4909094"/>
            <a:ext cx="1094152" cy="338554"/>
          </a:xfrm>
          <a:prstGeom prst="rect">
            <a:avLst/>
          </a:prstGeom>
          <a:noFill/>
        </p:spPr>
        <p:txBody>
          <a:bodyPr wrap="square" rtlCol="0">
            <a:spAutoFit/>
          </a:bodyPr>
          <a:lstStyle/>
          <a:p>
            <a:r>
              <a:rPr lang="fr-FR" sz="1600" dirty="0"/>
              <a:t>Musique 2</a:t>
            </a:r>
          </a:p>
        </p:txBody>
      </p:sp>
      <p:sp>
        <p:nvSpPr>
          <p:cNvPr id="17" name="ZoneTexte 16">
            <a:extLst>
              <a:ext uri="{FF2B5EF4-FFF2-40B4-BE49-F238E27FC236}">
                <a16:creationId xmlns:a16="http://schemas.microsoft.com/office/drawing/2014/main" id="{3C09A842-5056-3140-A17B-DA744F9871A0}"/>
              </a:ext>
            </a:extLst>
          </p:cNvPr>
          <p:cNvSpPr txBox="1"/>
          <p:nvPr/>
        </p:nvSpPr>
        <p:spPr>
          <a:xfrm>
            <a:off x="6553049" y="4931814"/>
            <a:ext cx="1094152" cy="338554"/>
          </a:xfrm>
          <a:prstGeom prst="rect">
            <a:avLst/>
          </a:prstGeom>
          <a:noFill/>
        </p:spPr>
        <p:txBody>
          <a:bodyPr wrap="square" rtlCol="0">
            <a:spAutoFit/>
          </a:bodyPr>
          <a:lstStyle/>
          <a:p>
            <a:r>
              <a:rPr lang="fr-FR" sz="1600" dirty="0"/>
              <a:t>Musique 3</a:t>
            </a:r>
          </a:p>
        </p:txBody>
      </p:sp>
      <p:sp>
        <p:nvSpPr>
          <p:cNvPr id="18" name="ZoneTexte 17">
            <a:extLst>
              <a:ext uri="{FF2B5EF4-FFF2-40B4-BE49-F238E27FC236}">
                <a16:creationId xmlns:a16="http://schemas.microsoft.com/office/drawing/2014/main" id="{EF01D03D-9A4F-6743-BDF7-36A691E30A93}"/>
              </a:ext>
            </a:extLst>
          </p:cNvPr>
          <p:cNvSpPr txBox="1"/>
          <p:nvPr/>
        </p:nvSpPr>
        <p:spPr>
          <a:xfrm>
            <a:off x="9467878" y="4931814"/>
            <a:ext cx="1094152" cy="338554"/>
          </a:xfrm>
          <a:prstGeom prst="rect">
            <a:avLst/>
          </a:prstGeom>
          <a:noFill/>
        </p:spPr>
        <p:txBody>
          <a:bodyPr wrap="square" rtlCol="0">
            <a:spAutoFit/>
          </a:bodyPr>
          <a:lstStyle/>
          <a:p>
            <a:r>
              <a:rPr lang="fr-FR" sz="1600" dirty="0"/>
              <a:t>Musique 4</a:t>
            </a:r>
          </a:p>
        </p:txBody>
      </p:sp>
      <p:pic>
        <p:nvPicPr>
          <p:cNvPr id="19" name="Picture 5" descr="D:\Bibliothèques\Mes Images\Saved Pictures\index.jpg"/>
          <p:cNvPicPr>
            <a:picLocks noChangeAspect="1" noChangeArrowheads="1"/>
          </p:cNvPicPr>
          <p:nvPr/>
        </p:nvPicPr>
        <p:blipFill>
          <a:blip r:embed="rId7"/>
          <a:srcRect/>
          <a:stretch>
            <a:fillRect/>
          </a:stretch>
        </p:blipFill>
        <p:spPr bwMode="auto">
          <a:xfrm>
            <a:off x="10407919" y="134212"/>
            <a:ext cx="1543829" cy="1027349"/>
          </a:xfrm>
          <a:prstGeom prst="rect">
            <a:avLst/>
          </a:prstGeom>
          <a:noFill/>
        </p:spPr>
      </p:pic>
      <p:sp>
        <p:nvSpPr>
          <p:cNvPr id="20" name="ZoneTexte 19"/>
          <p:cNvSpPr txBox="1"/>
          <p:nvPr/>
        </p:nvSpPr>
        <p:spPr>
          <a:xfrm>
            <a:off x="11179834" y="160338"/>
            <a:ext cx="845389" cy="369332"/>
          </a:xfrm>
          <a:prstGeom prst="rect">
            <a:avLst/>
          </a:prstGeom>
          <a:noFill/>
        </p:spPr>
        <p:txBody>
          <a:bodyPr wrap="square" rtlCol="0">
            <a:spAutoFit/>
          </a:bodyPr>
          <a:lstStyle/>
          <a:p>
            <a:r>
              <a:rPr lang="fr-FR" dirty="0">
                <a:solidFill>
                  <a:schemeClr val="bg1"/>
                </a:solidFill>
              </a:rPr>
              <a:t>Jour 5</a:t>
            </a:r>
          </a:p>
        </p:txBody>
      </p:sp>
      <p:sp>
        <p:nvSpPr>
          <p:cNvPr id="8" name="ZoneTexte 7"/>
          <p:cNvSpPr txBox="1"/>
          <p:nvPr/>
        </p:nvSpPr>
        <p:spPr>
          <a:xfrm>
            <a:off x="356637" y="5540982"/>
            <a:ext cx="9826571" cy="1200329"/>
          </a:xfrm>
          <a:prstGeom prst="rect">
            <a:avLst/>
          </a:prstGeom>
          <a:solidFill>
            <a:schemeClr val="tx2">
              <a:lumMod val="60000"/>
              <a:lumOff val="40000"/>
            </a:schemeClr>
          </a:solidFill>
        </p:spPr>
        <p:txBody>
          <a:bodyPr wrap="square" rtlCol="0">
            <a:spAutoFit/>
          </a:bodyPr>
          <a:lstStyle/>
          <a:p>
            <a:r>
              <a:rPr lang="fr-FR" u="sng" dirty="0" smtClean="0"/>
              <a:t>Consigne d’expression orale</a:t>
            </a:r>
          </a:p>
          <a:p>
            <a:r>
              <a:rPr lang="fr-FR" dirty="0" smtClean="0"/>
              <a:t>Explique à tes parents les raisons de tes choix. Tu peux les justifier en parlant par exemple de la vitesse, de l’intensité, de la hauteur, la durée des morceaux...</a:t>
            </a:r>
          </a:p>
          <a:p>
            <a:endParaRPr lang="fr-FR" u="sng" dirty="0"/>
          </a:p>
        </p:txBody>
      </p:sp>
      <p:pic>
        <p:nvPicPr>
          <p:cNvPr id="10" name="Image 9"/>
          <p:cNvPicPr>
            <a:picLocks noChangeAspect="1"/>
          </p:cNvPicPr>
          <p:nvPr/>
        </p:nvPicPr>
        <p:blipFill>
          <a:blip r:embed="rId8"/>
          <a:stretch>
            <a:fillRect/>
          </a:stretch>
        </p:blipFill>
        <p:spPr>
          <a:xfrm>
            <a:off x="356637" y="2363190"/>
            <a:ext cx="10341051" cy="1642777"/>
          </a:xfrm>
          <a:prstGeom prst="rect">
            <a:avLst/>
          </a:prstGeom>
        </p:spPr>
      </p:pic>
    </p:spTree>
    <p:extLst>
      <p:ext uri="{BB962C8B-B14F-4D97-AF65-F5344CB8AC3E}">
        <p14:creationId xmlns:p14="http://schemas.microsoft.com/office/powerpoint/2010/main" val="346425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4CC06A7B-39D0-ED47-8D92-E3276A737F5C}"/>
              </a:ext>
            </a:extLst>
          </p:cNvPr>
          <p:cNvSpPr txBox="1">
            <a:spLocks/>
          </p:cNvSpPr>
          <p:nvPr/>
        </p:nvSpPr>
        <p:spPr>
          <a:xfrm>
            <a:off x="4405341" y="1475838"/>
            <a:ext cx="6303024" cy="1885665"/>
          </a:xfrm>
          <a:prstGeom prst="rect">
            <a:avLst/>
          </a:prstGeom>
          <a:solidFill>
            <a:schemeClr val="accent2"/>
          </a:solidFill>
        </p:spPr>
        <p:txBody>
          <a:bodyPr>
            <a:noAutofit/>
          </a:bodyPr>
          <a:lstStyle/>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Consigne d’écriture</a:t>
            </a:r>
          </a:p>
          <a:p>
            <a:r>
              <a:rPr lang="fr-FR" sz="2000" dirty="0">
                <a:latin typeface="Calibri" panose="020F0502020204030204" pitchFamily="34" charset="0"/>
                <a:cs typeface="Calibri" panose="020F0502020204030204" pitchFamily="34" charset="0"/>
              </a:rPr>
              <a:t>Souviens-toi d’un jour où tu ne te sentais pas très bien : un peu triste, ou en colère, ou parce que tu t’ennuyais.</a:t>
            </a:r>
          </a:p>
          <a:p>
            <a:r>
              <a:rPr lang="fr-FR" sz="2000" dirty="0">
                <a:latin typeface="Calibri" panose="020F0502020204030204" pitchFamily="34" charset="0"/>
                <a:cs typeface="Calibri" panose="020F0502020204030204" pitchFamily="34" charset="0"/>
              </a:rPr>
              <a:t>Raconte-le. Tu peux garder ce texte secret comme dans un journal intime si tu le souhaites. En écrivant, tu pourrais écouter la </a:t>
            </a:r>
            <a:r>
              <a:rPr lang="fr-FR" sz="2000" dirty="0" smtClean="0">
                <a:latin typeface="Calibri" panose="020F0502020204030204" pitchFamily="34" charset="0"/>
                <a:cs typeface="Calibri" panose="020F0502020204030204" pitchFamily="34" charset="0"/>
              </a:rPr>
              <a:t>musique qui t’a fait penser à cette émotion.</a:t>
            </a:r>
            <a:endParaRPr lang="fr-FR" sz="20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p:txBody>
      </p:sp>
      <p:sp>
        <p:nvSpPr>
          <p:cNvPr id="3" name="ZoneTexte 2"/>
          <p:cNvSpPr txBox="1"/>
          <p:nvPr/>
        </p:nvSpPr>
        <p:spPr>
          <a:xfrm>
            <a:off x="3001122" y="4197912"/>
            <a:ext cx="6296025" cy="2462213"/>
          </a:xfrm>
          <a:prstGeom prst="rect">
            <a:avLst/>
          </a:prstGeom>
          <a:solidFill>
            <a:schemeClr val="accent2">
              <a:lumMod val="60000"/>
              <a:lumOff val="40000"/>
            </a:schemeClr>
          </a:solidFill>
        </p:spPr>
        <p:txBody>
          <a:bodyPr wrap="square" rtlCol="0">
            <a:spAutoFit/>
          </a:bodyPr>
          <a:lstStyle/>
          <a:p>
            <a:r>
              <a:rPr lang="fr-FR" sz="2000" u="sng" dirty="0">
                <a:latin typeface="Calibri" panose="020F0502020204030204" pitchFamily="34" charset="0"/>
                <a:cs typeface="Calibri" panose="020F0502020204030204" pitchFamily="34" charset="0"/>
              </a:rPr>
              <a:t>Consigne artistique</a:t>
            </a:r>
          </a:p>
          <a:p>
            <a:r>
              <a:rPr lang="fr-FR" sz="2000" dirty="0">
                <a:latin typeface="Calibri" panose="020F0502020204030204" pitchFamily="34" charset="0"/>
                <a:cs typeface="Calibri" panose="020F0502020204030204" pitchFamily="34" charset="0"/>
              </a:rPr>
              <a:t>Comme l’artiste Arman, dans son œuvre </a:t>
            </a:r>
            <a:r>
              <a:rPr lang="fr-FR" sz="2000" i="1" dirty="0">
                <a:latin typeface="Calibri" panose="020F0502020204030204" pitchFamily="34" charset="0"/>
                <a:cs typeface="Calibri" panose="020F0502020204030204" pitchFamily="34" charset="0"/>
              </a:rPr>
              <a:t>Colère de violon </a:t>
            </a:r>
            <a:r>
              <a:rPr lang="fr-FR" sz="2000" dirty="0">
                <a:latin typeface="Calibri" panose="020F0502020204030204" pitchFamily="34" charset="0"/>
                <a:cs typeface="Calibri" panose="020F0502020204030204" pitchFamily="34" charset="0"/>
              </a:rPr>
              <a:t>de 2003 (ci-contre), crée une composition pour exprimer la colère. Tu peux par exemple déchirer du papier en une multitude de petits morceaux, les coller, les griffer, jeter de l’encre par-dessus… </a:t>
            </a:r>
            <a:r>
              <a:rPr lang="fr-FR" sz="2000" dirty="0" smtClean="0">
                <a:latin typeface="Calibri" panose="020F0502020204030204" pitchFamily="34" charset="0"/>
                <a:cs typeface="Calibri" panose="020F0502020204030204" pitchFamily="34" charset="0"/>
              </a:rPr>
              <a:t>Ecoute </a:t>
            </a:r>
            <a:r>
              <a:rPr lang="fr-FR" sz="2000" dirty="0">
                <a:latin typeface="Calibri" panose="020F0502020204030204" pitchFamily="34" charset="0"/>
                <a:cs typeface="Calibri" panose="020F0502020204030204" pitchFamily="34" charset="0"/>
              </a:rPr>
              <a:t>la musique </a:t>
            </a:r>
            <a:r>
              <a:rPr lang="fr-FR" sz="2000" dirty="0" smtClean="0">
                <a:latin typeface="Calibri" panose="020F0502020204030204" pitchFamily="34" charset="0"/>
                <a:cs typeface="Calibri" panose="020F0502020204030204" pitchFamily="34" charset="0"/>
              </a:rPr>
              <a:t>qui t’a fait penser à </a:t>
            </a:r>
            <a:r>
              <a:rPr lang="fr-FR" sz="2000" dirty="0">
                <a:latin typeface="Calibri" panose="020F0502020204030204" pitchFamily="34" charset="0"/>
                <a:cs typeface="Calibri" panose="020F0502020204030204" pitchFamily="34" charset="0"/>
              </a:rPr>
              <a:t>la colère </a:t>
            </a:r>
            <a:r>
              <a:rPr lang="fr-FR" sz="2000" dirty="0" smtClean="0">
                <a:latin typeface="Calibri" panose="020F0502020204030204" pitchFamily="34" charset="0"/>
                <a:cs typeface="Calibri" panose="020F0502020204030204" pitchFamily="34" charset="0"/>
              </a:rPr>
              <a:t>pour t’inspirer pendant </a:t>
            </a:r>
            <a:r>
              <a:rPr lang="fr-FR" sz="2000" dirty="0">
                <a:latin typeface="Calibri" panose="020F0502020204030204" pitchFamily="34" charset="0"/>
                <a:cs typeface="Calibri" panose="020F0502020204030204" pitchFamily="34" charset="0"/>
              </a:rPr>
              <a:t>l</a:t>
            </a:r>
            <a:r>
              <a:rPr lang="fr-FR" sz="2000" dirty="0" smtClean="0">
                <a:latin typeface="Calibri" panose="020F0502020204030204" pitchFamily="34" charset="0"/>
                <a:cs typeface="Calibri" panose="020F0502020204030204" pitchFamily="34" charset="0"/>
              </a:rPr>
              <a:t>a réalisation.</a:t>
            </a:r>
            <a:endParaRPr lang="fr-FR" sz="2000" dirty="0">
              <a:latin typeface="Calibri" panose="020F0502020204030204" pitchFamily="34" charset="0"/>
              <a:cs typeface="Calibri" panose="020F0502020204030204" pitchFamily="34" charset="0"/>
            </a:endParaRPr>
          </a:p>
          <a:p>
            <a:endParaRPr lang="fr-FR" sz="1400" dirty="0"/>
          </a:p>
        </p:txBody>
      </p:sp>
      <p:sp>
        <p:nvSpPr>
          <p:cNvPr id="4" name="AutoShape 2"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4"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5" descr="D:\Bibliothèques\Mes Images\Saved Pictures\index.jpg"/>
          <p:cNvPicPr>
            <a:picLocks noChangeAspect="1" noChangeArrowheads="1"/>
          </p:cNvPicPr>
          <p:nvPr/>
        </p:nvPicPr>
        <p:blipFill>
          <a:blip r:embed="rId2"/>
          <a:srcRect/>
          <a:stretch>
            <a:fillRect/>
          </a:stretch>
        </p:blipFill>
        <p:spPr bwMode="auto">
          <a:xfrm>
            <a:off x="10407919" y="160338"/>
            <a:ext cx="1543829" cy="1027349"/>
          </a:xfrm>
          <a:prstGeom prst="rect">
            <a:avLst/>
          </a:prstGeom>
          <a:noFill/>
        </p:spPr>
      </p:pic>
      <p:sp>
        <p:nvSpPr>
          <p:cNvPr id="7" name="ZoneTexte 6"/>
          <p:cNvSpPr txBox="1"/>
          <p:nvPr/>
        </p:nvSpPr>
        <p:spPr>
          <a:xfrm>
            <a:off x="11179834" y="160338"/>
            <a:ext cx="845389" cy="369332"/>
          </a:xfrm>
          <a:prstGeom prst="rect">
            <a:avLst/>
          </a:prstGeom>
          <a:noFill/>
        </p:spPr>
        <p:txBody>
          <a:bodyPr wrap="square" rtlCol="0">
            <a:spAutoFit/>
          </a:bodyPr>
          <a:lstStyle/>
          <a:p>
            <a:r>
              <a:rPr lang="fr-FR" dirty="0">
                <a:solidFill>
                  <a:schemeClr val="bg1"/>
                </a:solidFill>
              </a:rPr>
              <a:t>Jour 5</a:t>
            </a:r>
          </a:p>
        </p:txBody>
      </p:sp>
      <p:sp>
        <p:nvSpPr>
          <p:cNvPr id="10" name="ZoneTexte 9"/>
          <p:cNvSpPr txBox="1"/>
          <p:nvPr/>
        </p:nvSpPr>
        <p:spPr>
          <a:xfrm>
            <a:off x="829733" y="262467"/>
            <a:ext cx="3395134" cy="369332"/>
          </a:xfrm>
          <a:prstGeom prst="rect">
            <a:avLst/>
          </a:prstGeom>
          <a:solidFill>
            <a:schemeClr val="accent2">
              <a:lumMod val="50000"/>
            </a:schemeClr>
          </a:solidFill>
        </p:spPr>
        <p:txBody>
          <a:bodyPr wrap="square" rtlCol="0">
            <a:spAutoFit/>
          </a:bodyPr>
          <a:lstStyle/>
          <a:p>
            <a:r>
              <a:rPr lang="fr-FR" dirty="0">
                <a:solidFill>
                  <a:schemeClr val="bg1"/>
                </a:solidFill>
              </a:rPr>
              <a:t>Et</a:t>
            </a:r>
            <a:r>
              <a:rPr lang="fr-FR" dirty="0"/>
              <a:t> </a:t>
            </a:r>
            <a:r>
              <a:rPr lang="fr-FR" dirty="0">
                <a:solidFill>
                  <a:schemeClr val="bg1"/>
                </a:solidFill>
              </a:rPr>
              <a:t>tes émotions dans tout ça ?</a:t>
            </a:r>
          </a:p>
        </p:txBody>
      </p:sp>
      <p:pic>
        <p:nvPicPr>
          <p:cNvPr id="13" name="Image 12" descr="index.png"/>
          <p:cNvPicPr>
            <a:picLocks noChangeAspect="1"/>
          </p:cNvPicPr>
          <p:nvPr/>
        </p:nvPicPr>
        <p:blipFill>
          <a:blip r:embed="rId3"/>
          <a:stretch>
            <a:fillRect/>
          </a:stretch>
        </p:blipFill>
        <p:spPr>
          <a:xfrm>
            <a:off x="2039006" y="1254971"/>
            <a:ext cx="1775348" cy="1775348"/>
          </a:xfrm>
          <a:prstGeom prst="rect">
            <a:avLst/>
          </a:prstGeom>
        </p:spPr>
      </p:pic>
      <p:pic>
        <p:nvPicPr>
          <p:cNvPr id="14" name="Image 13" descr="index.jpg"/>
          <p:cNvPicPr>
            <a:picLocks noChangeAspect="1"/>
          </p:cNvPicPr>
          <p:nvPr/>
        </p:nvPicPr>
        <p:blipFill>
          <a:blip r:embed="rId4"/>
          <a:stretch>
            <a:fillRect/>
          </a:stretch>
        </p:blipFill>
        <p:spPr>
          <a:xfrm>
            <a:off x="583231" y="1011990"/>
            <a:ext cx="796139" cy="796139"/>
          </a:xfrm>
          <a:prstGeom prst="rect">
            <a:avLst/>
          </a:prstGeom>
        </p:spPr>
      </p:pic>
      <p:pic>
        <p:nvPicPr>
          <p:cNvPr id="15" name="Image 14" descr="62.jpg"/>
          <p:cNvPicPr>
            <a:picLocks noChangeAspect="1"/>
          </p:cNvPicPr>
          <p:nvPr/>
        </p:nvPicPr>
        <p:blipFill>
          <a:blip r:embed="rId5"/>
          <a:stretch>
            <a:fillRect/>
          </a:stretch>
        </p:blipFill>
        <p:spPr>
          <a:xfrm>
            <a:off x="460375" y="3361503"/>
            <a:ext cx="2439579" cy="32801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4CC06A7B-39D0-ED47-8D92-E3276A737F5C}"/>
              </a:ext>
            </a:extLst>
          </p:cNvPr>
          <p:cNvSpPr txBox="1">
            <a:spLocks/>
          </p:cNvSpPr>
          <p:nvPr/>
        </p:nvSpPr>
        <p:spPr>
          <a:xfrm>
            <a:off x="3866786" y="4715933"/>
            <a:ext cx="6087534" cy="1927136"/>
          </a:xfrm>
          <a:prstGeom prst="rect">
            <a:avLst/>
          </a:prstGeom>
          <a:solidFill>
            <a:schemeClr val="accent2"/>
          </a:solidFill>
        </p:spPr>
        <p:txBody>
          <a:bodyPr>
            <a:noAutofit/>
          </a:bodyPr>
          <a:lstStyle/>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Consigne d’écriture</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fr-FR" sz="2000" dirty="0">
                <a:latin typeface="Calibri" panose="020F0502020204030204" pitchFamily="34" charset="0"/>
                <a:cs typeface="Calibri" panose="020F0502020204030204" pitchFamily="34" charset="0"/>
              </a:rPr>
              <a:t>Trace le contour de ton dessin, puis écris à l’intérieur le texte où tu imagines comment tu vas t’y prendre pour écrabouiller ce satané virus. Aide-toi des idées de Claude Ponti pour écrire ton texte.</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2000" b="1" i="0"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p:txBody>
      </p:sp>
      <p:sp>
        <p:nvSpPr>
          <p:cNvPr id="3" name="ZoneTexte 2"/>
          <p:cNvSpPr txBox="1"/>
          <p:nvPr/>
        </p:nvSpPr>
        <p:spPr>
          <a:xfrm>
            <a:off x="4651375" y="1413933"/>
            <a:ext cx="6118225" cy="2246769"/>
          </a:xfrm>
          <a:prstGeom prst="rect">
            <a:avLst/>
          </a:prstGeom>
          <a:solidFill>
            <a:schemeClr val="accent2">
              <a:lumMod val="60000"/>
              <a:lumOff val="40000"/>
            </a:schemeClr>
          </a:solidFill>
        </p:spPr>
        <p:txBody>
          <a:bodyPr wrap="square" rtlCol="0">
            <a:spAutoFit/>
          </a:bodyPr>
          <a:lstStyle/>
          <a:p>
            <a:r>
              <a:rPr lang="fr-FR" sz="2000" u="sng" dirty="0">
                <a:latin typeface="Calibri" panose="020F0502020204030204" pitchFamily="34" charset="0"/>
                <a:cs typeface="Calibri" panose="020F0502020204030204" pitchFamily="34" charset="0"/>
              </a:rPr>
              <a:t>Consigne artistique</a:t>
            </a:r>
          </a:p>
          <a:p>
            <a:r>
              <a:rPr lang="fr-FR" sz="2000" dirty="0">
                <a:latin typeface="Calibri" panose="020F0502020204030204" pitchFamily="34" charset="0"/>
                <a:cs typeface="Calibri" panose="020F0502020204030204" pitchFamily="34" charset="0"/>
              </a:rPr>
              <a:t>Voici une proposition de Claude Ponti, le célèbre auteur et illustrateur d’albums jeunesse. Elle va te permettre de t’amuser un peu et de prendre le pouvoir sur ce satané virus pour vaincre ta peur. </a:t>
            </a:r>
          </a:p>
          <a:p>
            <a:r>
              <a:rPr lang="fr-FR" sz="2000" dirty="0">
                <a:latin typeface="Calibri" panose="020F0502020204030204" pitchFamily="34" charset="0"/>
                <a:cs typeface="Calibri" panose="020F0502020204030204" pitchFamily="34" charset="0"/>
              </a:rPr>
              <a:t>En t’inspirant du texte, imagine que le coronavirus est un monstre et dessine-le.</a:t>
            </a:r>
          </a:p>
        </p:txBody>
      </p:sp>
      <p:sp>
        <p:nvSpPr>
          <p:cNvPr id="4" name="AutoShape 2"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4"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5" descr="D:\Bibliothèques\Mes Images\Saved Pictures\index.jpg"/>
          <p:cNvPicPr>
            <a:picLocks noChangeAspect="1" noChangeArrowheads="1"/>
          </p:cNvPicPr>
          <p:nvPr/>
        </p:nvPicPr>
        <p:blipFill>
          <a:blip r:embed="rId2"/>
          <a:srcRect/>
          <a:stretch>
            <a:fillRect/>
          </a:stretch>
        </p:blipFill>
        <p:spPr bwMode="auto">
          <a:xfrm>
            <a:off x="10407919" y="160338"/>
            <a:ext cx="1543829" cy="1027349"/>
          </a:xfrm>
          <a:prstGeom prst="rect">
            <a:avLst/>
          </a:prstGeom>
          <a:noFill/>
        </p:spPr>
      </p:pic>
      <p:sp>
        <p:nvSpPr>
          <p:cNvPr id="7" name="ZoneTexte 6"/>
          <p:cNvSpPr txBox="1"/>
          <p:nvPr/>
        </p:nvSpPr>
        <p:spPr>
          <a:xfrm>
            <a:off x="11179834" y="160338"/>
            <a:ext cx="845389" cy="369332"/>
          </a:xfrm>
          <a:prstGeom prst="rect">
            <a:avLst/>
          </a:prstGeom>
          <a:noFill/>
        </p:spPr>
        <p:txBody>
          <a:bodyPr wrap="square" rtlCol="0">
            <a:spAutoFit/>
          </a:bodyPr>
          <a:lstStyle/>
          <a:p>
            <a:r>
              <a:rPr lang="fr-FR" dirty="0">
                <a:solidFill>
                  <a:schemeClr val="bg1"/>
                </a:solidFill>
              </a:rPr>
              <a:t>Jour 6</a:t>
            </a:r>
          </a:p>
        </p:txBody>
      </p:sp>
      <p:sp>
        <p:nvSpPr>
          <p:cNvPr id="8" name="ZoneTexte 7"/>
          <p:cNvSpPr txBox="1"/>
          <p:nvPr/>
        </p:nvSpPr>
        <p:spPr>
          <a:xfrm>
            <a:off x="829733" y="262467"/>
            <a:ext cx="3395134" cy="369332"/>
          </a:xfrm>
          <a:prstGeom prst="rect">
            <a:avLst/>
          </a:prstGeom>
          <a:solidFill>
            <a:schemeClr val="accent2">
              <a:lumMod val="50000"/>
            </a:schemeClr>
          </a:solidFill>
        </p:spPr>
        <p:txBody>
          <a:bodyPr wrap="square" rtlCol="0">
            <a:spAutoFit/>
          </a:bodyPr>
          <a:lstStyle/>
          <a:p>
            <a:r>
              <a:rPr lang="fr-FR" dirty="0">
                <a:solidFill>
                  <a:schemeClr val="bg1"/>
                </a:solidFill>
              </a:rPr>
              <a:t>Et</a:t>
            </a:r>
            <a:r>
              <a:rPr lang="fr-FR" dirty="0"/>
              <a:t> </a:t>
            </a:r>
            <a:r>
              <a:rPr lang="fr-FR" dirty="0">
                <a:solidFill>
                  <a:schemeClr val="bg1"/>
                </a:solidFill>
              </a:rPr>
              <a:t>tes émotions dans tout ça ?</a:t>
            </a:r>
          </a:p>
        </p:txBody>
      </p:sp>
      <p:pic>
        <p:nvPicPr>
          <p:cNvPr id="9" name="Image 8" descr="IMG_2634.jpg"/>
          <p:cNvPicPr>
            <a:picLocks noChangeAspect="1"/>
          </p:cNvPicPr>
          <p:nvPr/>
        </p:nvPicPr>
        <p:blipFill>
          <a:blip r:embed="rId3"/>
          <a:stretch>
            <a:fillRect/>
          </a:stretch>
        </p:blipFill>
        <p:spPr>
          <a:xfrm>
            <a:off x="155575" y="2039938"/>
            <a:ext cx="3711211" cy="4072995"/>
          </a:xfrm>
          <a:prstGeom prst="rect">
            <a:avLst/>
          </a:prstGeom>
        </p:spPr>
      </p:pic>
      <p:sp>
        <p:nvSpPr>
          <p:cNvPr id="10" name="ZoneTexte 9"/>
          <p:cNvSpPr txBox="1"/>
          <p:nvPr/>
        </p:nvSpPr>
        <p:spPr>
          <a:xfrm>
            <a:off x="155575" y="6112933"/>
            <a:ext cx="411692" cy="369332"/>
          </a:xfrm>
          <a:prstGeom prst="rect">
            <a:avLst/>
          </a:prstGeom>
          <a:solidFill>
            <a:schemeClr val="bg1"/>
          </a:solidFill>
        </p:spPr>
        <p:txBody>
          <a:bodyPr wrap="square" rtlCol="0">
            <a:spAutoFit/>
          </a:bodyPr>
          <a:lstStyle/>
          <a:p>
            <a:endParaRPr lang="fr-FR" dirty="0">
              <a:solidFill>
                <a:schemeClr val="bg1"/>
              </a:solidFill>
            </a:endParaRPr>
          </a:p>
        </p:txBody>
      </p:sp>
      <p:sp>
        <p:nvSpPr>
          <p:cNvPr id="12" name="ZoneTexte 11"/>
          <p:cNvSpPr txBox="1"/>
          <p:nvPr/>
        </p:nvSpPr>
        <p:spPr>
          <a:xfrm>
            <a:off x="6394813" y="4048666"/>
            <a:ext cx="682625" cy="369332"/>
          </a:xfrm>
          <a:prstGeom prst="rect">
            <a:avLst/>
          </a:prstGeom>
          <a:solidFill>
            <a:schemeClr val="bg1"/>
          </a:solidFill>
        </p:spPr>
        <p:txBody>
          <a:bodyPr wrap="square" rtlCol="0">
            <a:spAutoFit/>
          </a:bodyPr>
          <a:lstStyle/>
          <a:p>
            <a:endParaRPr lang="fr-FR" dirty="0"/>
          </a:p>
        </p:txBody>
      </p:sp>
      <p:sp>
        <p:nvSpPr>
          <p:cNvPr id="13" name="ZoneTexte 12"/>
          <p:cNvSpPr txBox="1"/>
          <p:nvPr/>
        </p:nvSpPr>
        <p:spPr>
          <a:xfrm>
            <a:off x="155575" y="5928267"/>
            <a:ext cx="530225" cy="369332"/>
          </a:xfrm>
          <a:prstGeom prst="rect">
            <a:avLst/>
          </a:prstGeom>
          <a:solidFill>
            <a:schemeClr val="bg1"/>
          </a:solidFill>
        </p:spPr>
        <p:txBody>
          <a:bodyPr wrap="square" rtlCol="0">
            <a:spAutoFit/>
          </a:bodyPr>
          <a:lstStyle/>
          <a:p>
            <a:endParaRPr lang="fr-FR" dirty="0"/>
          </a:p>
        </p:txBody>
      </p:sp>
      <p:pic>
        <p:nvPicPr>
          <p:cNvPr id="14" name="Image 13" descr="images.jpg"/>
          <p:cNvPicPr>
            <a:picLocks noChangeAspect="1"/>
          </p:cNvPicPr>
          <p:nvPr/>
        </p:nvPicPr>
        <p:blipFill>
          <a:blip r:embed="rId4"/>
          <a:stretch>
            <a:fillRect/>
          </a:stretch>
        </p:blipFill>
        <p:spPr>
          <a:xfrm>
            <a:off x="2788432" y="1187687"/>
            <a:ext cx="1436435" cy="14364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4CC06A7B-39D0-ED47-8D92-E3276A737F5C}"/>
              </a:ext>
            </a:extLst>
          </p:cNvPr>
          <p:cNvSpPr txBox="1">
            <a:spLocks/>
          </p:cNvSpPr>
          <p:nvPr/>
        </p:nvSpPr>
        <p:spPr>
          <a:xfrm>
            <a:off x="4104895" y="1475838"/>
            <a:ext cx="6303024" cy="1885665"/>
          </a:xfrm>
          <a:prstGeom prst="rect">
            <a:avLst/>
          </a:prstGeom>
          <a:solidFill>
            <a:schemeClr val="accent2"/>
          </a:solidFill>
        </p:spPr>
        <p:txBody>
          <a:bodyPr>
            <a:noAutofit/>
          </a:bodyPr>
          <a:lstStyle/>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Consigne d’écriture</a:t>
            </a:r>
          </a:p>
          <a:p>
            <a:r>
              <a:rPr lang="fr-FR" sz="2000" dirty="0">
                <a:latin typeface="Calibri" panose="020F0502020204030204" pitchFamily="34" charset="0"/>
                <a:cs typeface="Calibri" panose="020F0502020204030204" pitchFamily="34" charset="0"/>
              </a:rPr>
              <a:t>Ecris une lettre que tu adresseras à ton maître ou ta maîtresse pour prendre de ses nouvelles et lui donner des tiennes.</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p:txBody>
      </p:sp>
      <p:sp>
        <p:nvSpPr>
          <p:cNvPr id="3" name="ZoneTexte 2"/>
          <p:cNvSpPr txBox="1"/>
          <p:nvPr/>
        </p:nvSpPr>
        <p:spPr>
          <a:xfrm>
            <a:off x="2441096" y="3577835"/>
            <a:ext cx="6296025" cy="3170099"/>
          </a:xfrm>
          <a:prstGeom prst="rect">
            <a:avLst/>
          </a:prstGeom>
          <a:solidFill>
            <a:schemeClr val="accent2">
              <a:lumMod val="60000"/>
              <a:lumOff val="40000"/>
            </a:schemeClr>
          </a:solidFill>
        </p:spPr>
        <p:txBody>
          <a:bodyPr wrap="square" rtlCol="0">
            <a:spAutoFit/>
          </a:bodyPr>
          <a:lstStyle/>
          <a:p>
            <a:r>
              <a:rPr lang="fr-FR" sz="2000" u="sng" dirty="0">
                <a:latin typeface="Calibri" panose="020F0502020204030204" pitchFamily="34" charset="0"/>
                <a:cs typeface="Calibri" panose="020F0502020204030204" pitchFamily="34" charset="0"/>
              </a:rPr>
              <a:t>Consigne artistique</a:t>
            </a:r>
          </a:p>
          <a:p>
            <a:r>
              <a:rPr lang="fr-FR" sz="2000" dirty="0">
                <a:latin typeface="Calibri" panose="020F0502020204030204" pitchFamily="34" charset="0"/>
                <a:cs typeface="Calibri" panose="020F0502020204030204" pitchFamily="34" charset="0"/>
              </a:rPr>
              <a:t>Fabrique ton papier à lettres et recopie ta lettre de ta plus belle écriture.</a:t>
            </a:r>
          </a:p>
          <a:p>
            <a:endParaRPr lang="fr-FR" sz="2000" dirty="0">
              <a:latin typeface="Calibri" panose="020F0502020204030204" pitchFamily="34" charset="0"/>
              <a:cs typeface="Calibri" panose="020F0502020204030204" pitchFamily="34" charset="0"/>
            </a:endParaRPr>
          </a:p>
          <a:p>
            <a:endParaRPr lang="fr-FR" sz="2000" u="sng" dirty="0">
              <a:latin typeface="Calibri" panose="020F0502020204030204" pitchFamily="34" charset="0"/>
              <a:cs typeface="Calibri" panose="020F0502020204030204" pitchFamily="34" charset="0"/>
            </a:endParaRPr>
          </a:p>
          <a:p>
            <a:endParaRPr lang="fr-FR" sz="2000" u="sng" dirty="0">
              <a:latin typeface="Calibri" panose="020F0502020204030204" pitchFamily="34" charset="0"/>
              <a:cs typeface="Calibri" panose="020F0502020204030204" pitchFamily="34" charset="0"/>
            </a:endParaRPr>
          </a:p>
          <a:p>
            <a:endParaRPr lang="fr-FR" sz="2000" u="sng" dirty="0">
              <a:latin typeface="Calibri" panose="020F0502020204030204" pitchFamily="34" charset="0"/>
              <a:cs typeface="Calibri" panose="020F0502020204030204" pitchFamily="34" charset="0"/>
            </a:endParaRPr>
          </a:p>
          <a:p>
            <a:endParaRPr lang="fr-FR" sz="2000" u="sng" dirty="0">
              <a:latin typeface="Calibri" panose="020F0502020204030204" pitchFamily="34" charset="0"/>
              <a:cs typeface="Calibri" panose="020F0502020204030204" pitchFamily="34" charset="0"/>
            </a:endParaRPr>
          </a:p>
          <a:p>
            <a:endParaRPr lang="fr-FR" sz="2000" u="sng" dirty="0">
              <a:latin typeface="Calibri" panose="020F0502020204030204" pitchFamily="34" charset="0"/>
              <a:cs typeface="Calibri" panose="020F0502020204030204" pitchFamily="34" charset="0"/>
            </a:endParaRPr>
          </a:p>
          <a:p>
            <a:r>
              <a:rPr lang="fr-FR" sz="2000" u="sng" dirty="0">
                <a:latin typeface="Calibri" panose="020F0502020204030204" pitchFamily="34" charset="0"/>
                <a:cs typeface="Calibri" panose="020F0502020204030204" pitchFamily="34" charset="0"/>
              </a:rPr>
              <a:t> </a:t>
            </a:r>
          </a:p>
        </p:txBody>
      </p:sp>
      <p:sp>
        <p:nvSpPr>
          <p:cNvPr id="4" name="AutoShape 2"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4" descr="École Retour À L'École Schulbeginn - Image gratuite sur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5" descr="D:\Bibliothèques\Mes Images\Saved Pictures\index.jpg"/>
          <p:cNvPicPr>
            <a:picLocks noChangeAspect="1" noChangeArrowheads="1"/>
          </p:cNvPicPr>
          <p:nvPr/>
        </p:nvPicPr>
        <p:blipFill>
          <a:blip r:embed="rId2"/>
          <a:srcRect/>
          <a:stretch>
            <a:fillRect/>
          </a:stretch>
        </p:blipFill>
        <p:spPr bwMode="auto">
          <a:xfrm>
            <a:off x="10407919" y="160338"/>
            <a:ext cx="1543829" cy="1027349"/>
          </a:xfrm>
          <a:prstGeom prst="rect">
            <a:avLst/>
          </a:prstGeom>
          <a:noFill/>
        </p:spPr>
      </p:pic>
      <p:sp>
        <p:nvSpPr>
          <p:cNvPr id="7" name="ZoneTexte 6"/>
          <p:cNvSpPr txBox="1"/>
          <p:nvPr/>
        </p:nvSpPr>
        <p:spPr>
          <a:xfrm>
            <a:off x="11179834" y="160338"/>
            <a:ext cx="845389" cy="369332"/>
          </a:xfrm>
          <a:prstGeom prst="rect">
            <a:avLst/>
          </a:prstGeom>
          <a:noFill/>
        </p:spPr>
        <p:txBody>
          <a:bodyPr wrap="square" rtlCol="0">
            <a:spAutoFit/>
          </a:bodyPr>
          <a:lstStyle/>
          <a:p>
            <a:r>
              <a:rPr lang="fr-FR" dirty="0">
                <a:solidFill>
                  <a:schemeClr val="bg1"/>
                </a:solidFill>
              </a:rPr>
              <a:t>Jour 7 </a:t>
            </a:r>
          </a:p>
        </p:txBody>
      </p:sp>
      <p:pic>
        <p:nvPicPr>
          <p:cNvPr id="8" name="Picture 2"/>
          <p:cNvPicPr>
            <a:picLocks noChangeAspect="1" noChangeArrowheads="1"/>
          </p:cNvPicPr>
          <p:nvPr/>
        </p:nvPicPr>
        <p:blipFill>
          <a:blip r:embed="rId3"/>
          <a:srcRect/>
          <a:stretch>
            <a:fillRect/>
          </a:stretch>
        </p:blipFill>
        <p:spPr bwMode="auto">
          <a:xfrm>
            <a:off x="3706755" y="4512733"/>
            <a:ext cx="4413352" cy="2235201"/>
          </a:xfrm>
          <a:prstGeom prst="rect">
            <a:avLst/>
          </a:prstGeom>
          <a:noFill/>
          <a:ln w="9525">
            <a:noFill/>
            <a:miter lim="800000"/>
            <a:headEnd/>
            <a:tailEnd/>
          </a:ln>
          <a:effectLst/>
        </p:spPr>
      </p:pic>
      <p:sp>
        <p:nvSpPr>
          <p:cNvPr id="9" name="ZoneTexte 8"/>
          <p:cNvSpPr txBox="1"/>
          <p:nvPr/>
        </p:nvSpPr>
        <p:spPr>
          <a:xfrm>
            <a:off x="460375" y="1330178"/>
            <a:ext cx="3417358" cy="2031325"/>
          </a:xfrm>
          <a:prstGeom prst="rect">
            <a:avLst/>
          </a:prstGeom>
          <a:solidFill>
            <a:schemeClr val="accent2">
              <a:lumMod val="20000"/>
              <a:lumOff val="80000"/>
            </a:schemeClr>
          </a:solidFill>
        </p:spPr>
        <p:txBody>
          <a:bodyPr wrap="square" rtlCol="0">
            <a:spAutoFit/>
          </a:bodyPr>
          <a:lstStyle/>
          <a:p>
            <a:r>
              <a:rPr lang="fr-FR" dirty="0">
                <a:latin typeface="Monotype Corsiva" pitchFamily="66" charset="0"/>
              </a:rPr>
              <a:t>Chère Maîtresse,</a:t>
            </a:r>
          </a:p>
          <a:p>
            <a:endParaRPr lang="fr-FR" dirty="0">
              <a:latin typeface="Monotype Corsiva" pitchFamily="66" charset="0"/>
            </a:endParaRPr>
          </a:p>
          <a:p>
            <a:endParaRPr lang="fr-FR" dirty="0">
              <a:latin typeface="Monotype Corsiva" pitchFamily="66" charset="0"/>
            </a:endParaRPr>
          </a:p>
          <a:p>
            <a:endParaRPr lang="fr-FR" dirty="0">
              <a:latin typeface="Monotype Corsiva" pitchFamily="66" charset="0"/>
            </a:endParaRPr>
          </a:p>
          <a:p>
            <a:r>
              <a:rPr lang="fr-FR" dirty="0">
                <a:latin typeface="Monotype Corsiva" pitchFamily="66" charset="0"/>
              </a:rPr>
              <a:t>	…</a:t>
            </a:r>
          </a:p>
          <a:p>
            <a:endParaRPr lang="fr-FR" dirty="0">
              <a:latin typeface="Monotype Corsiva" pitchFamily="66" charset="0"/>
            </a:endParaRPr>
          </a:p>
          <a:p>
            <a:r>
              <a:rPr lang="fr-FR" dirty="0">
                <a:latin typeface="Monotype Corsiva" pitchFamily="66" charset="0"/>
              </a:rPr>
              <a:t>		Martin</a:t>
            </a:r>
          </a:p>
        </p:txBody>
      </p:sp>
      <p:sp>
        <p:nvSpPr>
          <p:cNvPr id="10" name="ZoneTexte 9"/>
          <p:cNvSpPr txBox="1"/>
          <p:nvPr/>
        </p:nvSpPr>
        <p:spPr>
          <a:xfrm>
            <a:off x="829733" y="262467"/>
            <a:ext cx="4648200" cy="369332"/>
          </a:xfrm>
          <a:prstGeom prst="rect">
            <a:avLst/>
          </a:prstGeom>
          <a:solidFill>
            <a:schemeClr val="accent2">
              <a:lumMod val="50000"/>
            </a:schemeClr>
          </a:solidFill>
        </p:spPr>
        <p:txBody>
          <a:bodyPr wrap="square" rtlCol="0">
            <a:spAutoFit/>
          </a:bodyPr>
          <a:lstStyle/>
          <a:p>
            <a:r>
              <a:rPr lang="fr-FR" dirty="0">
                <a:solidFill>
                  <a:schemeClr val="bg1"/>
                </a:solidFill>
              </a:rPr>
              <a:t>De la bienveillance pour finir ce journal…</a:t>
            </a:r>
          </a:p>
        </p:txBody>
      </p:sp>
      <p:pic>
        <p:nvPicPr>
          <p:cNvPr id="11" name="Image 10" descr="images.png"/>
          <p:cNvPicPr>
            <a:picLocks noChangeAspect="1"/>
          </p:cNvPicPr>
          <p:nvPr/>
        </p:nvPicPr>
        <p:blipFill>
          <a:blip r:embed="rId4"/>
          <a:stretch>
            <a:fillRect/>
          </a:stretch>
        </p:blipFill>
        <p:spPr>
          <a:xfrm>
            <a:off x="7317052" y="160338"/>
            <a:ext cx="1080029" cy="108002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648</TotalTime>
  <Words>913</Words>
  <Application>Microsoft Office PowerPoint</Application>
  <PresentationFormat>Grand écran</PresentationFormat>
  <Paragraphs>141</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Calibri</vt:lpstr>
      <vt:lpstr>Monotype Corsiva</vt:lpstr>
      <vt:lpstr>Trebuchet MS</vt:lpstr>
      <vt:lpstr>Wingdings</vt:lpstr>
      <vt:lpstr>Wingdings 2</vt:lpstr>
      <vt:lpstr>Opulent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Semaine 3</dc:title>
  <dc:creator>Jean-Guillaume LONGAN</dc:creator>
  <cp:lastModifiedBy>Severine Meissonnier</cp:lastModifiedBy>
  <cp:revision>89</cp:revision>
  <cp:lastPrinted>2020-05-04T14:10:04Z</cp:lastPrinted>
  <dcterms:created xsi:type="dcterms:W3CDTF">2020-04-06T14:58:03Z</dcterms:created>
  <dcterms:modified xsi:type="dcterms:W3CDTF">2020-05-05T10:07:29Z</dcterms:modified>
</cp:coreProperties>
</file>