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0"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fr-FR" smtClean="0"/>
              <a:t>Modifiez le style du titre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pPr/>
              <a:t>5/3/2020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pPr/>
              <a:t>‹N°›</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pPr/>
              <a:t>5/3/2020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pPr/>
              <a:t>5/3/2020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pPr/>
              <a:t>5/3/2020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fr-FR" smtClean="0"/>
              <a:t>Modifiez le style du titre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E5059C3-6A89-4494-99FF-5A4D6FFD50EB}" type="datetimeFigureOut">
              <a:rPr lang="en-US" dirty="0"/>
              <a:pPr/>
              <a:t>5/3/2020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pPr/>
              <a:t>5/3/2020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609285" y="2851331"/>
            <a:ext cx="3893623" cy="307143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666635" y="2851331"/>
            <a:ext cx="3899798" cy="307143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pPr/>
              <a:t>5/3/2020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pPr/>
              <a:t>5/3/2020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pPr/>
              <a:t>5/3/2020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fr-FR" smtClean="0"/>
              <a:t>Modifiez le style du titre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7D525BB-DA17-4BA0-B3C8-3AC3ABC827E6}" type="datetimeFigureOut">
              <a:rPr lang="en-US" dirty="0"/>
              <a:pPr/>
              <a:t>5/3/2020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16C4C9A-3960-41CF-A4E9-2A8FB932454B}" type="datetimeFigureOut">
              <a:rPr lang="en-US" dirty="0"/>
              <a:pPr/>
              <a:t>5/3/2020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pPr/>
              <a:t>5/3/2020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drive.google.com/file/d/131bDYOLp1FnKpidtmpXBqTHZDuo2aoJQ/view?usp=sharing" TargetMode="External"/><Relationship Id="rId4" Type="http://schemas.openxmlformats.org/officeDocument/2006/relationships/hyperlink" Target="https://wordar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42565" y="1146412"/>
            <a:ext cx="7037159" cy="1589582"/>
          </a:xfrm>
        </p:spPr>
        <p:txBody>
          <a:bodyPr/>
          <a:lstStyle/>
          <a:p>
            <a:r>
              <a:rPr lang="fr-FR" dirty="0" smtClean="0"/>
              <a:t>Journal de l'intérieur</a:t>
            </a:r>
            <a:endParaRPr lang="fr-FR" dirty="0"/>
          </a:p>
        </p:txBody>
      </p:sp>
      <p:sp>
        <p:nvSpPr>
          <p:cNvPr id="3" name="Sous-titre 2"/>
          <p:cNvSpPr>
            <a:spLocks noGrp="1"/>
          </p:cNvSpPr>
          <p:nvPr>
            <p:ph type="subTitle" idx="1"/>
          </p:nvPr>
        </p:nvSpPr>
        <p:spPr>
          <a:xfrm>
            <a:off x="1143465" y="3667299"/>
            <a:ext cx="2896271" cy="2788093"/>
          </a:xfrm>
        </p:spPr>
        <p:txBody>
          <a:bodyPr>
            <a:normAutofit fontScale="92500" lnSpcReduction="20000"/>
          </a:bodyPr>
          <a:lstStyle/>
          <a:p>
            <a:r>
              <a:rPr lang="fr-FR" dirty="0" smtClean="0">
                <a:latin typeface="Calibri" panose="020F0502020204030204" pitchFamily="34" charset="0"/>
                <a:cs typeface="Calibri" panose="020F0502020204030204" pitchFamily="34" charset="0"/>
              </a:rPr>
              <a:t>Parce que je veux sentir l'herbe fraiche sous mes pas</a:t>
            </a:r>
          </a:p>
          <a:p>
            <a:r>
              <a:rPr lang="fr-FR" dirty="0" smtClean="0">
                <a:latin typeface="Calibri" panose="020F0502020204030204" pitchFamily="34" charset="0"/>
                <a:cs typeface="Calibri" panose="020F0502020204030204" pitchFamily="34" charset="0"/>
              </a:rPr>
              <a:t>Rire aux éclats même si je ne sais pas pourquoi</a:t>
            </a:r>
          </a:p>
          <a:p>
            <a:r>
              <a:rPr lang="fr-FR" dirty="0" smtClean="0">
                <a:latin typeface="Calibri" panose="020F0502020204030204" pitchFamily="34" charset="0"/>
                <a:cs typeface="Calibri" panose="020F0502020204030204" pitchFamily="34" charset="0"/>
              </a:rPr>
              <a:t>Crier de l'intérieur toute la folie douce que je contiens </a:t>
            </a:r>
          </a:p>
          <a:p>
            <a:r>
              <a:rPr lang="fr-FR" dirty="0" smtClean="0">
                <a:latin typeface="Calibri" panose="020F0502020204030204" pitchFamily="34" charset="0"/>
                <a:cs typeface="Calibri" panose="020F0502020204030204" pitchFamily="34" charset="0"/>
              </a:rPr>
              <a:t>Cette semaine, journal,   	on se lâche !</a:t>
            </a:r>
            <a:endParaRPr lang="fr-FR" dirty="0">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2"/>
          <a:stretch>
            <a:fillRect/>
          </a:stretch>
        </p:blipFill>
        <p:spPr>
          <a:xfrm>
            <a:off x="4343686" y="4197610"/>
            <a:ext cx="7572375" cy="2447925"/>
          </a:xfrm>
          <a:prstGeom prst="rect">
            <a:avLst/>
          </a:prstGeom>
        </p:spPr>
      </p:pic>
      <p:pic>
        <p:nvPicPr>
          <p:cNvPr id="1026" name="Picture 2" descr="Livre Star Ouvert - Photo gratuite sur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0226" y="122830"/>
            <a:ext cx="3101739" cy="17447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08668" y="2551328"/>
            <a:ext cx="3426002" cy="461665"/>
          </a:xfrm>
          <a:prstGeom prst="rect">
            <a:avLst/>
          </a:prstGeom>
        </p:spPr>
        <p:txBody>
          <a:bodyPr wrap="none">
            <a:spAutoFit/>
          </a:bodyPr>
          <a:lstStyle/>
          <a:p>
            <a:r>
              <a:rPr lang="fr-FR" sz="2400" i="1" dirty="0" smtClean="0">
                <a:solidFill>
                  <a:schemeClr val="accent1">
                    <a:lumMod val="60000"/>
                    <a:lumOff val="40000"/>
                  </a:schemeClr>
                </a:solidFill>
                <a:latin typeface="Calibri" panose="020F0502020204030204" pitchFamily="34" charset="0"/>
                <a:cs typeface="Calibri" panose="020F0502020204030204" pitchFamily="34" charset="0"/>
              </a:rPr>
              <a:t>Fantaisie et écrits courts…</a:t>
            </a:r>
            <a:endParaRPr lang="fr-FR" sz="2400" i="1" dirty="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0540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Devinette</a:t>
            </a:r>
            <a:endParaRPr lang="fr-FR" dirty="0"/>
          </a:p>
        </p:txBody>
      </p:sp>
      <p:sp>
        <p:nvSpPr>
          <p:cNvPr id="4" name="Rectangle 3"/>
          <p:cNvSpPr/>
          <p:nvPr/>
        </p:nvSpPr>
        <p:spPr>
          <a:xfrm>
            <a:off x="1232605" y="2864455"/>
            <a:ext cx="5921230" cy="3416320"/>
          </a:xfrm>
          <a:prstGeom prst="rect">
            <a:avLst/>
          </a:prstGeom>
        </p:spPr>
        <p:txBody>
          <a:bodyPr wrap="square">
            <a:spAutoFit/>
          </a:bodyPr>
          <a:lstStyle/>
          <a:p>
            <a:pPr algn="just"/>
            <a:r>
              <a:rPr lang="fr-FR" dirty="0" smtClean="0">
                <a:latin typeface="Roboto"/>
              </a:rPr>
              <a:t>Je suis un objet qui pourrait tenir dans le coffre en photo ci-contre. Je suis fait le plus souvent de métal et de plastique, mais on peut parfois me trouver en bois ou même en corne. Des versions plus anciennes pouvaient même contenir de l'ivoire.</a:t>
            </a:r>
          </a:p>
          <a:p>
            <a:pPr algn="just"/>
            <a:r>
              <a:rPr lang="fr-FR" dirty="0" smtClean="0">
                <a:latin typeface="Roboto"/>
              </a:rPr>
              <a:t>Je peux être de différentes formes, je peux être fixe ou pliant.</a:t>
            </a:r>
          </a:p>
          <a:p>
            <a:pPr algn="just"/>
            <a:r>
              <a:rPr lang="fr-FR" dirty="0" smtClean="0">
                <a:latin typeface="Roboto"/>
              </a:rPr>
              <a:t>Les jeunes enfants ne me manipulent pas par sécurité.</a:t>
            </a:r>
          </a:p>
          <a:p>
            <a:pPr algn="just"/>
            <a:r>
              <a:rPr lang="fr-FR" dirty="0" smtClean="0">
                <a:latin typeface="Roboto"/>
              </a:rPr>
              <a:t>A la campagne, on me gardait tout le temps dans la poche car je peux rendre de nombreux services. Le plus souvent on me trouve sur la table ou l'on me range dans un tiroir. </a:t>
            </a:r>
            <a:endParaRPr lang="fr-FR" dirty="0"/>
          </a:p>
        </p:txBody>
      </p:sp>
      <p:pic>
        <p:nvPicPr>
          <p:cNvPr id="5" name="Image 4"/>
          <p:cNvPicPr>
            <a:picLocks noChangeAspect="1"/>
          </p:cNvPicPr>
          <p:nvPr/>
        </p:nvPicPr>
        <p:blipFill>
          <a:blip r:embed="rId2"/>
          <a:stretch>
            <a:fillRect/>
          </a:stretch>
        </p:blipFill>
        <p:spPr>
          <a:xfrm>
            <a:off x="97208" y="162943"/>
            <a:ext cx="2116603" cy="1924185"/>
          </a:xfrm>
          <a:prstGeom prst="rect">
            <a:avLst/>
          </a:prstGeom>
        </p:spPr>
      </p:pic>
      <p:sp>
        <p:nvSpPr>
          <p:cNvPr id="6" name="ZoneTexte 5"/>
          <p:cNvSpPr txBox="1"/>
          <p:nvPr/>
        </p:nvSpPr>
        <p:spPr>
          <a:xfrm>
            <a:off x="969020" y="546446"/>
            <a:ext cx="1443789" cy="523220"/>
          </a:xfrm>
          <a:prstGeom prst="rect">
            <a:avLst/>
          </a:prstGeom>
          <a:noFill/>
        </p:spPr>
        <p:txBody>
          <a:bodyPr wrap="square" rtlCol="0">
            <a:spAutoFit/>
          </a:bodyPr>
          <a:lstStyle/>
          <a:p>
            <a:r>
              <a:rPr lang="fr-FR" sz="2800" dirty="0" smtClean="0">
                <a:solidFill>
                  <a:schemeClr val="accent2">
                    <a:lumMod val="50000"/>
                  </a:schemeClr>
                </a:solidFill>
                <a:latin typeface="Impact" panose="020B0806030902050204" pitchFamily="34" charset="0"/>
              </a:rPr>
              <a:t>Jour 7</a:t>
            </a:r>
            <a:endParaRPr lang="fr-FR" sz="2800" dirty="0">
              <a:solidFill>
                <a:schemeClr val="accent2">
                  <a:lumMod val="50000"/>
                </a:schemeClr>
              </a:solidFill>
              <a:latin typeface="Impact" panose="020B0806030902050204" pitchFamily="34" charset="0"/>
            </a:endParaRPr>
          </a:p>
        </p:txBody>
      </p:sp>
      <p:sp>
        <p:nvSpPr>
          <p:cNvPr id="8" name="Rectangle 7"/>
          <p:cNvSpPr/>
          <p:nvPr/>
        </p:nvSpPr>
        <p:spPr>
          <a:xfrm>
            <a:off x="2397558" y="1902462"/>
            <a:ext cx="4621778" cy="369332"/>
          </a:xfrm>
          <a:prstGeom prst="rect">
            <a:avLst/>
          </a:prstGeom>
        </p:spPr>
        <p:txBody>
          <a:bodyPr wrap="none">
            <a:spAutoFit/>
          </a:bodyPr>
          <a:lstStyle/>
          <a:p>
            <a:r>
              <a:rPr lang="fr-FR" b="1" dirty="0"/>
              <a:t>E</a:t>
            </a:r>
            <a:r>
              <a:rPr lang="fr-FR" b="1" dirty="0" smtClean="0"/>
              <a:t>xemple de devinette objet de la maison</a:t>
            </a:r>
            <a:endParaRPr lang="fr-FR" b="1" dirty="0"/>
          </a:p>
        </p:txBody>
      </p:sp>
      <p:sp>
        <p:nvSpPr>
          <p:cNvPr id="11" name="Rectangle 10"/>
          <p:cNvSpPr/>
          <p:nvPr/>
        </p:nvSpPr>
        <p:spPr>
          <a:xfrm>
            <a:off x="8946770" y="4381258"/>
            <a:ext cx="1326004" cy="369332"/>
          </a:xfrm>
          <a:prstGeom prst="rect">
            <a:avLst/>
          </a:prstGeom>
        </p:spPr>
        <p:txBody>
          <a:bodyPr wrap="none">
            <a:spAutoFit/>
          </a:bodyPr>
          <a:lstStyle/>
          <a:p>
            <a:r>
              <a:rPr lang="fr-FR" dirty="0" smtClean="0">
                <a:latin typeface="Roboto"/>
              </a:rPr>
              <a:t>Le couteau</a:t>
            </a:r>
            <a:endParaRPr lang="fr-FR" dirty="0"/>
          </a:p>
        </p:txBody>
      </p:sp>
      <p:pic>
        <p:nvPicPr>
          <p:cNvPr id="3" name="Image 2"/>
          <p:cNvPicPr>
            <a:picLocks noChangeAspect="1"/>
          </p:cNvPicPr>
          <p:nvPr/>
        </p:nvPicPr>
        <p:blipFill>
          <a:blip r:embed="rId3"/>
          <a:stretch>
            <a:fillRect/>
          </a:stretch>
        </p:blipFill>
        <p:spPr>
          <a:xfrm>
            <a:off x="7554887" y="2745995"/>
            <a:ext cx="3634028" cy="2481010"/>
          </a:xfrm>
          <a:prstGeom prst="rect">
            <a:avLst/>
          </a:prstGeom>
        </p:spPr>
      </p:pic>
      <p:sp>
        <p:nvSpPr>
          <p:cNvPr id="10" name="ZoneTexte 9"/>
          <p:cNvSpPr txBox="1"/>
          <p:nvPr/>
        </p:nvSpPr>
        <p:spPr>
          <a:xfrm>
            <a:off x="8662338" y="2339362"/>
            <a:ext cx="1610436" cy="2646878"/>
          </a:xfrm>
          <a:prstGeom prst="rect">
            <a:avLst/>
          </a:prstGeom>
          <a:noFill/>
        </p:spPr>
        <p:txBody>
          <a:bodyPr wrap="square" rtlCol="0">
            <a:spAutoFit/>
          </a:bodyPr>
          <a:lstStyle/>
          <a:p>
            <a:r>
              <a:rPr lang="fr-FR" sz="16600" dirty="0" smtClean="0"/>
              <a:t>?</a:t>
            </a:r>
            <a:endParaRPr lang="fr-FR" sz="16600" dirty="0"/>
          </a:p>
        </p:txBody>
      </p:sp>
      <p:sp>
        <p:nvSpPr>
          <p:cNvPr id="12" name="Rectangle 11"/>
          <p:cNvSpPr/>
          <p:nvPr/>
        </p:nvSpPr>
        <p:spPr>
          <a:xfrm>
            <a:off x="7438977" y="5227005"/>
            <a:ext cx="3588252" cy="461665"/>
          </a:xfrm>
          <a:prstGeom prst="rect">
            <a:avLst/>
          </a:prstGeom>
        </p:spPr>
        <p:txBody>
          <a:bodyPr wrap="square">
            <a:spAutoFit/>
          </a:bodyPr>
          <a:lstStyle/>
          <a:p>
            <a:pPr algn="ctr"/>
            <a:r>
              <a:rPr lang="fr-FR" sz="1200" dirty="0" smtClean="0">
                <a:latin typeface="Roboto"/>
              </a:rPr>
              <a:t>Déplacer l'image du coffre pour lire la réponse</a:t>
            </a:r>
          </a:p>
          <a:p>
            <a:pPr algn="ctr"/>
            <a:r>
              <a:rPr lang="fr-FR" sz="1200" dirty="0" smtClean="0">
                <a:latin typeface="Roboto"/>
              </a:rPr>
              <a:t>(</a:t>
            </a:r>
            <a:r>
              <a:rPr lang="fr-FR" sz="900" dirty="0" smtClean="0">
                <a:latin typeface="Roboto"/>
              </a:rPr>
              <a:t>uniquement possible dans la version modifiable du diaporama)</a:t>
            </a:r>
            <a:endParaRPr lang="fr-FR" sz="900" dirty="0"/>
          </a:p>
        </p:txBody>
      </p:sp>
    </p:spTree>
    <p:extLst>
      <p:ext uri="{BB962C8B-B14F-4D97-AF65-F5344CB8AC3E}">
        <p14:creationId xmlns:p14="http://schemas.microsoft.com/office/powerpoint/2010/main" val="4214016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Cette semaine, un brin de folie plane  	au-dessus des pages…</a:t>
            </a:r>
            <a:endParaRPr lang="fr-FR" dirty="0"/>
          </a:p>
        </p:txBody>
      </p:sp>
      <p:sp>
        <p:nvSpPr>
          <p:cNvPr id="7" name="Titre 1"/>
          <p:cNvSpPr txBox="1">
            <a:spLocks/>
          </p:cNvSpPr>
          <p:nvPr/>
        </p:nvSpPr>
        <p:spPr>
          <a:xfrm>
            <a:off x="-489858" y="3010376"/>
            <a:ext cx="11223171" cy="1327081"/>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endParaRPr lang="fr-FR" sz="2400" dirty="0">
              <a:latin typeface="Calibri" panose="020F0502020204030204" pitchFamily="34" charset="0"/>
              <a:cs typeface="Calibri" panose="020F0502020204030204" pitchFamily="34" charset="0"/>
            </a:endParaRPr>
          </a:p>
          <a:p>
            <a:r>
              <a:rPr lang="fr-FR" sz="2400" dirty="0" smtClean="0">
                <a:latin typeface="Calibri" panose="020F0502020204030204" pitchFamily="34" charset="0"/>
                <a:cs typeface="Calibri" panose="020F0502020204030204" pitchFamily="34" charset="0"/>
              </a:rPr>
              <a:t>Facile à dire... si l'envie ne manque pas, l'heure n'est pas encore à l'évasion ; </a:t>
            </a:r>
          </a:p>
          <a:p>
            <a:r>
              <a:rPr lang="fr-FR" sz="2400" dirty="0" smtClean="0">
                <a:latin typeface="Calibri" panose="020F0502020204030204" pitchFamily="34" charset="0"/>
                <a:cs typeface="Calibri" panose="020F0502020204030204" pitchFamily="34" charset="0"/>
              </a:rPr>
              <a:t>quoique !</a:t>
            </a:r>
          </a:p>
          <a:p>
            <a:endParaRPr lang="fr-FR" sz="2400" dirty="0">
              <a:latin typeface="Calibri" panose="020F0502020204030204" pitchFamily="34" charset="0"/>
              <a:cs typeface="Calibri" panose="020F0502020204030204" pitchFamily="34" charset="0"/>
            </a:endParaRPr>
          </a:p>
          <a:p>
            <a:endParaRPr lang="fr-FR" sz="2400" dirty="0">
              <a:latin typeface="Calibri" panose="020F0502020204030204" pitchFamily="34" charset="0"/>
              <a:cs typeface="Calibri" panose="020F0502020204030204" pitchFamily="34" charset="0"/>
            </a:endParaRPr>
          </a:p>
          <a:p>
            <a:endParaRPr lang="fr-FR" sz="2400" dirty="0" smtClean="0">
              <a:solidFill>
                <a:srgbClr val="FF0000"/>
              </a:solidFill>
              <a:latin typeface="Calibri" panose="020F0502020204030204" pitchFamily="34" charset="0"/>
              <a:cs typeface="Calibri" panose="020F0502020204030204" pitchFamily="34" charset="0"/>
            </a:endParaRPr>
          </a:p>
        </p:txBody>
      </p:sp>
      <p:pic>
        <p:nvPicPr>
          <p:cNvPr id="5" name="Image 4"/>
          <p:cNvPicPr>
            <a:picLocks noChangeAspect="1"/>
          </p:cNvPicPr>
          <p:nvPr/>
        </p:nvPicPr>
        <p:blipFill>
          <a:blip r:embed="rId2"/>
          <a:stretch>
            <a:fillRect/>
          </a:stretch>
        </p:blipFill>
        <p:spPr>
          <a:xfrm>
            <a:off x="97208" y="162943"/>
            <a:ext cx="2116603" cy="1924185"/>
          </a:xfrm>
          <a:prstGeom prst="rect">
            <a:avLst/>
          </a:prstGeom>
        </p:spPr>
      </p:pic>
      <p:pic>
        <p:nvPicPr>
          <p:cNvPr id="9" name="Image 8"/>
          <p:cNvPicPr>
            <a:picLocks noChangeAspect="1"/>
          </p:cNvPicPr>
          <p:nvPr/>
        </p:nvPicPr>
        <p:blipFill>
          <a:blip r:embed="rId3"/>
          <a:stretch>
            <a:fillRect/>
          </a:stretch>
        </p:blipFill>
        <p:spPr>
          <a:xfrm>
            <a:off x="218180" y="5402201"/>
            <a:ext cx="3991261" cy="1290257"/>
          </a:xfrm>
          <a:prstGeom prst="rect">
            <a:avLst/>
          </a:prstGeom>
        </p:spPr>
      </p:pic>
      <p:sp>
        <p:nvSpPr>
          <p:cNvPr id="8" name="ZoneTexte 7"/>
          <p:cNvSpPr txBox="1"/>
          <p:nvPr/>
        </p:nvSpPr>
        <p:spPr>
          <a:xfrm>
            <a:off x="969020" y="546446"/>
            <a:ext cx="1443789" cy="523220"/>
          </a:xfrm>
          <a:prstGeom prst="rect">
            <a:avLst/>
          </a:prstGeom>
          <a:noFill/>
        </p:spPr>
        <p:txBody>
          <a:bodyPr wrap="square" rtlCol="0">
            <a:spAutoFit/>
          </a:bodyPr>
          <a:lstStyle/>
          <a:p>
            <a:r>
              <a:rPr lang="fr-FR" sz="2800" dirty="0" smtClean="0">
                <a:solidFill>
                  <a:schemeClr val="accent2">
                    <a:lumMod val="50000"/>
                  </a:schemeClr>
                </a:solidFill>
                <a:latin typeface="Impact" panose="020B0806030902050204" pitchFamily="34" charset="0"/>
              </a:rPr>
              <a:t>Jour 1</a:t>
            </a:r>
            <a:endParaRPr lang="fr-FR" sz="2800" dirty="0">
              <a:solidFill>
                <a:schemeClr val="accent2">
                  <a:lumMod val="50000"/>
                </a:schemeClr>
              </a:solidFill>
              <a:latin typeface="Impact" panose="020B0806030902050204" pitchFamily="34" charset="0"/>
            </a:endParaRPr>
          </a:p>
        </p:txBody>
      </p:sp>
      <p:sp>
        <p:nvSpPr>
          <p:cNvPr id="4" name="Rectangle 3"/>
          <p:cNvSpPr/>
          <p:nvPr/>
        </p:nvSpPr>
        <p:spPr>
          <a:xfrm>
            <a:off x="3341483" y="2461472"/>
            <a:ext cx="703081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algn="r"/>
            <a:r>
              <a:rPr lang="fr-FR" sz="2400" i="1" dirty="0">
                <a:latin typeface="Calibri" panose="020F0502020204030204" pitchFamily="34" charset="0"/>
                <a:cs typeface="Calibri" panose="020F0502020204030204" pitchFamily="34" charset="0"/>
              </a:rPr>
              <a:t>Un vieil adage dit </a:t>
            </a:r>
            <a:r>
              <a:rPr lang="fr-FR" sz="2400" i="1" dirty="0" smtClean="0">
                <a:latin typeface="Calibri" panose="020F0502020204030204" pitchFamily="34" charset="0"/>
                <a:cs typeface="Calibri" panose="020F0502020204030204" pitchFamily="34" charset="0"/>
              </a:rPr>
              <a:t>« En mai, fais </a:t>
            </a:r>
            <a:r>
              <a:rPr lang="fr-FR" sz="2400" i="1" dirty="0">
                <a:latin typeface="Calibri" panose="020F0502020204030204" pitchFamily="34" charset="0"/>
                <a:cs typeface="Calibri" panose="020F0502020204030204" pitchFamily="34" charset="0"/>
              </a:rPr>
              <a:t>ce qu'il te </a:t>
            </a:r>
            <a:r>
              <a:rPr lang="fr-FR" sz="2400" i="1" dirty="0" smtClean="0">
                <a:latin typeface="Calibri" panose="020F0502020204030204" pitchFamily="34" charset="0"/>
                <a:cs typeface="Calibri" panose="020F0502020204030204" pitchFamily="34" charset="0"/>
              </a:rPr>
              <a:t>plait ».</a:t>
            </a:r>
            <a:endParaRPr lang="fr-FR" sz="2400" i="1" dirty="0">
              <a:latin typeface="Calibri" panose="020F0502020204030204" pitchFamily="34" charset="0"/>
              <a:cs typeface="Calibri" panose="020F0502020204030204" pitchFamily="34" charset="0"/>
            </a:endParaRPr>
          </a:p>
        </p:txBody>
      </p:sp>
      <p:sp>
        <p:nvSpPr>
          <p:cNvPr id="10" name="ZoneTexte 9"/>
          <p:cNvSpPr txBox="1"/>
          <p:nvPr/>
        </p:nvSpPr>
        <p:spPr>
          <a:xfrm rot="10800000" flipH="1" flipV="1">
            <a:off x="4531057" y="5386186"/>
            <a:ext cx="6539714" cy="923330"/>
          </a:xfrm>
          <a:prstGeom prst="rect">
            <a:avLst/>
          </a:prstGeom>
          <a:noFill/>
        </p:spPr>
        <p:txBody>
          <a:bodyPr wrap="square" rtlCol="0">
            <a:spAutoFit/>
          </a:bodyPr>
          <a:lstStyle/>
          <a:p>
            <a:endParaRPr lang="fr-FR" dirty="0" smtClean="0">
              <a:solidFill>
                <a:srgbClr val="FF0000"/>
              </a:solidFill>
            </a:endParaRPr>
          </a:p>
          <a:p>
            <a:r>
              <a:rPr lang="fr-FR" dirty="0" smtClean="0">
                <a:ln w="0"/>
                <a:solidFill>
                  <a:schemeClr val="accent1"/>
                </a:solidFill>
                <a:effectLst>
                  <a:outerShdw blurRad="38100" dist="25400" dir="5400000" algn="ctr" rotWithShape="0">
                    <a:srgbClr val="6E747A">
                      <a:alpha val="43000"/>
                    </a:srgbClr>
                  </a:outerShdw>
                </a:effectLst>
              </a:rPr>
              <a:t>Accompagne ton récit d'un dessin de ton choix : la technique, la forme et le thème sont libres, comme ton écrit</a:t>
            </a:r>
            <a:endParaRPr lang="fr-FR" dirty="0">
              <a:solidFill>
                <a:srgbClr val="FF0000"/>
              </a:solidFill>
            </a:endParaRPr>
          </a:p>
        </p:txBody>
      </p:sp>
      <p:sp>
        <p:nvSpPr>
          <p:cNvPr id="3" name="Rectangle 2"/>
          <p:cNvSpPr/>
          <p:nvPr/>
        </p:nvSpPr>
        <p:spPr>
          <a:xfrm>
            <a:off x="4343034" y="4302316"/>
            <a:ext cx="6551087" cy="1200329"/>
          </a:xfrm>
          <a:prstGeom prst="rect">
            <a:avLst/>
          </a:prstGeom>
        </p:spPr>
        <p:txBody>
          <a:bodyPr wrap="square">
            <a:spAutoFit/>
          </a:bodyPr>
          <a:lstStyle/>
          <a:p>
            <a:r>
              <a:rPr lang="fr-FR" sz="3600" dirty="0">
                <a:latin typeface="Calibri" panose="020F0502020204030204" pitchFamily="34" charset="0"/>
                <a:cs typeface="Calibri" panose="020F0502020204030204" pitchFamily="34" charset="0"/>
              </a:rPr>
              <a:t>Ce matin, tu fais </a:t>
            </a:r>
            <a:r>
              <a:rPr lang="fr-FR" sz="3600" u="sng" dirty="0">
                <a:latin typeface="Calibri" panose="020F0502020204030204" pitchFamily="34" charset="0"/>
                <a:cs typeface="Calibri" panose="020F0502020204030204" pitchFamily="34" charset="0"/>
              </a:rPr>
              <a:t>ce qu’il te plait</a:t>
            </a:r>
            <a:r>
              <a:rPr lang="fr-FR" sz="3600" dirty="0">
                <a:latin typeface="Calibri" panose="020F0502020204030204" pitchFamily="34" charset="0"/>
                <a:cs typeface="Calibri" panose="020F0502020204030204" pitchFamily="34" charset="0"/>
              </a:rPr>
              <a:t>…</a:t>
            </a:r>
          </a:p>
          <a:p>
            <a:r>
              <a:rPr lang="fr-FR" sz="3600" dirty="0">
                <a:latin typeface="Calibri" panose="020F0502020204030204" pitchFamily="34" charset="0"/>
                <a:cs typeface="Calibri" panose="020F0502020204030204" pitchFamily="34" charset="0"/>
              </a:rPr>
              <a:t>Invente et raconte.</a:t>
            </a:r>
          </a:p>
        </p:txBody>
      </p:sp>
    </p:spTree>
    <p:extLst>
      <p:ext uri="{BB962C8B-B14F-4D97-AF65-F5344CB8AC3E}">
        <p14:creationId xmlns:p14="http://schemas.microsoft.com/office/powerpoint/2010/main" val="4106764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29305" y="914554"/>
            <a:ext cx="7958331" cy="1077229"/>
          </a:xfrm>
        </p:spPr>
        <p:txBody>
          <a:bodyPr/>
          <a:lstStyle/>
          <a:p>
            <a:r>
              <a:rPr lang="fr-FR" dirty="0" smtClean="0"/>
              <a:t>Tout prend vie autour de moi…</a:t>
            </a:r>
            <a:endParaRPr lang="fr-FR" dirty="0"/>
          </a:p>
        </p:txBody>
      </p:sp>
      <p:pic>
        <p:nvPicPr>
          <p:cNvPr id="3074" name="Picture 2" descr="https://i.pinimg.com/736x/05/db/ae/05dbae2da76aae4b928e74825d2467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48365" y="225480"/>
            <a:ext cx="1194395" cy="1378148"/>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txBox="1">
            <a:spLocks/>
          </p:cNvSpPr>
          <p:nvPr/>
        </p:nvSpPr>
        <p:spPr>
          <a:xfrm>
            <a:off x="3156848" y="1770812"/>
            <a:ext cx="7765576" cy="24163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endParaRPr lang="fr-FR" sz="2400" dirty="0" smtClean="0"/>
          </a:p>
          <a:p>
            <a:endParaRPr lang="fr-FR" sz="2400" dirty="0" smtClean="0"/>
          </a:p>
          <a:p>
            <a:pPr algn="just"/>
            <a:r>
              <a:rPr lang="fr-FR" sz="2000" dirty="0" smtClean="0"/>
              <a:t>Comme dans les exemples ci-dessus, liste, avec les gens autour de toi, toutes les expressions fruitées ou « </a:t>
            </a:r>
            <a:r>
              <a:rPr lang="fr-FR" sz="2000" dirty="0" err="1" smtClean="0"/>
              <a:t>légumeuses</a:t>
            </a:r>
            <a:r>
              <a:rPr lang="fr-FR" sz="2000" dirty="0" smtClean="0"/>
              <a:t> » qui te viennent à l'esprit.</a:t>
            </a:r>
          </a:p>
          <a:p>
            <a:pPr algn="just"/>
            <a:r>
              <a:rPr lang="fr-FR" sz="2000" dirty="0" smtClean="0"/>
              <a:t>Fais-en vivre quelques-unes à ta façon en les illustrant de façon originale et vivante en utilisant des "personnages fruits" et en les faisant dialoguer.</a:t>
            </a:r>
          </a:p>
          <a:p>
            <a:pPr algn="just"/>
            <a:endParaRPr lang="fr-FR" sz="2400" dirty="0"/>
          </a:p>
          <a:p>
            <a:endParaRPr lang="fr-FR" sz="2400" dirty="0" smtClean="0">
              <a:solidFill>
                <a:srgbClr val="FF0000"/>
              </a:solidFill>
            </a:endParaRPr>
          </a:p>
        </p:txBody>
      </p:sp>
      <p:pic>
        <p:nvPicPr>
          <p:cNvPr id="6" name="Image 5"/>
          <p:cNvPicPr>
            <a:picLocks noChangeAspect="1"/>
          </p:cNvPicPr>
          <p:nvPr/>
        </p:nvPicPr>
        <p:blipFill>
          <a:blip r:embed="rId3"/>
          <a:stretch>
            <a:fillRect/>
          </a:stretch>
        </p:blipFill>
        <p:spPr>
          <a:xfrm>
            <a:off x="97209" y="5073023"/>
            <a:ext cx="3001190" cy="1617356"/>
          </a:xfrm>
          <a:prstGeom prst="rect">
            <a:avLst/>
          </a:prstGeom>
        </p:spPr>
      </p:pic>
      <p:pic>
        <p:nvPicPr>
          <p:cNvPr id="8" name="Image 7"/>
          <p:cNvPicPr>
            <a:picLocks noChangeAspect="1"/>
          </p:cNvPicPr>
          <p:nvPr/>
        </p:nvPicPr>
        <p:blipFill>
          <a:blip r:embed="rId4"/>
          <a:stretch>
            <a:fillRect/>
          </a:stretch>
        </p:blipFill>
        <p:spPr>
          <a:xfrm>
            <a:off x="1214311" y="3057954"/>
            <a:ext cx="1759908" cy="1688881"/>
          </a:xfrm>
          <a:prstGeom prst="rect">
            <a:avLst/>
          </a:prstGeom>
        </p:spPr>
      </p:pic>
      <p:pic>
        <p:nvPicPr>
          <p:cNvPr id="10" name="Image 9"/>
          <p:cNvPicPr>
            <a:picLocks noChangeAspect="1"/>
          </p:cNvPicPr>
          <p:nvPr/>
        </p:nvPicPr>
        <p:blipFill>
          <a:blip r:embed="rId5"/>
          <a:stretch>
            <a:fillRect/>
          </a:stretch>
        </p:blipFill>
        <p:spPr>
          <a:xfrm>
            <a:off x="97208" y="162943"/>
            <a:ext cx="2116603" cy="1924185"/>
          </a:xfrm>
          <a:prstGeom prst="rect">
            <a:avLst/>
          </a:prstGeom>
        </p:spPr>
      </p:pic>
      <p:sp>
        <p:nvSpPr>
          <p:cNvPr id="11" name="ZoneTexte 10"/>
          <p:cNvSpPr txBox="1"/>
          <p:nvPr/>
        </p:nvSpPr>
        <p:spPr>
          <a:xfrm>
            <a:off x="969020" y="546446"/>
            <a:ext cx="1443789" cy="523220"/>
          </a:xfrm>
          <a:prstGeom prst="rect">
            <a:avLst/>
          </a:prstGeom>
          <a:noFill/>
        </p:spPr>
        <p:txBody>
          <a:bodyPr wrap="square" rtlCol="0">
            <a:spAutoFit/>
          </a:bodyPr>
          <a:lstStyle/>
          <a:p>
            <a:r>
              <a:rPr lang="fr-FR" sz="2800" dirty="0" smtClean="0">
                <a:solidFill>
                  <a:schemeClr val="accent2">
                    <a:lumMod val="50000"/>
                  </a:schemeClr>
                </a:solidFill>
                <a:latin typeface="Impact" panose="020B0806030902050204" pitchFamily="34" charset="0"/>
              </a:rPr>
              <a:t>Jour 2</a:t>
            </a:r>
            <a:endParaRPr lang="fr-FR" sz="2800" dirty="0">
              <a:solidFill>
                <a:schemeClr val="accent2">
                  <a:lumMod val="50000"/>
                </a:schemeClr>
              </a:solidFill>
              <a:latin typeface="Impact" panose="020B0806030902050204" pitchFamily="34" charset="0"/>
            </a:endParaRPr>
          </a:p>
        </p:txBody>
      </p:sp>
      <p:sp>
        <p:nvSpPr>
          <p:cNvPr id="2" name="Rectangle 1"/>
          <p:cNvSpPr/>
          <p:nvPr/>
        </p:nvSpPr>
        <p:spPr>
          <a:xfrm>
            <a:off x="3991636" y="1556826"/>
            <a:ext cx="6096000" cy="707886"/>
          </a:xfrm>
          <a:prstGeom prst="rect">
            <a:avLst/>
          </a:prstGeom>
          <a:noFill/>
          <a:ln>
            <a:noFill/>
          </a:ln>
        </p:spPr>
        <p:style>
          <a:lnRef idx="0">
            <a:scrgbClr r="0" g="0" b="0"/>
          </a:lnRef>
          <a:fillRef idx="0">
            <a:scrgbClr r="0" g="0" b="0"/>
          </a:fillRef>
          <a:effectRef idx="0">
            <a:scrgbClr r="0" g="0" b="0"/>
          </a:effectRef>
          <a:fontRef idx="minor">
            <a:schemeClr val="accent1"/>
          </a:fontRef>
        </p:style>
        <p:txBody>
          <a:bodyPr>
            <a:spAutoFit/>
          </a:bodyPr>
          <a:lstStyle/>
          <a:p>
            <a:pPr algn="r"/>
            <a:r>
              <a:rPr lang="fr-FR" sz="2000" i="1" dirty="0"/>
              <a:t>Se fendre la </a:t>
            </a:r>
            <a:r>
              <a:rPr lang="fr-FR" sz="2000" i="1" dirty="0" smtClean="0"/>
              <a:t>poire </a:t>
            </a:r>
          </a:p>
          <a:p>
            <a:pPr algn="r"/>
            <a:r>
              <a:rPr lang="fr-FR" sz="2000" i="1" dirty="0" smtClean="0"/>
              <a:t>Avoir </a:t>
            </a:r>
            <a:r>
              <a:rPr lang="fr-FR" sz="2000" i="1" dirty="0"/>
              <a:t>une pêche </a:t>
            </a:r>
            <a:r>
              <a:rPr lang="fr-FR" sz="2000" i="1" dirty="0" smtClean="0"/>
              <a:t>d'enfer</a:t>
            </a: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8014728" y="4256742"/>
            <a:ext cx="1766562" cy="3100712"/>
          </a:xfrm>
          <a:prstGeom prst="rect">
            <a:avLst/>
          </a:prstGeom>
        </p:spPr>
      </p:pic>
      <p:sp>
        <p:nvSpPr>
          <p:cNvPr id="13" name="Rectangle 12"/>
          <p:cNvSpPr/>
          <p:nvPr/>
        </p:nvSpPr>
        <p:spPr>
          <a:xfrm>
            <a:off x="3271457" y="5558535"/>
            <a:ext cx="3159904" cy="646331"/>
          </a:xfrm>
          <a:prstGeom prst="rect">
            <a:avLst/>
          </a:prstGeom>
        </p:spPr>
        <p:txBody>
          <a:bodyPr wrap="none">
            <a:spAutoFit/>
          </a:bodyPr>
          <a:lstStyle/>
          <a:p>
            <a:pPr algn="r"/>
            <a:endParaRPr lang="fr-FR" i="1" dirty="0" smtClean="0"/>
          </a:p>
          <a:p>
            <a:pPr algn="r"/>
            <a:r>
              <a:rPr lang="fr-FR" i="1" dirty="0" smtClean="0"/>
              <a:t>Exemple : Se </a:t>
            </a:r>
            <a:r>
              <a:rPr lang="fr-FR" i="1" dirty="0"/>
              <a:t>fendre la poire </a:t>
            </a:r>
          </a:p>
        </p:txBody>
      </p:sp>
      <p:sp>
        <p:nvSpPr>
          <p:cNvPr id="14" name="Bulle ronde 13"/>
          <p:cNvSpPr/>
          <p:nvPr/>
        </p:nvSpPr>
        <p:spPr>
          <a:xfrm>
            <a:off x="5753788" y="4408325"/>
            <a:ext cx="1807465" cy="1097907"/>
          </a:xfrm>
          <a:prstGeom prst="wedgeEllipseCallout">
            <a:avLst>
              <a:gd name="adj1" fmla="val 53491"/>
              <a:gd name="adj2" fmla="val 8639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latin typeface="Calibri" panose="020F0502020204030204" pitchFamily="34" charset="0"/>
                <a:cs typeface="Calibri" panose="020F0502020204030204" pitchFamily="34" charset="0"/>
              </a:rPr>
              <a:t>Tu sais quel est le gros mot préféré des stylos ?</a:t>
            </a:r>
            <a:r>
              <a:rPr lang="fr-FR" sz="1400" dirty="0" smtClean="0"/>
              <a:t>u</a:t>
            </a:r>
            <a:endParaRPr lang="fr-FR" sz="1400" dirty="0"/>
          </a:p>
        </p:txBody>
      </p:sp>
      <p:sp>
        <p:nvSpPr>
          <p:cNvPr id="17" name="Bulle ronde 16"/>
          <p:cNvSpPr/>
          <p:nvPr/>
        </p:nvSpPr>
        <p:spPr>
          <a:xfrm>
            <a:off x="7561253" y="4621425"/>
            <a:ext cx="1017971" cy="401439"/>
          </a:xfrm>
          <a:prstGeom prst="wedgeEllipseCallout">
            <a:avLst>
              <a:gd name="adj1" fmla="val 137412"/>
              <a:gd name="adj2" fmla="val 15004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latin typeface="Calibri" panose="020F0502020204030204" pitchFamily="34" charset="0"/>
                <a:cs typeface="Calibri" panose="020F0502020204030204" pitchFamily="34" charset="0"/>
              </a:rPr>
              <a:t>Non ?</a:t>
            </a:r>
            <a:endParaRPr lang="fr-FR" sz="1400" dirty="0"/>
          </a:p>
        </p:txBody>
      </p:sp>
      <p:sp>
        <p:nvSpPr>
          <p:cNvPr id="18" name="Bulle ronde 17"/>
          <p:cNvSpPr/>
          <p:nvPr/>
        </p:nvSpPr>
        <p:spPr>
          <a:xfrm>
            <a:off x="7774853" y="5121912"/>
            <a:ext cx="965736" cy="436623"/>
          </a:xfrm>
          <a:prstGeom prst="wedgeEllipseCallout">
            <a:avLst>
              <a:gd name="adj1" fmla="val -25677"/>
              <a:gd name="adj2" fmla="val 13088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latin typeface="Calibri" panose="020F0502020204030204" pitchFamily="34" charset="0"/>
                <a:cs typeface="Calibri" panose="020F0502020204030204" pitchFamily="34" charset="0"/>
              </a:rPr>
              <a:t>Crotte de </a:t>
            </a:r>
            <a:r>
              <a:rPr lang="fr-FR" sz="1400" dirty="0">
                <a:solidFill>
                  <a:schemeClr val="bg1"/>
                </a:solidFill>
                <a:latin typeface="Calibri" panose="020F0502020204030204" pitchFamily="34" charset="0"/>
                <a:cs typeface="Calibri" panose="020F0502020204030204" pitchFamily="34" charset="0"/>
              </a:rPr>
              <a:t>B</a:t>
            </a:r>
            <a:r>
              <a:rPr lang="fr-FR" sz="1400" dirty="0" smtClean="0">
                <a:solidFill>
                  <a:schemeClr val="bg1"/>
                </a:solidFill>
                <a:latin typeface="Calibri" panose="020F0502020204030204" pitchFamily="34" charset="0"/>
                <a:cs typeface="Calibri" panose="020F0502020204030204" pitchFamily="34" charset="0"/>
              </a:rPr>
              <a:t>ic</a:t>
            </a:r>
            <a:endParaRPr lang="fr-FR" sz="1400" dirty="0"/>
          </a:p>
        </p:txBody>
      </p:sp>
    </p:spTree>
    <p:extLst>
      <p:ext uri="{BB962C8B-B14F-4D97-AF65-F5344CB8AC3E}">
        <p14:creationId xmlns:p14="http://schemas.microsoft.com/office/powerpoint/2010/main" val="3244348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978591" y="1549582"/>
            <a:ext cx="2808011" cy="1497001"/>
          </a:xfrm>
          <a:prstGeom prst="rect">
            <a:avLst/>
          </a:prstGeom>
        </p:spPr>
      </p:pic>
      <p:sp>
        <p:nvSpPr>
          <p:cNvPr id="2" name="Titre 1"/>
          <p:cNvSpPr>
            <a:spLocks noGrp="1"/>
          </p:cNvSpPr>
          <p:nvPr>
            <p:ph type="title"/>
          </p:nvPr>
        </p:nvSpPr>
        <p:spPr>
          <a:xfrm>
            <a:off x="2277560" y="530187"/>
            <a:ext cx="7958331" cy="1077229"/>
          </a:xfrm>
        </p:spPr>
        <p:txBody>
          <a:bodyPr/>
          <a:lstStyle/>
          <a:p>
            <a:r>
              <a:rPr lang="fr-FR" dirty="0" smtClean="0"/>
              <a:t>Tout m'invite au voyage…</a:t>
            </a:r>
            <a:endParaRPr lang="fr-FR" dirty="0"/>
          </a:p>
        </p:txBody>
      </p:sp>
      <p:sp>
        <p:nvSpPr>
          <p:cNvPr id="6" name="Espace réservé du contenu 2"/>
          <p:cNvSpPr txBox="1">
            <a:spLocks/>
          </p:cNvSpPr>
          <p:nvPr/>
        </p:nvSpPr>
        <p:spPr>
          <a:xfrm>
            <a:off x="1155509" y="2503723"/>
            <a:ext cx="9233295" cy="3939989"/>
          </a:xfrm>
          <a:prstGeom prst="rect">
            <a:avLst/>
          </a:prstGeom>
        </p:spPr>
        <p:txBody>
          <a:bodyPr vert="horz" lIns="91440" tIns="45720" rIns="91440" bIns="4572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None/>
            </a:pPr>
            <a:r>
              <a:rPr lang="fr-FR" dirty="0" smtClean="0">
                <a:latin typeface="Calibri" panose="020F0502020204030204" pitchFamily="34" charset="0"/>
                <a:cs typeface="Calibri" panose="020F0502020204030204" pitchFamily="34" charset="0"/>
              </a:rPr>
              <a:t>1) Choisis un lieu très connu dans le monde, cherche un</a:t>
            </a:r>
          </a:p>
          <a:p>
            <a:pPr marL="0" indent="0">
              <a:buNone/>
            </a:pPr>
            <a:r>
              <a:rPr lang="fr-FR" dirty="0" smtClean="0">
                <a:latin typeface="Calibri" panose="020F0502020204030204" pitchFamily="34" charset="0"/>
                <a:cs typeface="Calibri" panose="020F0502020204030204" pitchFamily="34" charset="0"/>
              </a:rPr>
              <a:t> visuel sur internet ou découpe-le dans une revue. </a:t>
            </a:r>
          </a:p>
          <a:p>
            <a:pPr marL="0" indent="0">
              <a:buNone/>
            </a:pPr>
            <a:r>
              <a:rPr lang="fr-FR" dirty="0" smtClean="0">
                <a:latin typeface="Calibri" panose="020F0502020204030204" pitchFamily="34" charset="0"/>
                <a:cs typeface="Calibri" panose="020F0502020204030204" pitchFamily="34" charset="0"/>
              </a:rPr>
              <a:t>2) Trouve ensuite dans ta maison ce qui pourrait l'évoquer de façon </a:t>
            </a:r>
          </a:p>
          <a:p>
            <a:pPr marL="0" indent="0">
              <a:buNone/>
            </a:pPr>
            <a:r>
              <a:rPr lang="fr-FR" dirty="0" smtClean="0">
                <a:latin typeface="Calibri" panose="020F0502020204030204" pitchFamily="34" charset="0"/>
                <a:cs typeface="Calibri" panose="020F0502020204030204" pitchFamily="34" charset="0"/>
              </a:rPr>
              <a:t>originale ou inattendue, prends une photo ou dessine la scène. </a:t>
            </a:r>
          </a:p>
          <a:p>
            <a:pPr marL="0" indent="0">
              <a:buNone/>
            </a:pPr>
            <a:r>
              <a:rPr lang="fr-FR" dirty="0" smtClean="0">
                <a:latin typeface="Calibri" panose="020F0502020204030204" pitchFamily="34" charset="0"/>
                <a:cs typeface="Calibri" panose="020F0502020204030204" pitchFamily="34" charset="0"/>
              </a:rPr>
              <a:t>3) Légende ton image avec une phrase évocatrice vantant</a:t>
            </a:r>
          </a:p>
          <a:p>
            <a:pPr marL="0" indent="0">
              <a:buNone/>
            </a:pPr>
            <a:r>
              <a:rPr lang="fr-FR" dirty="0" smtClean="0">
                <a:latin typeface="Calibri" panose="020F0502020204030204" pitchFamily="34" charset="0"/>
                <a:cs typeface="Calibri" panose="020F0502020204030204" pitchFamily="34" charset="0"/>
              </a:rPr>
              <a:t> le lieu.</a:t>
            </a:r>
          </a:p>
          <a:p>
            <a:endParaRPr lang="fr-FR" sz="1600" dirty="0">
              <a:latin typeface="Calibri" panose="020F0502020204030204" pitchFamily="34" charset="0"/>
              <a:cs typeface="Calibri" panose="020F0502020204030204" pitchFamily="34" charset="0"/>
            </a:endParaRPr>
          </a:p>
          <a:p>
            <a:endParaRPr lang="fr-FR" sz="1400" dirty="0"/>
          </a:p>
        </p:txBody>
      </p:sp>
      <p:pic>
        <p:nvPicPr>
          <p:cNvPr id="7" name="Image 6"/>
          <p:cNvPicPr>
            <a:picLocks noChangeAspect="1"/>
          </p:cNvPicPr>
          <p:nvPr/>
        </p:nvPicPr>
        <p:blipFill>
          <a:blip r:embed="rId3"/>
          <a:stretch>
            <a:fillRect/>
          </a:stretch>
        </p:blipFill>
        <p:spPr>
          <a:xfrm>
            <a:off x="97208" y="162943"/>
            <a:ext cx="2116603" cy="1924185"/>
          </a:xfrm>
          <a:prstGeom prst="rect">
            <a:avLst/>
          </a:prstGeom>
        </p:spPr>
      </p:pic>
      <p:sp>
        <p:nvSpPr>
          <p:cNvPr id="8" name="ZoneTexte 7"/>
          <p:cNvSpPr txBox="1"/>
          <p:nvPr/>
        </p:nvSpPr>
        <p:spPr>
          <a:xfrm>
            <a:off x="969020" y="546446"/>
            <a:ext cx="1443789" cy="523220"/>
          </a:xfrm>
          <a:prstGeom prst="rect">
            <a:avLst/>
          </a:prstGeom>
          <a:noFill/>
        </p:spPr>
        <p:txBody>
          <a:bodyPr wrap="square" rtlCol="0">
            <a:spAutoFit/>
          </a:bodyPr>
          <a:lstStyle/>
          <a:p>
            <a:r>
              <a:rPr lang="fr-FR" sz="2800" dirty="0" smtClean="0">
                <a:solidFill>
                  <a:schemeClr val="accent2">
                    <a:lumMod val="50000"/>
                  </a:schemeClr>
                </a:solidFill>
                <a:latin typeface="Impact" panose="020B0806030902050204" pitchFamily="34" charset="0"/>
              </a:rPr>
              <a:t>Jour 3</a:t>
            </a:r>
            <a:endParaRPr lang="fr-FR" sz="2800" dirty="0">
              <a:solidFill>
                <a:schemeClr val="accent2">
                  <a:lumMod val="50000"/>
                </a:schemeClr>
              </a:solidFill>
              <a:latin typeface="Impact" panose="020B0806030902050204" pitchFamily="34" charset="0"/>
            </a:endParaRPr>
          </a:p>
        </p:txBody>
      </p:sp>
      <p:pic>
        <p:nvPicPr>
          <p:cNvPr id="4100" name="Picture 4" descr="Bulle De Savon Coloré Buxbaum - Photo gratuite sur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8591" y="3348145"/>
            <a:ext cx="2808011" cy="18686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49883" y="5612577"/>
            <a:ext cx="1949598" cy="923330"/>
          </a:xfrm>
          <a:prstGeom prst="rect">
            <a:avLst/>
          </a:prstGeom>
        </p:spPr>
        <p:txBody>
          <a:bodyPr wrap="square">
            <a:spAutoFit/>
          </a:bodyPr>
          <a:lstStyle/>
          <a:p>
            <a:r>
              <a:rPr lang="fr-FR" dirty="0" smtClean="0"/>
              <a:t>Irisation du petit matin sur le Parc </a:t>
            </a:r>
            <a:r>
              <a:rPr lang="fr-FR" dirty="0"/>
              <a:t>du </a:t>
            </a:r>
            <a:r>
              <a:rPr lang="fr-FR" dirty="0" smtClean="0"/>
              <a:t>Yellowstone  </a:t>
            </a:r>
            <a:endParaRPr lang="fr-FR" dirty="0"/>
          </a:p>
        </p:txBody>
      </p:sp>
      <p:cxnSp>
        <p:nvCxnSpPr>
          <p:cNvPr id="15" name="Connecteur droit avec flèche 14"/>
          <p:cNvCxnSpPr/>
          <p:nvPr/>
        </p:nvCxnSpPr>
        <p:spPr>
          <a:xfrm flipV="1">
            <a:off x="7987553" y="2159844"/>
            <a:ext cx="991038" cy="466967"/>
          </a:xfrm>
          <a:prstGeom prst="straightConnector1">
            <a:avLst/>
          </a:prstGeom>
          <a:ln w="38100">
            <a:headEnd type="none" w="med" len="med"/>
            <a:tailEnd type="arrow" w="lg" len="sm"/>
          </a:ln>
        </p:spPr>
        <p:style>
          <a:lnRef idx="3">
            <a:schemeClr val="accent1"/>
          </a:lnRef>
          <a:fillRef idx="0">
            <a:schemeClr val="accent1"/>
          </a:fillRef>
          <a:effectRef idx="2">
            <a:schemeClr val="accent1"/>
          </a:effectRef>
          <a:fontRef idx="minor">
            <a:schemeClr val="tx1"/>
          </a:fontRef>
        </p:style>
      </p:cxnSp>
      <p:cxnSp>
        <p:nvCxnSpPr>
          <p:cNvPr id="20" name="Connecteur droit avec flèche 19"/>
          <p:cNvCxnSpPr/>
          <p:nvPr/>
        </p:nvCxnSpPr>
        <p:spPr>
          <a:xfrm flipV="1">
            <a:off x="7987553" y="4000724"/>
            <a:ext cx="991038" cy="16923"/>
          </a:xfrm>
          <a:prstGeom prst="straightConnector1">
            <a:avLst/>
          </a:prstGeom>
          <a:ln w="38100">
            <a:headEnd type="none" w="med" len="med"/>
            <a:tailEnd type="arrow" w="lg" len="sm"/>
          </a:ln>
        </p:spPr>
        <p:style>
          <a:lnRef idx="3">
            <a:schemeClr val="accent1"/>
          </a:lnRef>
          <a:fillRef idx="0">
            <a:schemeClr val="accent1"/>
          </a:fillRef>
          <a:effectRef idx="2">
            <a:schemeClr val="accent1"/>
          </a:effectRef>
          <a:fontRef idx="minor">
            <a:schemeClr val="tx1"/>
          </a:fontRef>
        </p:style>
      </p:cxnSp>
      <p:cxnSp>
        <p:nvCxnSpPr>
          <p:cNvPr id="21" name="Connecteur droit avec flèche 20"/>
          <p:cNvCxnSpPr>
            <a:endCxn id="5" idx="1"/>
          </p:cNvCxnSpPr>
          <p:nvPr/>
        </p:nvCxnSpPr>
        <p:spPr>
          <a:xfrm>
            <a:off x="6748689" y="5584950"/>
            <a:ext cx="1501194" cy="489292"/>
          </a:xfrm>
          <a:prstGeom prst="straightConnector1">
            <a:avLst/>
          </a:prstGeom>
          <a:ln w="38100">
            <a:headEnd type="none" w="med" len="med"/>
            <a:tailEnd type="arrow" w="lg" len="s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6923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97208" y="162943"/>
            <a:ext cx="2116603" cy="1924185"/>
          </a:xfrm>
          <a:prstGeom prst="rect">
            <a:avLst/>
          </a:prstGeom>
        </p:spPr>
      </p:pic>
      <p:sp>
        <p:nvSpPr>
          <p:cNvPr id="8" name="ZoneTexte 7"/>
          <p:cNvSpPr txBox="1"/>
          <p:nvPr/>
        </p:nvSpPr>
        <p:spPr>
          <a:xfrm>
            <a:off x="969020" y="546446"/>
            <a:ext cx="1443789" cy="523220"/>
          </a:xfrm>
          <a:prstGeom prst="rect">
            <a:avLst/>
          </a:prstGeom>
          <a:noFill/>
        </p:spPr>
        <p:txBody>
          <a:bodyPr wrap="square" rtlCol="0">
            <a:spAutoFit/>
          </a:bodyPr>
          <a:lstStyle/>
          <a:p>
            <a:r>
              <a:rPr lang="fr-FR" sz="2800" dirty="0" smtClean="0">
                <a:solidFill>
                  <a:schemeClr val="accent2">
                    <a:lumMod val="50000"/>
                  </a:schemeClr>
                </a:solidFill>
                <a:latin typeface="Impact" panose="020B0806030902050204" pitchFamily="34" charset="0"/>
              </a:rPr>
              <a:t>Jour 3</a:t>
            </a:r>
            <a:endParaRPr lang="fr-FR" sz="2800" dirty="0">
              <a:solidFill>
                <a:schemeClr val="accent2">
                  <a:lumMod val="50000"/>
                </a:schemeClr>
              </a:solidFill>
              <a:latin typeface="Impact" panose="020B0806030902050204" pitchFamily="34" charset="0"/>
            </a:endParaRPr>
          </a:p>
        </p:txBody>
      </p:sp>
      <p:pic>
        <p:nvPicPr>
          <p:cNvPr id="3" name="Image 2"/>
          <p:cNvPicPr>
            <a:picLocks noChangeAspect="1"/>
          </p:cNvPicPr>
          <p:nvPr/>
        </p:nvPicPr>
        <p:blipFill>
          <a:blip r:embed="rId3"/>
          <a:stretch>
            <a:fillRect/>
          </a:stretch>
        </p:blipFill>
        <p:spPr>
          <a:xfrm>
            <a:off x="6787819" y="1457713"/>
            <a:ext cx="3227561" cy="2373709"/>
          </a:xfrm>
          <a:prstGeom prst="rect">
            <a:avLst/>
          </a:prstGeom>
        </p:spPr>
      </p:pic>
      <p:pic>
        <p:nvPicPr>
          <p:cNvPr id="4098" name="Picture 2" descr="https://tse1.mm.bing.net/th?id=OIP.h05SptR3S8jAB8I78UxrcwAAAA&amp;pid=Api"/>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729246" y="3831422"/>
            <a:ext cx="3227561" cy="284025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51789" y="5251549"/>
            <a:ext cx="1890261" cy="1200329"/>
          </a:xfrm>
          <a:prstGeom prst="rect">
            <a:avLst/>
          </a:prstGeom>
        </p:spPr>
        <p:txBody>
          <a:bodyPr wrap="none">
            <a:spAutoFit/>
          </a:bodyPr>
          <a:lstStyle/>
          <a:p>
            <a:r>
              <a:rPr lang="fr-FR" dirty="0" smtClean="0"/>
              <a:t>Impressionnante</a:t>
            </a:r>
          </a:p>
          <a:p>
            <a:r>
              <a:rPr lang="fr-FR" dirty="0" smtClean="0"/>
              <a:t> puissance des</a:t>
            </a:r>
          </a:p>
          <a:p>
            <a:r>
              <a:rPr lang="fr-FR" dirty="0" smtClean="0"/>
              <a:t> chutes du</a:t>
            </a:r>
          </a:p>
          <a:p>
            <a:r>
              <a:rPr lang="fr-FR" dirty="0" smtClean="0"/>
              <a:t> Niagara</a:t>
            </a:r>
            <a:endParaRPr lang="fr-FR" dirty="0"/>
          </a:p>
        </p:txBody>
      </p:sp>
      <p:sp>
        <p:nvSpPr>
          <p:cNvPr id="10" name="Rectangle 9"/>
          <p:cNvSpPr/>
          <p:nvPr/>
        </p:nvSpPr>
        <p:spPr>
          <a:xfrm>
            <a:off x="1557208" y="3301424"/>
            <a:ext cx="4759898" cy="3046988"/>
          </a:xfrm>
          <a:prstGeom prst="rect">
            <a:avLst/>
          </a:prstGeom>
        </p:spPr>
        <p:txBody>
          <a:bodyPr wrap="square">
            <a:spAutoFit/>
          </a:bodyPr>
          <a:lstStyle/>
          <a:p>
            <a:r>
              <a:rPr lang="fr-FR" sz="2400" dirty="0" smtClean="0">
                <a:latin typeface="Calibri" panose="020F0502020204030204" pitchFamily="34" charset="0"/>
                <a:cs typeface="Calibri" panose="020F0502020204030204" pitchFamily="34" charset="0"/>
              </a:rPr>
              <a:t>Des lieux qui peuvent t'inspirer :</a:t>
            </a:r>
          </a:p>
          <a:p>
            <a:r>
              <a:rPr lang="fr-FR" sz="2400" dirty="0" smtClean="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Le Puy de Dôme</a:t>
            </a:r>
          </a:p>
          <a:p>
            <a:r>
              <a:rPr lang="fr-FR" sz="2400" dirty="0">
                <a:latin typeface="Calibri" panose="020F0502020204030204" pitchFamily="34" charset="0"/>
                <a:cs typeface="Calibri" panose="020F0502020204030204" pitchFamily="34" charset="0"/>
              </a:rPr>
              <a:t>- Monument </a:t>
            </a:r>
            <a:r>
              <a:rPr lang="fr-FR" sz="2400" dirty="0" err="1">
                <a:latin typeface="Calibri" panose="020F0502020204030204" pitchFamily="34" charset="0"/>
                <a:cs typeface="Calibri" panose="020F0502020204030204" pitchFamily="34" charset="0"/>
              </a:rPr>
              <a:t>Valley</a:t>
            </a:r>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 Les pyramides d'Egypte</a:t>
            </a:r>
          </a:p>
          <a:p>
            <a:r>
              <a:rPr lang="fr-FR" sz="2400" dirty="0" smtClean="0">
                <a:latin typeface="Calibri" panose="020F0502020204030204" pitchFamily="34" charset="0"/>
                <a:cs typeface="Calibri" panose="020F0502020204030204" pitchFamily="34" charset="0"/>
              </a:rPr>
              <a:t>- La </a:t>
            </a:r>
            <a:r>
              <a:rPr lang="fr-FR" sz="2400" dirty="0">
                <a:latin typeface="Calibri" panose="020F0502020204030204" pitchFamily="34" charset="0"/>
                <a:cs typeface="Calibri" panose="020F0502020204030204" pitchFamily="34" charset="0"/>
              </a:rPr>
              <a:t>tour Eiffel</a:t>
            </a:r>
          </a:p>
          <a:p>
            <a:r>
              <a:rPr lang="fr-FR" sz="2400" dirty="0" smtClean="0">
                <a:latin typeface="Calibri" panose="020F0502020204030204" pitchFamily="34" charset="0"/>
                <a:cs typeface="Calibri" panose="020F0502020204030204" pitchFamily="34" charset="0"/>
              </a:rPr>
              <a:t>- Le </a:t>
            </a:r>
            <a:r>
              <a:rPr lang="fr-FR" sz="2400" dirty="0">
                <a:latin typeface="Calibri" panose="020F0502020204030204" pitchFamily="34" charset="0"/>
                <a:cs typeface="Calibri" panose="020F0502020204030204" pitchFamily="34" charset="0"/>
              </a:rPr>
              <a:t>Mont Saint Michel</a:t>
            </a:r>
          </a:p>
          <a:p>
            <a:r>
              <a:rPr lang="fr-FR" sz="2400" dirty="0" smtClean="0">
                <a:latin typeface="Calibri" panose="020F0502020204030204" pitchFamily="34" charset="0"/>
                <a:cs typeface="Calibri" panose="020F0502020204030204" pitchFamily="34" charset="0"/>
              </a:rPr>
              <a:t>- La </a:t>
            </a:r>
            <a:r>
              <a:rPr lang="fr-FR" sz="2400" dirty="0">
                <a:latin typeface="Calibri" panose="020F0502020204030204" pitchFamily="34" charset="0"/>
                <a:cs typeface="Calibri" panose="020F0502020204030204" pitchFamily="34" charset="0"/>
              </a:rPr>
              <a:t>statue de la liberté</a:t>
            </a:r>
          </a:p>
          <a:p>
            <a:r>
              <a:rPr lang="fr-FR" sz="2400" dirty="0" smtClean="0">
                <a:latin typeface="Calibri" panose="020F0502020204030204" pitchFamily="34" charset="0"/>
                <a:cs typeface="Calibri" panose="020F0502020204030204" pitchFamily="34" charset="0"/>
              </a:rPr>
              <a:t>- Le </a:t>
            </a:r>
            <a:r>
              <a:rPr lang="fr-FR" sz="2400" dirty="0">
                <a:latin typeface="Calibri" panose="020F0502020204030204" pitchFamily="34" charset="0"/>
                <a:cs typeface="Calibri" panose="020F0502020204030204" pitchFamily="34" charset="0"/>
              </a:rPr>
              <a:t>château de Versailles</a:t>
            </a:r>
          </a:p>
        </p:txBody>
      </p:sp>
      <p:sp>
        <p:nvSpPr>
          <p:cNvPr id="15" name="Titre 1"/>
          <p:cNvSpPr txBox="1">
            <a:spLocks/>
          </p:cNvSpPr>
          <p:nvPr/>
        </p:nvSpPr>
        <p:spPr>
          <a:xfrm>
            <a:off x="2277560" y="530187"/>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fr-FR" smtClean="0"/>
              <a:t>Tout m'invite au voyage…</a:t>
            </a:r>
            <a:endParaRPr lang="fr-FR" dirty="0"/>
          </a:p>
        </p:txBody>
      </p:sp>
    </p:spTree>
    <p:extLst>
      <p:ext uri="{BB962C8B-B14F-4D97-AF65-F5344CB8AC3E}">
        <p14:creationId xmlns:p14="http://schemas.microsoft.com/office/powerpoint/2010/main" val="2072711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8610" y="680738"/>
            <a:ext cx="7958331" cy="1077229"/>
          </a:xfrm>
        </p:spPr>
        <p:txBody>
          <a:bodyPr>
            <a:normAutofit/>
          </a:bodyPr>
          <a:lstStyle/>
          <a:p>
            <a:pPr algn="ctr"/>
            <a:r>
              <a:rPr lang="fr-FR" dirty="0" smtClean="0"/>
              <a:t>Publicité décalée pour un objet </a:t>
            </a:r>
            <a:br>
              <a:rPr lang="fr-FR" dirty="0" smtClean="0"/>
            </a:br>
            <a:r>
              <a:rPr lang="fr-FR" dirty="0" smtClean="0"/>
              <a:t>qui ne sert plus à rien</a:t>
            </a:r>
            <a:endParaRPr lang="fr-FR" dirty="0"/>
          </a:p>
        </p:txBody>
      </p:sp>
      <p:sp>
        <p:nvSpPr>
          <p:cNvPr id="3" name="Espace réservé du contenu 2"/>
          <p:cNvSpPr>
            <a:spLocks noGrp="1"/>
          </p:cNvSpPr>
          <p:nvPr>
            <p:ph idx="1"/>
          </p:nvPr>
        </p:nvSpPr>
        <p:spPr>
          <a:xfrm>
            <a:off x="860612" y="2102465"/>
            <a:ext cx="9058001" cy="2787814"/>
          </a:xfrm>
        </p:spPr>
        <p:txBody>
          <a:bodyPr>
            <a:normAutofit fontScale="92500" lnSpcReduction="10000"/>
          </a:bodyPr>
          <a:lstStyle/>
          <a:p>
            <a:r>
              <a:rPr lang="fr-FR" dirty="0" smtClean="0">
                <a:latin typeface="Calibri" panose="020F0502020204030204" pitchFamily="34" charset="0"/>
                <a:cs typeface="Calibri" panose="020F0502020204030204" pitchFamily="34" charset="0"/>
              </a:rPr>
              <a:t>Nos maisons regorgent parfois d'objets qui ont perdu de leur attrait :  oubliés, délaissés, mal aimés. Dans l'</a:t>
            </a:r>
            <a:r>
              <a:rPr lang="fr-FR" dirty="0" err="1" smtClean="0">
                <a:latin typeface="Calibri" panose="020F0502020204030204" pitchFamily="34" charset="0"/>
                <a:cs typeface="Calibri" panose="020F0502020204030204" pitchFamily="34" charset="0"/>
              </a:rPr>
              <a:t>anti-chambre</a:t>
            </a:r>
            <a:r>
              <a:rPr lang="fr-FR" dirty="0" smtClean="0">
                <a:latin typeface="Calibri" panose="020F0502020204030204" pitchFamily="34" charset="0"/>
                <a:cs typeface="Calibri" panose="020F0502020204030204" pitchFamily="34" charset="0"/>
              </a:rPr>
              <a:t> de l'abandon, à deux pas de la déchetterie. Le confinement leur sauve la mise, un temps au moins, l'occasion d'un regard neuf.</a:t>
            </a:r>
          </a:p>
          <a:p>
            <a:r>
              <a:rPr lang="fr-FR" dirty="0" smtClean="0">
                <a:latin typeface="Calibri" panose="020F0502020204030204" pitchFamily="34" charset="0"/>
                <a:cs typeface="Calibri" panose="020F0502020204030204" pitchFamily="34" charset="0"/>
              </a:rPr>
              <a:t>Nous te proposons de choisir un de ces objets et d'essayer de nous </a:t>
            </a:r>
            <a:r>
              <a:rPr lang="fr-FR" dirty="0">
                <a:latin typeface="Calibri" panose="020F0502020204030204" pitchFamily="34" charset="0"/>
                <a:cs typeface="Calibri" panose="020F0502020204030204" pitchFamily="34" charset="0"/>
              </a:rPr>
              <a:t>l</a:t>
            </a:r>
            <a:r>
              <a:rPr lang="fr-FR" dirty="0" smtClean="0">
                <a:latin typeface="Calibri" panose="020F0502020204030204" pitchFamily="34" charset="0"/>
                <a:cs typeface="Calibri" panose="020F0502020204030204" pitchFamily="34" charset="0"/>
              </a:rPr>
              <a:t>e vendre. Attention, il va falloir être inventif et original,</a:t>
            </a:r>
          </a:p>
          <a:p>
            <a:r>
              <a:rPr lang="fr-FR" dirty="0" smtClean="0">
                <a:latin typeface="Calibri" panose="020F0502020204030204" pitchFamily="34" charset="0"/>
                <a:cs typeface="Calibri" panose="020F0502020204030204" pitchFamily="34" charset="0"/>
              </a:rPr>
              <a:t>Tout est permis pour nous </a:t>
            </a:r>
            <a:r>
              <a:rPr lang="fr-FR" dirty="0">
                <a:latin typeface="Calibri" panose="020F0502020204030204" pitchFamily="34" charset="0"/>
                <a:cs typeface="Calibri" panose="020F0502020204030204" pitchFamily="34" charset="0"/>
              </a:rPr>
              <a:t>vanter </a:t>
            </a:r>
            <a:r>
              <a:rPr lang="fr-FR" dirty="0" smtClean="0">
                <a:latin typeface="Calibri" panose="020F0502020204030204" pitchFamily="34" charset="0"/>
                <a:cs typeface="Calibri" panose="020F0502020204030204" pitchFamily="34" charset="0"/>
              </a:rPr>
              <a:t>ton objet, même si parfois on s'éloigne un peu de la réalité…</a:t>
            </a:r>
          </a:p>
        </p:txBody>
      </p:sp>
      <p:pic>
        <p:nvPicPr>
          <p:cNvPr id="5" name="Image 4"/>
          <p:cNvPicPr>
            <a:picLocks noChangeAspect="1"/>
          </p:cNvPicPr>
          <p:nvPr/>
        </p:nvPicPr>
        <p:blipFill>
          <a:blip r:embed="rId2"/>
          <a:stretch>
            <a:fillRect/>
          </a:stretch>
        </p:blipFill>
        <p:spPr>
          <a:xfrm>
            <a:off x="10340513" y="113635"/>
            <a:ext cx="857250" cy="1771650"/>
          </a:xfrm>
          <a:prstGeom prst="rect">
            <a:avLst/>
          </a:prstGeom>
        </p:spPr>
      </p:pic>
      <p:pic>
        <p:nvPicPr>
          <p:cNvPr id="6" name="Image 5"/>
          <p:cNvPicPr>
            <a:picLocks noChangeAspect="1"/>
          </p:cNvPicPr>
          <p:nvPr/>
        </p:nvPicPr>
        <p:blipFill>
          <a:blip r:embed="rId3"/>
          <a:stretch>
            <a:fillRect/>
          </a:stretch>
        </p:blipFill>
        <p:spPr>
          <a:xfrm>
            <a:off x="9918613" y="2386501"/>
            <a:ext cx="1630839" cy="743978"/>
          </a:xfrm>
          <a:prstGeom prst="rect">
            <a:avLst/>
          </a:prstGeom>
        </p:spPr>
      </p:pic>
      <p:pic>
        <p:nvPicPr>
          <p:cNvPr id="8" name="Image 7"/>
          <p:cNvPicPr>
            <a:picLocks noChangeAspect="1"/>
          </p:cNvPicPr>
          <p:nvPr/>
        </p:nvPicPr>
        <p:blipFill>
          <a:blip r:embed="rId4"/>
          <a:stretch>
            <a:fillRect/>
          </a:stretch>
        </p:blipFill>
        <p:spPr>
          <a:xfrm>
            <a:off x="97208" y="162943"/>
            <a:ext cx="2116603" cy="1924185"/>
          </a:xfrm>
          <a:prstGeom prst="rect">
            <a:avLst/>
          </a:prstGeom>
        </p:spPr>
      </p:pic>
      <p:sp>
        <p:nvSpPr>
          <p:cNvPr id="9" name="ZoneTexte 8"/>
          <p:cNvSpPr txBox="1"/>
          <p:nvPr/>
        </p:nvSpPr>
        <p:spPr>
          <a:xfrm>
            <a:off x="969020" y="546446"/>
            <a:ext cx="1443789" cy="523220"/>
          </a:xfrm>
          <a:prstGeom prst="rect">
            <a:avLst/>
          </a:prstGeom>
          <a:noFill/>
        </p:spPr>
        <p:txBody>
          <a:bodyPr wrap="square" rtlCol="0">
            <a:spAutoFit/>
          </a:bodyPr>
          <a:lstStyle/>
          <a:p>
            <a:r>
              <a:rPr lang="fr-FR" sz="2800" dirty="0" smtClean="0">
                <a:solidFill>
                  <a:schemeClr val="accent2">
                    <a:lumMod val="50000"/>
                  </a:schemeClr>
                </a:solidFill>
                <a:latin typeface="Impact" panose="020B0806030902050204" pitchFamily="34" charset="0"/>
              </a:rPr>
              <a:t>Jour 4</a:t>
            </a:r>
            <a:endParaRPr lang="fr-FR" sz="2800" dirty="0">
              <a:solidFill>
                <a:schemeClr val="accent2">
                  <a:lumMod val="50000"/>
                </a:schemeClr>
              </a:solidFill>
              <a:latin typeface="Impact" panose="020B0806030902050204" pitchFamily="34" charset="0"/>
            </a:endParaRPr>
          </a:p>
        </p:txBody>
      </p:sp>
      <p:pic>
        <p:nvPicPr>
          <p:cNvPr id="4" name="Image 3"/>
          <p:cNvPicPr>
            <a:picLocks noChangeAspect="1"/>
          </p:cNvPicPr>
          <p:nvPr/>
        </p:nvPicPr>
        <p:blipFill>
          <a:blip r:embed="rId5"/>
          <a:stretch>
            <a:fillRect/>
          </a:stretch>
        </p:blipFill>
        <p:spPr>
          <a:xfrm>
            <a:off x="9714167" y="1346670"/>
            <a:ext cx="1019866" cy="1002433"/>
          </a:xfrm>
          <a:prstGeom prst="rect">
            <a:avLst/>
          </a:prstGeom>
        </p:spPr>
      </p:pic>
      <p:pic>
        <p:nvPicPr>
          <p:cNvPr id="7" name="Image 6"/>
          <p:cNvPicPr>
            <a:picLocks noChangeAspect="1"/>
          </p:cNvPicPr>
          <p:nvPr/>
        </p:nvPicPr>
        <p:blipFill>
          <a:blip r:embed="rId6"/>
          <a:stretch>
            <a:fillRect/>
          </a:stretch>
        </p:blipFill>
        <p:spPr>
          <a:xfrm>
            <a:off x="1155509" y="4905616"/>
            <a:ext cx="3590365" cy="1746882"/>
          </a:xfrm>
          <a:prstGeom prst="rect">
            <a:avLst/>
          </a:prstGeom>
        </p:spPr>
      </p:pic>
      <p:sp>
        <p:nvSpPr>
          <p:cNvPr id="10" name="Rectangle 9"/>
          <p:cNvSpPr/>
          <p:nvPr/>
        </p:nvSpPr>
        <p:spPr>
          <a:xfrm>
            <a:off x="4967293" y="5391495"/>
            <a:ext cx="6096000" cy="1200329"/>
          </a:xfrm>
          <a:prstGeom prst="rect">
            <a:avLst/>
          </a:prstGeom>
          <a:ln>
            <a:solidFill>
              <a:schemeClr val="tx1"/>
            </a:solidFill>
            <a:prstDash val="solid"/>
          </a:ln>
        </p:spPr>
        <p:txBody>
          <a:bodyPr>
            <a:spAutoFit/>
          </a:bodyPr>
          <a:lstStyle/>
          <a:p>
            <a:pPr algn="just"/>
            <a:r>
              <a:rPr lang="fr-FR" dirty="0">
                <a:latin typeface="Bahnschrift SemiLight Condensed" panose="020B0502040204020203" pitchFamily="34" charset="0"/>
                <a:cs typeface="Calibri" panose="020F0502020204030204" pitchFamily="34" charset="0"/>
              </a:rPr>
              <a:t>Voici la </a:t>
            </a:r>
            <a:r>
              <a:rPr lang="fr-FR" b="1" dirty="0" smtClean="0">
                <a:latin typeface="Bahnschrift SemiLight Condensed" panose="020B0502040204020203" pitchFamily="34" charset="0"/>
                <a:cs typeface="Calibri" panose="020F0502020204030204" pitchFamily="34" charset="0"/>
              </a:rPr>
              <a:t>fourche-peigne</a:t>
            </a:r>
            <a:r>
              <a:rPr lang="fr-FR" b="1" dirty="0">
                <a:latin typeface="Bahnschrift SemiLight Condensed" panose="020B0502040204020203" pitchFamily="34" charset="0"/>
                <a:cs typeface="Calibri" panose="020F0502020204030204" pitchFamily="34" charset="0"/>
              </a:rPr>
              <a:t>, </a:t>
            </a:r>
            <a:r>
              <a:rPr lang="fr-FR" dirty="0">
                <a:latin typeface="Bahnschrift SemiLight Condensed" panose="020B0502040204020203" pitchFamily="34" charset="0"/>
                <a:cs typeface="Calibri" panose="020F0502020204030204" pitchFamily="34" charset="0"/>
              </a:rPr>
              <a:t>ses dents émoussées lui </a:t>
            </a:r>
            <a:r>
              <a:rPr lang="fr-FR" dirty="0" smtClean="0">
                <a:latin typeface="Bahnschrift SemiLight Condensed" panose="020B0502040204020203" pitchFamily="34" charset="0"/>
                <a:cs typeface="Calibri" panose="020F0502020204030204" pitchFamily="34" charset="0"/>
              </a:rPr>
              <a:t>donnent </a:t>
            </a:r>
            <a:r>
              <a:rPr lang="fr-FR" dirty="0">
                <a:latin typeface="Bahnschrift SemiLight Condensed" panose="020B0502040204020203" pitchFamily="34" charset="0"/>
                <a:cs typeface="Calibri" panose="020F0502020204030204" pitchFamily="34" charset="0"/>
              </a:rPr>
              <a:t>un touché de velours. Elle est </a:t>
            </a:r>
            <a:r>
              <a:rPr lang="fr-FR" dirty="0" smtClean="0">
                <a:latin typeface="Bahnschrift SemiLight Condensed" panose="020B0502040204020203" pitchFamily="34" charset="0"/>
                <a:cs typeface="Calibri" panose="020F0502020204030204" pitchFamily="34" charset="0"/>
              </a:rPr>
              <a:t>économique, </a:t>
            </a:r>
            <a:r>
              <a:rPr lang="fr-FR" dirty="0">
                <a:latin typeface="Bahnschrift SemiLight Condensed" panose="020B0502040204020203" pitchFamily="34" charset="0"/>
                <a:cs typeface="Calibri" panose="020F0502020204030204" pitchFamily="34" charset="0"/>
              </a:rPr>
              <a:t>peut servir pour les animaux et les humains. Très pratique, elle se glisse dans la poche </a:t>
            </a:r>
            <a:r>
              <a:rPr lang="fr-FR" dirty="0" smtClean="0">
                <a:latin typeface="Bahnschrift SemiLight Condensed" panose="020B0502040204020203" pitchFamily="34" charset="0"/>
                <a:cs typeface="Calibri" panose="020F0502020204030204" pitchFamily="34" charset="0"/>
              </a:rPr>
              <a:t>et, </a:t>
            </a:r>
            <a:r>
              <a:rPr lang="fr-FR" dirty="0">
                <a:latin typeface="Bahnschrift SemiLight Condensed" panose="020B0502040204020203" pitchFamily="34" charset="0"/>
                <a:cs typeface="Calibri" panose="020F0502020204030204" pitchFamily="34" charset="0"/>
              </a:rPr>
              <a:t>en </a:t>
            </a:r>
            <a:r>
              <a:rPr lang="fr-FR" dirty="0" smtClean="0">
                <a:latin typeface="Bahnschrift SemiLight Condensed" panose="020B0502040204020203" pitchFamily="34" charset="0"/>
                <a:cs typeface="Calibri" panose="020F0502020204030204" pitchFamily="34" charset="0"/>
              </a:rPr>
              <a:t>voyage, </a:t>
            </a:r>
            <a:r>
              <a:rPr lang="fr-FR" dirty="0">
                <a:latin typeface="Bahnschrift SemiLight Condensed" panose="020B0502040204020203" pitchFamily="34" charset="0"/>
                <a:cs typeface="Calibri" panose="020F0502020204030204" pitchFamily="34" charset="0"/>
              </a:rPr>
              <a:t>elle peut reprendre son usage initial. Un objet léger </a:t>
            </a:r>
            <a:r>
              <a:rPr lang="fr-FR" dirty="0" smtClean="0">
                <a:latin typeface="Bahnschrift SemiLight Condensed" panose="020B0502040204020203" pitchFamily="34" charset="0"/>
                <a:cs typeface="Calibri" panose="020F0502020204030204" pitchFamily="34" charset="0"/>
              </a:rPr>
              <a:t>est </a:t>
            </a:r>
            <a:r>
              <a:rPr lang="fr-FR" dirty="0">
                <a:latin typeface="Bahnschrift SemiLight Condensed" panose="020B0502040204020203" pitchFamily="34" charset="0"/>
                <a:cs typeface="Calibri" panose="020F0502020204030204" pitchFamily="34" charset="0"/>
              </a:rPr>
              <a:t>indispensable dans tous les foyers.</a:t>
            </a:r>
          </a:p>
        </p:txBody>
      </p:sp>
      <p:sp>
        <p:nvSpPr>
          <p:cNvPr id="11" name="Rectangle 10"/>
          <p:cNvSpPr/>
          <p:nvPr/>
        </p:nvSpPr>
        <p:spPr>
          <a:xfrm>
            <a:off x="4967293" y="4890279"/>
            <a:ext cx="1415772" cy="369332"/>
          </a:xfrm>
          <a:prstGeom prst="rect">
            <a:avLst/>
          </a:prstGeom>
        </p:spPr>
        <p:txBody>
          <a:bodyPr wrap="none">
            <a:spAutoFit/>
          </a:bodyPr>
          <a:lstStyle/>
          <a:p>
            <a:r>
              <a:rPr lang="fr-FR" dirty="0">
                <a:latin typeface="Calibri" panose="020F0502020204030204" pitchFamily="34" charset="0"/>
                <a:cs typeface="Calibri" panose="020F0502020204030204" pitchFamily="34" charset="0"/>
              </a:rPr>
              <a:t>F</a:t>
            </a:r>
            <a:r>
              <a:rPr lang="fr-FR" dirty="0" smtClean="0">
                <a:latin typeface="Bahnschrift SemiLight Condensed" panose="020B0502040204020203" pitchFamily="34" charset="0"/>
                <a:cs typeface="Calibri" panose="020F0502020204030204" pitchFamily="34" charset="0"/>
              </a:rPr>
              <a:t>ourche-Peigne</a:t>
            </a:r>
            <a:endParaRPr lang="fr-FR" dirty="0">
              <a:latin typeface="Bahnschrift SemiLight Condensed" panose="020B0502040204020203" pitchFamily="34" charset="0"/>
              <a:cs typeface="Calibri" panose="020F0502020204030204" pitchFamily="34" charset="0"/>
            </a:endParaRPr>
          </a:p>
        </p:txBody>
      </p:sp>
    </p:spTree>
    <p:extLst>
      <p:ext uri="{BB962C8B-B14F-4D97-AF65-F5344CB8AC3E}">
        <p14:creationId xmlns:p14="http://schemas.microsoft.com/office/powerpoint/2010/main" val="2390922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84800" y="586420"/>
            <a:ext cx="7958331" cy="1077229"/>
          </a:xfrm>
        </p:spPr>
        <p:txBody>
          <a:bodyPr/>
          <a:lstStyle/>
          <a:p>
            <a:r>
              <a:rPr lang="fr-FR" dirty="0" smtClean="0"/>
              <a:t>Ecrire à partir d'une BD</a:t>
            </a:r>
            <a:endParaRPr lang="fr-FR" dirty="0"/>
          </a:p>
        </p:txBody>
      </p:sp>
      <p:sp>
        <p:nvSpPr>
          <p:cNvPr id="5" name="Espace réservé du contenu 4"/>
          <p:cNvSpPr>
            <a:spLocks noGrp="1"/>
          </p:cNvSpPr>
          <p:nvPr>
            <p:ph idx="1"/>
          </p:nvPr>
        </p:nvSpPr>
        <p:spPr>
          <a:xfrm>
            <a:off x="969020" y="2781345"/>
            <a:ext cx="9025212" cy="2965550"/>
          </a:xfrm>
        </p:spPr>
        <p:txBody>
          <a:bodyPr/>
          <a:lstStyle/>
          <a:p>
            <a:pPr marL="0" indent="0">
              <a:buNone/>
            </a:pPr>
            <a:r>
              <a:rPr lang="fr-FR" dirty="0" smtClean="0">
                <a:latin typeface="Calibri" panose="020F0502020204030204" pitchFamily="34" charset="0"/>
                <a:cs typeface="Calibri" panose="020F0502020204030204" pitchFamily="34" charset="0"/>
              </a:rPr>
              <a:t>Nous te </a:t>
            </a:r>
            <a:r>
              <a:rPr lang="fr-FR" dirty="0">
                <a:latin typeface="Calibri" panose="020F0502020204030204" pitchFamily="34" charset="0"/>
                <a:cs typeface="Calibri" panose="020F0502020204030204" pitchFamily="34" charset="0"/>
              </a:rPr>
              <a:t>proposons 4 séries </a:t>
            </a:r>
            <a:r>
              <a:rPr lang="fr-FR" dirty="0" smtClean="0">
                <a:latin typeface="Calibri" panose="020F0502020204030204" pitchFamily="34" charset="0"/>
                <a:cs typeface="Calibri" panose="020F0502020204030204" pitchFamily="34" charset="0"/>
              </a:rPr>
              <a:t>de petites histoires en BD, à toi d'en choisir une ou plusieurs et d'imaginer un texte à insérer dans les bulles. Bien entendu, le lecteur ne doit pas s'ennuyer et tu dois trouver des phrases qui font ressortir l'humour ou la drôlerie d'une situation.</a:t>
            </a:r>
          </a:p>
          <a:p>
            <a:pPr marL="0" indent="0">
              <a:buNone/>
            </a:pPr>
            <a:r>
              <a:rPr lang="fr-FR" dirty="0" smtClean="0">
                <a:latin typeface="Calibri" panose="020F0502020204030204" pitchFamily="34" charset="0"/>
                <a:cs typeface="Calibri" panose="020F0502020204030204" pitchFamily="34" charset="0"/>
              </a:rPr>
              <a:t>Surprenez-nous !</a:t>
            </a:r>
            <a:endParaRPr lang="fr-FR"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p:txBody>
      </p:sp>
      <p:pic>
        <p:nvPicPr>
          <p:cNvPr id="6" name="Image 5"/>
          <p:cNvPicPr>
            <a:picLocks noChangeAspect="1"/>
          </p:cNvPicPr>
          <p:nvPr/>
        </p:nvPicPr>
        <p:blipFill>
          <a:blip r:embed="rId2"/>
          <a:stretch>
            <a:fillRect/>
          </a:stretch>
        </p:blipFill>
        <p:spPr>
          <a:xfrm>
            <a:off x="2945072" y="1361775"/>
            <a:ext cx="4052159" cy="1450706"/>
          </a:xfrm>
          <a:prstGeom prst="rect">
            <a:avLst/>
          </a:prstGeom>
        </p:spPr>
      </p:pic>
      <p:pic>
        <p:nvPicPr>
          <p:cNvPr id="7" name="Image 6"/>
          <p:cNvPicPr>
            <a:picLocks noChangeAspect="1"/>
          </p:cNvPicPr>
          <p:nvPr/>
        </p:nvPicPr>
        <p:blipFill>
          <a:blip r:embed="rId3"/>
          <a:stretch>
            <a:fillRect/>
          </a:stretch>
        </p:blipFill>
        <p:spPr>
          <a:xfrm>
            <a:off x="97208" y="162943"/>
            <a:ext cx="2116603" cy="1924185"/>
          </a:xfrm>
          <a:prstGeom prst="rect">
            <a:avLst/>
          </a:prstGeom>
        </p:spPr>
      </p:pic>
      <p:sp>
        <p:nvSpPr>
          <p:cNvPr id="8" name="ZoneTexte 7"/>
          <p:cNvSpPr txBox="1"/>
          <p:nvPr/>
        </p:nvSpPr>
        <p:spPr>
          <a:xfrm>
            <a:off x="969020" y="546446"/>
            <a:ext cx="1443789" cy="523220"/>
          </a:xfrm>
          <a:prstGeom prst="rect">
            <a:avLst/>
          </a:prstGeom>
          <a:noFill/>
        </p:spPr>
        <p:txBody>
          <a:bodyPr wrap="square" rtlCol="0">
            <a:spAutoFit/>
          </a:bodyPr>
          <a:lstStyle/>
          <a:p>
            <a:r>
              <a:rPr lang="fr-FR" sz="2800" dirty="0" smtClean="0">
                <a:solidFill>
                  <a:schemeClr val="accent2">
                    <a:lumMod val="50000"/>
                  </a:schemeClr>
                </a:solidFill>
                <a:latin typeface="Impact" panose="020B0806030902050204" pitchFamily="34" charset="0"/>
              </a:rPr>
              <a:t>Jour 5</a:t>
            </a:r>
            <a:endParaRPr lang="fr-FR" sz="2800" dirty="0">
              <a:solidFill>
                <a:schemeClr val="accent2">
                  <a:lumMod val="50000"/>
                </a:schemeClr>
              </a:solidFill>
              <a:latin typeface="Impact" panose="020B0806030902050204" pitchFamily="34" charset="0"/>
            </a:endParaRPr>
          </a:p>
        </p:txBody>
      </p:sp>
      <p:pic>
        <p:nvPicPr>
          <p:cNvPr id="9" name="Image 8"/>
          <p:cNvPicPr>
            <a:picLocks noChangeAspect="1"/>
          </p:cNvPicPr>
          <p:nvPr/>
        </p:nvPicPr>
        <p:blipFill>
          <a:blip r:embed="rId2"/>
          <a:stretch>
            <a:fillRect/>
          </a:stretch>
        </p:blipFill>
        <p:spPr>
          <a:xfrm>
            <a:off x="4258102" y="4524160"/>
            <a:ext cx="6688993" cy="2394714"/>
          </a:xfrm>
          <a:prstGeom prst="rect">
            <a:avLst/>
          </a:prstGeom>
        </p:spPr>
      </p:pic>
      <p:sp>
        <p:nvSpPr>
          <p:cNvPr id="10" name="ZoneTexte 9"/>
          <p:cNvSpPr txBox="1"/>
          <p:nvPr/>
        </p:nvSpPr>
        <p:spPr>
          <a:xfrm>
            <a:off x="5495273" y="4848106"/>
            <a:ext cx="987413" cy="553998"/>
          </a:xfrm>
          <a:prstGeom prst="rect">
            <a:avLst/>
          </a:prstGeom>
          <a:noFill/>
        </p:spPr>
        <p:txBody>
          <a:bodyPr wrap="square" rtlCol="0">
            <a:spAutoFit/>
          </a:bodyPr>
          <a:lstStyle/>
          <a:p>
            <a:r>
              <a:rPr lang="fr-FR" sz="1000" dirty="0" smtClean="0">
                <a:solidFill>
                  <a:schemeClr val="bg1"/>
                </a:solidFill>
                <a:latin typeface="Arial Narrow" panose="020B0606020202030204" pitchFamily="34" charset="0"/>
              </a:rPr>
              <a:t>La vie extra-terrestre est une pure invention …</a:t>
            </a:r>
            <a:endParaRPr lang="fr-FR" sz="1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865421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6628" y="531051"/>
            <a:ext cx="7958331" cy="1077229"/>
          </a:xfrm>
        </p:spPr>
        <p:txBody>
          <a:bodyPr/>
          <a:lstStyle/>
          <a:p>
            <a:r>
              <a:rPr lang="fr-FR" dirty="0" smtClean="0"/>
              <a:t>Nuage de mots</a:t>
            </a:r>
            <a:endParaRPr lang="fr-FR" dirty="0"/>
          </a:p>
        </p:txBody>
      </p:sp>
      <p:sp>
        <p:nvSpPr>
          <p:cNvPr id="3" name="Espace réservé du contenu 2"/>
          <p:cNvSpPr>
            <a:spLocks noGrp="1"/>
          </p:cNvSpPr>
          <p:nvPr>
            <p:ph idx="1"/>
          </p:nvPr>
        </p:nvSpPr>
        <p:spPr>
          <a:xfrm>
            <a:off x="2394833" y="1069666"/>
            <a:ext cx="8268685" cy="2669280"/>
          </a:xfrm>
        </p:spPr>
        <p:txBody>
          <a:bodyPr>
            <a:normAutofit lnSpcReduction="10000"/>
          </a:bodyPr>
          <a:lstStyle/>
          <a:p>
            <a:pPr marL="0" indent="0" algn="just">
              <a:buNone/>
            </a:pPr>
            <a:r>
              <a:rPr lang="fr-FR" dirty="0" smtClean="0">
                <a:latin typeface="Calibri" panose="020F0502020204030204" pitchFamily="34" charset="0"/>
                <a:cs typeface="Calibri" panose="020F0502020204030204" pitchFamily="34" charset="0"/>
              </a:rPr>
              <a:t>Le 9 avril 2020, trois astronautes ont décollé depuis la Terre en direction de l'ISS (International </a:t>
            </a:r>
            <a:r>
              <a:rPr lang="fr-FR" dirty="0" err="1">
                <a:latin typeface="Calibri" panose="020F0502020204030204" pitchFamily="34" charset="0"/>
                <a:cs typeface="Calibri" panose="020F0502020204030204" pitchFamily="34" charset="0"/>
              </a:rPr>
              <a:t>S</a:t>
            </a:r>
            <a:r>
              <a:rPr lang="fr-FR" dirty="0" err="1" smtClean="0">
                <a:latin typeface="Calibri" panose="020F0502020204030204" pitchFamily="34" charset="0"/>
                <a:cs typeface="Calibri" panose="020F0502020204030204" pitchFamily="34" charset="0"/>
              </a:rPr>
              <a:t>pace</a:t>
            </a:r>
            <a:r>
              <a:rPr lang="fr-FR" dirty="0" smtClean="0">
                <a:latin typeface="Calibri" panose="020F0502020204030204" pitchFamily="34" charset="0"/>
                <a:cs typeface="Calibri" panose="020F0502020204030204" pitchFamily="34" charset="0"/>
              </a:rPr>
              <a:t> Station). Ils y resteront six mois. Imaginons que dans 10 minutes, tu doives rejoindre cette mission spatiale. On te permet d'emmener avec toi 10 objets de ton choix : </a:t>
            </a:r>
          </a:p>
          <a:p>
            <a:pPr marL="0" indent="0" algn="just">
              <a:buNone/>
            </a:pPr>
            <a:r>
              <a:rPr lang="fr-FR" dirty="0" smtClean="0">
                <a:latin typeface="Calibri" panose="020F0502020204030204" pitchFamily="34" charset="0"/>
                <a:cs typeface="Calibri" panose="020F0502020204030204" pitchFamily="34" charset="0"/>
              </a:rPr>
              <a:t> - fais une liste </a:t>
            </a:r>
          </a:p>
          <a:p>
            <a:pPr marL="0" indent="0" algn="just">
              <a:buNone/>
            </a:pPr>
            <a:r>
              <a:rPr lang="fr-FR" dirty="0" smtClean="0">
                <a:latin typeface="Calibri" panose="020F0502020204030204" pitchFamily="34" charset="0"/>
                <a:cs typeface="Calibri" panose="020F0502020204030204" pitchFamily="34" charset="0"/>
              </a:rPr>
              <a:t>- mets en forme tes mots grâce à l'application en ligne 'Word art" : </a:t>
            </a:r>
            <a:endParaRPr lang="fr-FR" dirty="0">
              <a:latin typeface="Calibri" panose="020F0502020204030204" pitchFamily="34" charset="0"/>
              <a:cs typeface="Calibri" panose="020F0502020204030204" pitchFamily="34" charset="0"/>
            </a:endParaRPr>
          </a:p>
        </p:txBody>
      </p:sp>
      <p:pic>
        <p:nvPicPr>
          <p:cNvPr id="4" name="Image 3"/>
          <p:cNvPicPr>
            <a:picLocks noChangeAspect="1"/>
          </p:cNvPicPr>
          <p:nvPr/>
        </p:nvPicPr>
        <p:blipFill>
          <a:blip r:embed="rId2"/>
          <a:stretch>
            <a:fillRect/>
          </a:stretch>
        </p:blipFill>
        <p:spPr>
          <a:xfrm>
            <a:off x="97208" y="162943"/>
            <a:ext cx="2116603" cy="1924185"/>
          </a:xfrm>
          <a:prstGeom prst="rect">
            <a:avLst/>
          </a:prstGeom>
        </p:spPr>
      </p:pic>
      <p:pic>
        <p:nvPicPr>
          <p:cNvPr id="5" name="Image 4"/>
          <p:cNvPicPr>
            <a:picLocks noChangeAspect="1"/>
          </p:cNvPicPr>
          <p:nvPr/>
        </p:nvPicPr>
        <p:blipFill>
          <a:blip r:embed="rId3"/>
          <a:stretch>
            <a:fillRect/>
          </a:stretch>
        </p:blipFill>
        <p:spPr>
          <a:xfrm>
            <a:off x="7570503" y="3738945"/>
            <a:ext cx="3240268" cy="2946619"/>
          </a:xfrm>
          <a:prstGeom prst="rect">
            <a:avLst/>
          </a:prstGeom>
        </p:spPr>
      </p:pic>
      <p:sp>
        <p:nvSpPr>
          <p:cNvPr id="7" name="Arc 6"/>
          <p:cNvSpPr/>
          <p:nvPr/>
        </p:nvSpPr>
        <p:spPr>
          <a:xfrm rot="14517964" flipH="1">
            <a:off x="4734182" y="1368946"/>
            <a:ext cx="3683220" cy="2637396"/>
          </a:xfrm>
          <a:prstGeom prst="arc">
            <a:avLst>
              <a:gd name="adj1" fmla="val 17684492"/>
              <a:gd name="adj2" fmla="val 0"/>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8" name="Rectangle 7"/>
          <p:cNvSpPr/>
          <p:nvPr/>
        </p:nvSpPr>
        <p:spPr>
          <a:xfrm>
            <a:off x="2821442" y="3715445"/>
            <a:ext cx="2210862" cy="369332"/>
          </a:xfrm>
          <a:prstGeom prst="rect">
            <a:avLst/>
          </a:prstGeom>
        </p:spPr>
        <p:txBody>
          <a:bodyPr wrap="none">
            <a:spAutoFit/>
          </a:bodyPr>
          <a:lstStyle/>
          <a:p>
            <a:r>
              <a:rPr lang="fr-FR" dirty="0">
                <a:hlinkClick r:id="rId4"/>
              </a:rPr>
              <a:t>https://wordart.com/</a:t>
            </a:r>
            <a:endParaRPr lang="fr-FR" dirty="0"/>
          </a:p>
        </p:txBody>
      </p:sp>
      <p:sp>
        <p:nvSpPr>
          <p:cNvPr id="9" name="ZoneTexte 8"/>
          <p:cNvSpPr txBox="1"/>
          <p:nvPr/>
        </p:nvSpPr>
        <p:spPr>
          <a:xfrm>
            <a:off x="969020" y="546446"/>
            <a:ext cx="1443789" cy="523220"/>
          </a:xfrm>
          <a:prstGeom prst="rect">
            <a:avLst/>
          </a:prstGeom>
          <a:noFill/>
        </p:spPr>
        <p:txBody>
          <a:bodyPr wrap="square" rtlCol="0">
            <a:spAutoFit/>
          </a:bodyPr>
          <a:lstStyle/>
          <a:p>
            <a:r>
              <a:rPr lang="fr-FR" sz="2800" dirty="0" smtClean="0">
                <a:solidFill>
                  <a:schemeClr val="accent2">
                    <a:lumMod val="50000"/>
                  </a:schemeClr>
                </a:solidFill>
                <a:latin typeface="Impact" panose="020B0806030902050204" pitchFamily="34" charset="0"/>
              </a:rPr>
              <a:t>Jour 6</a:t>
            </a:r>
            <a:endParaRPr lang="fr-FR" sz="2800" dirty="0">
              <a:solidFill>
                <a:schemeClr val="accent2">
                  <a:lumMod val="50000"/>
                </a:schemeClr>
              </a:solidFill>
              <a:latin typeface="Impact" panose="020B0806030902050204" pitchFamily="34" charset="0"/>
            </a:endParaRPr>
          </a:p>
        </p:txBody>
      </p:sp>
      <p:sp>
        <p:nvSpPr>
          <p:cNvPr id="10" name="Rectangle 9"/>
          <p:cNvSpPr/>
          <p:nvPr/>
        </p:nvSpPr>
        <p:spPr>
          <a:xfrm>
            <a:off x="1155509" y="4296741"/>
            <a:ext cx="5457520" cy="369332"/>
          </a:xfrm>
          <a:prstGeom prst="rect">
            <a:avLst/>
          </a:prstGeom>
        </p:spPr>
        <p:txBody>
          <a:bodyPr wrap="none">
            <a:spAutoFit/>
          </a:bodyPr>
          <a:lstStyle/>
          <a:p>
            <a:r>
              <a:rPr lang="fr-FR" dirty="0" smtClean="0">
                <a:solidFill>
                  <a:srgbClr val="FF0000"/>
                </a:solidFill>
                <a:latin typeface="Calibri" panose="020F0502020204030204" pitchFamily="34" charset="0"/>
                <a:cs typeface="Calibri" panose="020F0502020204030204" pitchFamily="34" charset="0"/>
              </a:rPr>
              <a:t>Voir le tutoriel </a:t>
            </a:r>
            <a:r>
              <a:rPr lang="fr-FR" dirty="0" err="1" smtClean="0">
                <a:solidFill>
                  <a:srgbClr val="FF0000"/>
                </a:solidFill>
                <a:latin typeface="Calibri" panose="020F0502020204030204" pitchFamily="34" charset="0"/>
                <a:cs typeface="Calibri" panose="020F0502020204030204" pitchFamily="34" charset="0"/>
              </a:rPr>
              <a:t>Wordart</a:t>
            </a:r>
            <a:r>
              <a:rPr lang="fr-FR" dirty="0" smtClean="0">
                <a:solidFill>
                  <a:srgbClr val="FF0000"/>
                </a:solidFill>
                <a:latin typeface="Calibri" panose="020F0502020204030204" pitchFamily="34" charset="0"/>
                <a:cs typeface="Calibri" panose="020F0502020204030204" pitchFamily="34" charset="0"/>
              </a:rPr>
              <a:t> en pièce jointe ou en cliquant </a:t>
            </a:r>
            <a:r>
              <a:rPr lang="fr-FR" dirty="0" smtClean="0">
                <a:solidFill>
                  <a:srgbClr val="FF0000"/>
                </a:solidFill>
                <a:latin typeface="Calibri" panose="020F0502020204030204" pitchFamily="34" charset="0"/>
                <a:cs typeface="Calibri" panose="020F0502020204030204" pitchFamily="34" charset="0"/>
                <a:hlinkClick r:id="rId5"/>
              </a:rPr>
              <a:t>ici</a:t>
            </a:r>
            <a:endParaRPr lang="fr-FR" dirty="0">
              <a:solidFill>
                <a:srgbClr val="FF0000"/>
              </a:solidFill>
              <a:latin typeface="Calibri" panose="020F0502020204030204" pitchFamily="34" charset="0"/>
              <a:cs typeface="Calibri" panose="020F0502020204030204" pitchFamily="34" charset="0"/>
            </a:endParaRPr>
          </a:p>
        </p:txBody>
      </p:sp>
      <p:sp>
        <p:nvSpPr>
          <p:cNvPr id="6" name="Rectangle 5"/>
          <p:cNvSpPr/>
          <p:nvPr/>
        </p:nvSpPr>
        <p:spPr>
          <a:xfrm>
            <a:off x="1073109" y="5864888"/>
            <a:ext cx="6096000" cy="461665"/>
          </a:xfrm>
          <a:prstGeom prst="rect">
            <a:avLst/>
          </a:prstGeom>
        </p:spPr>
        <p:txBody>
          <a:bodyPr>
            <a:spAutoFit/>
          </a:bodyPr>
          <a:lstStyle/>
          <a:p>
            <a:pPr algn="just"/>
            <a:r>
              <a:rPr lang="fr-FR" sz="1200" dirty="0" smtClean="0">
                <a:latin typeface="Calibri" panose="020F0502020204030204" pitchFamily="34" charset="0"/>
                <a:cs typeface="Calibri" panose="020F0502020204030204" pitchFamily="34" charset="0"/>
              </a:rPr>
              <a:t>Maintenant que tu as compris le principe tu peux peut-être préparer une création de cette forme pour la fête des pères et des mères avec des mots doux pour tes parents...</a:t>
            </a:r>
            <a:endParaRPr lang="fr-FR" sz="1200" dirty="0">
              <a:latin typeface="Calibri" panose="020F0502020204030204" pitchFamily="34" charset="0"/>
              <a:cs typeface="Calibri" panose="020F0502020204030204" pitchFamily="34" charset="0"/>
            </a:endParaRPr>
          </a:p>
        </p:txBody>
      </p:sp>
      <p:sp>
        <p:nvSpPr>
          <p:cNvPr id="11" name="Rectangle 10"/>
          <p:cNvSpPr/>
          <p:nvPr/>
        </p:nvSpPr>
        <p:spPr>
          <a:xfrm>
            <a:off x="1125271" y="4701586"/>
            <a:ext cx="6096000" cy="923330"/>
          </a:xfrm>
          <a:prstGeom prst="rect">
            <a:avLst/>
          </a:prstGeom>
        </p:spPr>
        <p:txBody>
          <a:bodyPr>
            <a:spAutoFit/>
          </a:bodyPr>
          <a:lstStyle/>
          <a:p>
            <a:pPr algn="just"/>
            <a:r>
              <a:rPr lang="fr-FR" dirty="0" smtClean="0">
                <a:latin typeface="Calibri" panose="020F0502020204030204" pitchFamily="34" charset="0"/>
                <a:cs typeface="Calibri" panose="020F0502020204030204" pitchFamily="34" charset="0"/>
              </a:rPr>
              <a:t>Si tu ne disposes par d'un ordinateur, tu peux dessiner le contour d'un objet de ton choix que tu rempliras avec les mots choisis.</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3243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Devinette</a:t>
            </a:r>
            <a:endParaRPr lang="fr-FR" dirty="0"/>
          </a:p>
        </p:txBody>
      </p:sp>
      <p:sp>
        <p:nvSpPr>
          <p:cNvPr id="4" name="Rectangle 3"/>
          <p:cNvSpPr/>
          <p:nvPr/>
        </p:nvSpPr>
        <p:spPr>
          <a:xfrm>
            <a:off x="1466325" y="4370474"/>
            <a:ext cx="6096000" cy="2031325"/>
          </a:xfrm>
          <a:prstGeom prst="rect">
            <a:avLst/>
          </a:prstGeom>
        </p:spPr>
        <p:txBody>
          <a:bodyPr>
            <a:spAutoFit/>
          </a:bodyPr>
          <a:lstStyle/>
          <a:p>
            <a:r>
              <a:rPr lang="fr-FR" dirty="0">
                <a:latin typeface="Roboto"/>
              </a:rPr>
              <a:t>La femme, sur cette carte postale, est en train de me mettre en forme.</a:t>
            </a:r>
            <a:r>
              <a:rPr lang="fr-FR" dirty="0"/>
              <a:t/>
            </a:r>
            <a:br>
              <a:rPr lang="fr-FR" dirty="0"/>
            </a:br>
            <a:r>
              <a:rPr lang="fr-FR" dirty="0">
                <a:latin typeface="Roboto"/>
              </a:rPr>
              <a:t>Je suis très vieux, on dit que les druides me fabriquaient déjà sur le sommet de Pierre-sur-Haute. </a:t>
            </a:r>
            <a:r>
              <a:rPr lang="fr-FR" dirty="0"/>
              <a:t/>
            </a:r>
            <a:br>
              <a:rPr lang="fr-FR" dirty="0"/>
            </a:br>
            <a:r>
              <a:rPr lang="fr-FR" dirty="0">
                <a:latin typeface="Roboto"/>
              </a:rPr>
              <a:t>Plus </a:t>
            </a:r>
            <a:r>
              <a:rPr lang="fr-FR" dirty="0" smtClean="0">
                <a:latin typeface="Roboto"/>
              </a:rPr>
              <a:t>tard, </a:t>
            </a:r>
            <a:r>
              <a:rPr lang="fr-FR" dirty="0">
                <a:latin typeface="Roboto"/>
              </a:rPr>
              <a:t>je servis de monnaie d'échange pour payer la location des </a:t>
            </a:r>
            <a:r>
              <a:rPr lang="fr-FR" dirty="0" err="1">
                <a:latin typeface="Roboto"/>
              </a:rPr>
              <a:t>jasseries</a:t>
            </a:r>
            <a:r>
              <a:rPr lang="fr-FR" dirty="0">
                <a:latin typeface="Roboto"/>
              </a:rPr>
              <a:t>.</a:t>
            </a:r>
            <a:r>
              <a:rPr lang="fr-FR" dirty="0"/>
              <a:t/>
            </a:r>
            <a:br>
              <a:rPr lang="fr-FR" dirty="0"/>
            </a:br>
            <a:r>
              <a:rPr lang="fr-FR" dirty="0">
                <a:latin typeface="Roboto"/>
              </a:rPr>
              <a:t>Mon nom est issu du grec "</a:t>
            </a:r>
            <a:r>
              <a:rPr lang="fr-FR" dirty="0" err="1">
                <a:latin typeface="Roboto"/>
              </a:rPr>
              <a:t>phormos</a:t>
            </a:r>
            <a:r>
              <a:rPr lang="fr-FR" dirty="0">
                <a:latin typeface="Roboto"/>
              </a:rPr>
              <a:t>"</a:t>
            </a:r>
            <a:endParaRPr lang="fr-FR" dirty="0"/>
          </a:p>
        </p:txBody>
      </p:sp>
      <p:pic>
        <p:nvPicPr>
          <p:cNvPr id="5" name="Image 4"/>
          <p:cNvPicPr>
            <a:picLocks noChangeAspect="1"/>
          </p:cNvPicPr>
          <p:nvPr/>
        </p:nvPicPr>
        <p:blipFill>
          <a:blip r:embed="rId2"/>
          <a:stretch>
            <a:fillRect/>
          </a:stretch>
        </p:blipFill>
        <p:spPr>
          <a:xfrm>
            <a:off x="97208" y="162943"/>
            <a:ext cx="2116603" cy="1924185"/>
          </a:xfrm>
          <a:prstGeom prst="rect">
            <a:avLst/>
          </a:prstGeom>
        </p:spPr>
      </p:pic>
      <p:sp>
        <p:nvSpPr>
          <p:cNvPr id="6" name="ZoneTexte 5"/>
          <p:cNvSpPr txBox="1"/>
          <p:nvPr/>
        </p:nvSpPr>
        <p:spPr>
          <a:xfrm>
            <a:off x="969020" y="546446"/>
            <a:ext cx="1443789" cy="523220"/>
          </a:xfrm>
          <a:prstGeom prst="rect">
            <a:avLst/>
          </a:prstGeom>
          <a:noFill/>
        </p:spPr>
        <p:txBody>
          <a:bodyPr wrap="square" rtlCol="0">
            <a:spAutoFit/>
          </a:bodyPr>
          <a:lstStyle/>
          <a:p>
            <a:r>
              <a:rPr lang="fr-FR" sz="2800" dirty="0" smtClean="0">
                <a:solidFill>
                  <a:schemeClr val="accent2">
                    <a:lumMod val="50000"/>
                  </a:schemeClr>
                </a:solidFill>
                <a:latin typeface="Impact" panose="020B0806030902050204" pitchFamily="34" charset="0"/>
              </a:rPr>
              <a:t>Jour 7</a:t>
            </a:r>
            <a:endParaRPr lang="fr-FR" sz="2800" dirty="0">
              <a:solidFill>
                <a:schemeClr val="accent2">
                  <a:lumMod val="50000"/>
                </a:schemeClr>
              </a:solidFill>
              <a:latin typeface="Impact" panose="020B0806030902050204" pitchFamily="34" charset="0"/>
            </a:endParaRPr>
          </a:p>
        </p:txBody>
      </p:sp>
      <p:pic>
        <p:nvPicPr>
          <p:cNvPr id="7" name="Image 6"/>
          <p:cNvPicPr>
            <a:picLocks noChangeAspect="1"/>
          </p:cNvPicPr>
          <p:nvPr/>
        </p:nvPicPr>
        <p:blipFill>
          <a:blip r:embed="rId3"/>
          <a:stretch>
            <a:fillRect/>
          </a:stretch>
        </p:blipFill>
        <p:spPr>
          <a:xfrm>
            <a:off x="7427983" y="2778805"/>
            <a:ext cx="4585798" cy="3622994"/>
          </a:xfrm>
          <a:prstGeom prst="rect">
            <a:avLst/>
          </a:prstGeom>
        </p:spPr>
      </p:pic>
      <p:sp>
        <p:nvSpPr>
          <p:cNvPr id="8" name="Rectangle 7"/>
          <p:cNvSpPr/>
          <p:nvPr/>
        </p:nvSpPr>
        <p:spPr>
          <a:xfrm>
            <a:off x="1155509" y="3936831"/>
            <a:ext cx="5981125" cy="369332"/>
          </a:xfrm>
          <a:prstGeom prst="rect">
            <a:avLst/>
          </a:prstGeom>
        </p:spPr>
        <p:txBody>
          <a:bodyPr wrap="none">
            <a:spAutoFit/>
          </a:bodyPr>
          <a:lstStyle/>
          <a:p>
            <a:r>
              <a:rPr lang="fr-FR" b="1" dirty="0"/>
              <a:t>E</a:t>
            </a:r>
            <a:r>
              <a:rPr lang="fr-FR" b="1" dirty="0" smtClean="0"/>
              <a:t>xemple de devinette issue </a:t>
            </a:r>
            <a:r>
              <a:rPr lang="fr-FR" b="1" dirty="0"/>
              <a:t>de la vie </a:t>
            </a:r>
            <a:r>
              <a:rPr lang="fr-FR" b="1" dirty="0" smtClean="0"/>
              <a:t>locale (Ambert).</a:t>
            </a:r>
            <a:endParaRPr lang="fr-FR" b="1" dirty="0"/>
          </a:p>
        </p:txBody>
      </p:sp>
      <p:sp>
        <p:nvSpPr>
          <p:cNvPr id="9" name="Rectangle 8"/>
          <p:cNvSpPr/>
          <p:nvPr/>
        </p:nvSpPr>
        <p:spPr>
          <a:xfrm>
            <a:off x="2108010" y="1995417"/>
            <a:ext cx="8864790" cy="1200329"/>
          </a:xfrm>
          <a:prstGeom prst="rect">
            <a:avLst/>
          </a:prstGeom>
        </p:spPr>
        <p:txBody>
          <a:bodyPr wrap="square">
            <a:spAutoFit/>
          </a:bodyPr>
          <a:lstStyle/>
          <a:p>
            <a:pPr algn="just"/>
            <a:r>
              <a:rPr lang="fr-FR" dirty="0" smtClean="0"/>
              <a:t>Aujourd'hui nous te proposons de rédiger une devinette que tu adresseras à ton enseignant(e) pour qu'il (elle) la soumette à tes camarades de classe. Tu peux parler d'une curiosité locale mais aussi de tout autre sujet</a:t>
            </a:r>
          </a:p>
          <a:p>
            <a:pPr algn="just"/>
            <a:r>
              <a:rPr lang="fr-FR" dirty="0"/>
              <a:t>q</a:t>
            </a:r>
            <a:r>
              <a:rPr lang="fr-FR" dirty="0" smtClean="0"/>
              <a:t>ui t'inspirerait.</a:t>
            </a:r>
            <a:endParaRPr lang="fr-FR" dirty="0"/>
          </a:p>
        </p:txBody>
      </p:sp>
    </p:spTree>
    <p:extLst>
      <p:ext uri="{BB962C8B-B14F-4D97-AF65-F5344CB8AC3E}">
        <p14:creationId xmlns:p14="http://schemas.microsoft.com/office/powerpoint/2010/main" val="6109222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1846</TotalTime>
  <Words>903</Words>
  <Application>Microsoft Office PowerPoint</Application>
  <PresentationFormat>Grand écran</PresentationFormat>
  <Paragraphs>91</Paragraphs>
  <Slides>10</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10</vt:i4>
      </vt:variant>
    </vt:vector>
  </HeadingPairs>
  <TitlesOfParts>
    <vt:vector size="20" baseType="lpstr">
      <vt:lpstr>Arial</vt:lpstr>
      <vt:lpstr>Arial Narrow</vt:lpstr>
      <vt:lpstr>Bahnschrift SemiLight Condensed</vt:lpstr>
      <vt:lpstr>Calibri</vt:lpstr>
      <vt:lpstr>Impact</vt:lpstr>
      <vt:lpstr>MS Shell Dlg 2</vt:lpstr>
      <vt:lpstr>Roboto</vt:lpstr>
      <vt:lpstr>Wingdings</vt:lpstr>
      <vt:lpstr>Wingdings 3</vt:lpstr>
      <vt:lpstr>Madison</vt:lpstr>
      <vt:lpstr>Journal de l'intérieur</vt:lpstr>
      <vt:lpstr>Cette semaine, un brin de folie plane   au-dessus des pages…</vt:lpstr>
      <vt:lpstr>Tout prend vie autour de moi…</vt:lpstr>
      <vt:lpstr>Tout m'invite au voyage…</vt:lpstr>
      <vt:lpstr>Présentation PowerPoint</vt:lpstr>
      <vt:lpstr>Publicité décalée pour un objet  qui ne sert plus à rien</vt:lpstr>
      <vt:lpstr>Ecrire à partir d'une BD</vt:lpstr>
      <vt:lpstr>Nuage de mots</vt:lpstr>
      <vt:lpstr>Devinette</vt:lpstr>
      <vt:lpstr>Devinette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de l'intérieur</dc:title>
  <dc:creator>PRT_COLONEL</dc:creator>
  <cp:lastModifiedBy>PRT_COLONEL</cp:lastModifiedBy>
  <cp:revision>63</cp:revision>
  <dcterms:created xsi:type="dcterms:W3CDTF">2020-04-09T20:01:54Z</dcterms:created>
  <dcterms:modified xsi:type="dcterms:W3CDTF">2020-05-03T15:29:30Z</dcterms:modified>
</cp:coreProperties>
</file>