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7" r:id="rId11"/>
    <p:sldId id="268" r:id="rId12"/>
    <p:sldId id="265" r:id="rId13"/>
    <p:sldId id="266" r:id="rId14"/>
    <p:sldId id="269" r:id="rId15"/>
    <p:sldId id="297" r:id="rId16"/>
    <p:sldId id="270" r:id="rId17"/>
    <p:sldId id="271" r:id="rId18"/>
    <p:sldId id="272" r:id="rId19"/>
    <p:sldId id="273" r:id="rId20"/>
    <p:sldId id="298" r:id="rId21"/>
    <p:sldId id="274" r:id="rId22"/>
    <p:sldId id="275" r:id="rId23"/>
    <p:sldId id="278" r:id="rId24"/>
    <p:sldId id="299" r:id="rId25"/>
    <p:sldId id="276" r:id="rId26"/>
    <p:sldId id="277" r:id="rId27"/>
    <p:sldId id="279" r:id="rId28"/>
    <p:sldId id="280" r:id="rId29"/>
    <p:sldId id="300" r:id="rId30"/>
    <p:sldId id="281" r:id="rId31"/>
    <p:sldId id="282" r:id="rId32"/>
    <p:sldId id="302" r:id="rId33"/>
    <p:sldId id="303" r:id="rId34"/>
    <p:sldId id="285" r:id="rId35"/>
    <p:sldId id="287" r:id="rId36"/>
    <p:sldId id="305" r:id="rId37"/>
    <p:sldId id="286" r:id="rId38"/>
    <p:sldId id="288" r:id="rId39"/>
    <p:sldId id="306" r:id="rId40"/>
    <p:sldId id="289" r:id="rId41"/>
    <p:sldId id="290" r:id="rId42"/>
    <p:sldId id="291" r:id="rId43"/>
    <p:sldId id="307" r:id="rId44"/>
    <p:sldId id="292" r:id="rId45"/>
    <p:sldId id="294" r:id="rId46"/>
    <p:sldId id="308" r:id="rId47"/>
    <p:sldId id="295" r:id="rId48"/>
    <p:sldId id="296" r:id="rId49"/>
    <p:sldId id="30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1FA44-92FD-485B-BFE1-5C438FC4837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CB1240C7-4728-47C7-A3C0-F67C2068FB29}">
      <dgm:prSet phldrT="[Texte]"/>
      <dgm:spPr/>
      <dgm:t>
        <a:bodyPr/>
        <a:lstStyle/>
        <a:p>
          <a:r>
            <a:rPr lang="fr-FR"/>
            <a:t>Catégoriel (Sexe, Age...)</a:t>
          </a:r>
        </a:p>
      </dgm:t>
    </dgm:pt>
    <dgm:pt modelId="{8491BA56-6335-4782-AB2B-366DF7471B4E}" type="parTrans" cxnId="{4C13D6AE-8DB6-4B4E-B964-D7338387C3DD}">
      <dgm:prSet/>
      <dgm:spPr/>
      <dgm:t>
        <a:bodyPr/>
        <a:lstStyle/>
        <a:p>
          <a:endParaRPr lang="fr-FR"/>
        </a:p>
      </dgm:t>
    </dgm:pt>
    <dgm:pt modelId="{7E05608A-5C3C-478E-8430-58B05DEAAAC6}" type="sibTrans" cxnId="{4C13D6AE-8DB6-4B4E-B964-D7338387C3DD}">
      <dgm:prSet/>
      <dgm:spPr/>
      <dgm:t>
        <a:bodyPr/>
        <a:lstStyle/>
        <a:p>
          <a:endParaRPr lang="fr-FR"/>
        </a:p>
      </dgm:t>
    </dgm:pt>
    <dgm:pt modelId="{4C895B04-E763-4452-A06B-4E7A310B05A6}">
      <dgm:prSet phldrT="[Texte]"/>
      <dgm:spPr/>
      <dgm:t>
        <a:bodyPr/>
        <a:lstStyle/>
        <a:p>
          <a:r>
            <a:rPr lang="fr-FR"/>
            <a:t>Social (second cercle)</a:t>
          </a:r>
        </a:p>
        <a:p>
          <a:r>
            <a:rPr lang="fr-FR"/>
            <a:t>(Amis, salle de classe...)</a:t>
          </a:r>
        </a:p>
      </dgm:t>
    </dgm:pt>
    <dgm:pt modelId="{401516CE-0332-4E21-A6DA-DCC3C9B2AB8B}" type="parTrans" cxnId="{7B8CF640-9A0A-46EE-A5FE-B6F80F206B35}">
      <dgm:prSet/>
      <dgm:spPr/>
      <dgm:t>
        <a:bodyPr/>
        <a:lstStyle/>
        <a:p>
          <a:endParaRPr lang="fr-FR"/>
        </a:p>
      </dgm:t>
    </dgm:pt>
    <dgm:pt modelId="{F27121C9-37F0-4217-832D-00DCD5DDF5B6}" type="sibTrans" cxnId="{7B8CF640-9A0A-46EE-A5FE-B6F80F206B35}">
      <dgm:prSet/>
      <dgm:spPr/>
      <dgm:t>
        <a:bodyPr/>
        <a:lstStyle/>
        <a:p>
          <a:endParaRPr lang="fr-FR"/>
        </a:p>
      </dgm:t>
    </dgm:pt>
    <dgm:pt modelId="{18294EDB-785F-4BBC-8D9C-669C6F69BF7A}">
      <dgm:prSet phldrT="[Texte]"/>
      <dgm:spPr/>
      <dgm:t>
        <a:bodyPr/>
        <a:lstStyle/>
        <a:p>
          <a:r>
            <a:rPr lang="fr-FR"/>
            <a:t>Familial (premier cercle)</a:t>
          </a:r>
        </a:p>
      </dgm:t>
    </dgm:pt>
    <dgm:pt modelId="{17E9C10B-CDC3-40F6-A9B7-83BF805FA821}" type="parTrans" cxnId="{66944E61-7CBE-4AF8-ABB1-FB178CB776FD}">
      <dgm:prSet/>
      <dgm:spPr/>
      <dgm:t>
        <a:bodyPr/>
        <a:lstStyle/>
        <a:p>
          <a:endParaRPr lang="fr-FR"/>
        </a:p>
      </dgm:t>
    </dgm:pt>
    <dgm:pt modelId="{4F42892D-8D75-4AE3-9802-602F7C886369}" type="sibTrans" cxnId="{66944E61-7CBE-4AF8-ABB1-FB178CB776FD}">
      <dgm:prSet/>
      <dgm:spPr/>
      <dgm:t>
        <a:bodyPr/>
        <a:lstStyle/>
        <a:p>
          <a:endParaRPr lang="fr-FR"/>
        </a:p>
      </dgm:t>
    </dgm:pt>
    <dgm:pt modelId="{21E58944-3D64-42C3-BB4F-8F9D09941BBB}">
      <dgm:prSet phldrT="[Texte]"/>
      <dgm:spPr/>
      <dgm:t>
        <a:bodyPr/>
        <a:lstStyle/>
        <a:p>
          <a:r>
            <a:rPr lang="fr-FR"/>
            <a:t>Intime/Affectif</a:t>
          </a:r>
        </a:p>
        <a:p>
          <a:r>
            <a:rPr lang="fr-FR"/>
            <a:t>(Couple, parcours personnel...)</a:t>
          </a:r>
        </a:p>
      </dgm:t>
    </dgm:pt>
    <dgm:pt modelId="{FB4A7A94-7BB0-445F-9CE1-C40470F76295}" type="parTrans" cxnId="{314F446A-71CA-40E5-8506-22F28B998BEC}">
      <dgm:prSet/>
      <dgm:spPr/>
      <dgm:t>
        <a:bodyPr/>
        <a:lstStyle/>
        <a:p>
          <a:endParaRPr lang="fr-FR"/>
        </a:p>
      </dgm:t>
    </dgm:pt>
    <dgm:pt modelId="{DC6EC6D5-BE82-4924-80A1-2C3C796F93F2}" type="sibTrans" cxnId="{314F446A-71CA-40E5-8506-22F28B998BEC}">
      <dgm:prSet/>
      <dgm:spPr/>
      <dgm:t>
        <a:bodyPr/>
        <a:lstStyle/>
        <a:p>
          <a:endParaRPr lang="fr-FR"/>
        </a:p>
      </dgm:t>
    </dgm:pt>
    <dgm:pt modelId="{A9D10B82-6740-4AF7-9850-25A8E94F114E}" type="pres">
      <dgm:prSet presAssocID="{F8D1FA44-92FD-485B-BFE1-5C438FC48374}" presName="Name0" presStyleCnt="0">
        <dgm:presLayoutVars>
          <dgm:chMax val="7"/>
          <dgm:resizeHandles val="exact"/>
        </dgm:presLayoutVars>
      </dgm:prSet>
      <dgm:spPr/>
    </dgm:pt>
    <dgm:pt modelId="{32024015-D8C5-443C-83FF-5BC768217D43}" type="pres">
      <dgm:prSet presAssocID="{F8D1FA44-92FD-485B-BFE1-5C438FC48374}" presName="comp1" presStyleCnt="0"/>
      <dgm:spPr/>
    </dgm:pt>
    <dgm:pt modelId="{4D8FE60A-BE1B-4023-B07D-58E23EBB394A}" type="pres">
      <dgm:prSet presAssocID="{F8D1FA44-92FD-485B-BFE1-5C438FC48374}" presName="circle1" presStyleLbl="node1" presStyleIdx="0" presStyleCnt="4"/>
      <dgm:spPr/>
    </dgm:pt>
    <dgm:pt modelId="{40079FBC-1D12-4AE8-A441-67BBA75C2880}" type="pres">
      <dgm:prSet presAssocID="{F8D1FA44-92FD-485B-BFE1-5C438FC48374}" presName="c1text" presStyleLbl="node1" presStyleIdx="0" presStyleCnt="4">
        <dgm:presLayoutVars>
          <dgm:bulletEnabled val="1"/>
        </dgm:presLayoutVars>
      </dgm:prSet>
      <dgm:spPr/>
    </dgm:pt>
    <dgm:pt modelId="{463F91CB-59D3-4DDF-B6A1-7A57DEB5AAAA}" type="pres">
      <dgm:prSet presAssocID="{F8D1FA44-92FD-485B-BFE1-5C438FC48374}" presName="comp2" presStyleCnt="0"/>
      <dgm:spPr/>
    </dgm:pt>
    <dgm:pt modelId="{D7A95CDD-6EFD-4BD3-A179-17197EE372F3}" type="pres">
      <dgm:prSet presAssocID="{F8D1FA44-92FD-485B-BFE1-5C438FC48374}" presName="circle2" presStyleLbl="node1" presStyleIdx="1" presStyleCnt="4"/>
      <dgm:spPr/>
    </dgm:pt>
    <dgm:pt modelId="{933DBE01-8EF9-4E3D-9170-A9E012246990}" type="pres">
      <dgm:prSet presAssocID="{F8D1FA44-92FD-485B-BFE1-5C438FC48374}" presName="c2text" presStyleLbl="node1" presStyleIdx="1" presStyleCnt="4">
        <dgm:presLayoutVars>
          <dgm:bulletEnabled val="1"/>
        </dgm:presLayoutVars>
      </dgm:prSet>
      <dgm:spPr/>
    </dgm:pt>
    <dgm:pt modelId="{664855AC-00A7-48F2-BDA7-0BCD4E92AB65}" type="pres">
      <dgm:prSet presAssocID="{F8D1FA44-92FD-485B-BFE1-5C438FC48374}" presName="comp3" presStyleCnt="0"/>
      <dgm:spPr/>
    </dgm:pt>
    <dgm:pt modelId="{DFE52966-4B5B-4EC2-85EE-11C13AA705E9}" type="pres">
      <dgm:prSet presAssocID="{F8D1FA44-92FD-485B-BFE1-5C438FC48374}" presName="circle3" presStyleLbl="node1" presStyleIdx="2" presStyleCnt="4"/>
      <dgm:spPr/>
    </dgm:pt>
    <dgm:pt modelId="{9CD60C74-903D-4130-A8D1-151CD3575807}" type="pres">
      <dgm:prSet presAssocID="{F8D1FA44-92FD-485B-BFE1-5C438FC48374}" presName="c3text" presStyleLbl="node1" presStyleIdx="2" presStyleCnt="4">
        <dgm:presLayoutVars>
          <dgm:bulletEnabled val="1"/>
        </dgm:presLayoutVars>
      </dgm:prSet>
      <dgm:spPr/>
    </dgm:pt>
    <dgm:pt modelId="{0B648986-CBEB-4CB6-91F6-00F79DDE035C}" type="pres">
      <dgm:prSet presAssocID="{F8D1FA44-92FD-485B-BFE1-5C438FC48374}" presName="comp4" presStyleCnt="0"/>
      <dgm:spPr/>
    </dgm:pt>
    <dgm:pt modelId="{99F5D6B7-5D8D-4A60-9238-C033B092DC82}" type="pres">
      <dgm:prSet presAssocID="{F8D1FA44-92FD-485B-BFE1-5C438FC48374}" presName="circle4" presStyleLbl="node1" presStyleIdx="3" presStyleCnt="4"/>
      <dgm:spPr/>
    </dgm:pt>
    <dgm:pt modelId="{9018A94D-2E5B-46CD-B480-5E5F02C01F45}" type="pres">
      <dgm:prSet presAssocID="{F8D1FA44-92FD-485B-BFE1-5C438FC48374}" presName="c4text" presStyleLbl="node1" presStyleIdx="3" presStyleCnt="4">
        <dgm:presLayoutVars>
          <dgm:bulletEnabled val="1"/>
        </dgm:presLayoutVars>
      </dgm:prSet>
      <dgm:spPr/>
    </dgm:pt>
  </dgm:ptLst>
  <dgm:cxnLst>
    <dgm:cxn modelId="{A9AC300B-F802-46D6-B022-F775B01BEA7D}" type="presOf" srcId="{F8D1FA44-92FD-485B-BFE1-5C438FC48374}" destId="{A9D10B82-6740-4AF7-9850-25A8E94F114E}" srcOrd="0" destOrd="0" presId="urn:microsoft.com/office/officeart/2005/8/layout/venn2"/>
    <dgm:cxn modelId="{480DBF0E-25AC-4FE9-9868-22ABFB8880DC}" type="presOf" srcId="{21E58944-3D64-42C3-BB4F-8F9D09941BBB}" destId="{99F5D6B7-5D8D-4A60-9238-C033B092DC82}" srcOrd="0" destOrd="0" presId="urn:microsoft.com/office/officeart/2005/8/layout/venn2"/>
    <dgm:cxn modelId="{B2EA431A-B69C-480F-88C9-096712BFF3A9}" type="presOf" srcId="{4C895B04-E763-4452-A06B-4E7A310B05A6}" destId="{933DBE01-8EF9-4E3D-9170-A9E012246990}" srcOrd="1" destOrd="0" presId="urn:microsoft.com/office/officeart/2005/8/layout/venn2"/>
    <dgm:cxn modelId="{7B8CF640-9A0A-46EE-A5FE-B6F80F206B35}" srcId="{F8D1FA44-92FD-485B-BFE1-5C438FC48374}" destId="{4C895B04-E763-4452-A06B-4E7A310B05A6}" srcOrd="1" destOrd="0" parTransId="{401516CE-0332-4E21-A6DA-DCC3C9B2AB8B}" sibTransId="{F27121C9-37F0-4217-832D-00DCD5DDF5B6}"/>
    <dgm:cxn modelId="{E4CD2F41-5F89-40DC-A56E-7FBBD79D0D71}" type="presOf" srcId="{CB1240C7-4728-47C7-A3C0-F67C2068FB29}" destId="{40079FBC-1D12-4AE8-A441-67BBA75C2880}" srcOrd="1" destOrd="0" presId="urn:microsoft.com/office/officeart/2005/8/layout/venn2"/>
    <dgm:cxn modelId="{66944E61-7CBE-4AF8-ABB1-FB178CB776FD}" srcId="{F8D1FA44-92FD-485B-BFE1-5C438FC48374}" destId="{18294EDB-785F-4BBC-8D9C-669C6F69BF7A}" srcOrd="2" destOrd="0" parTransId="{17E9C10B-CDC3-40F6-A9B7-83BF805FA821}" sibTransId="{4F42892D-8D75-4AE3-9802-602F7C886369}"/>
    <dgm:cxn modelId="{314F446A-71CA-40E5-8506-22F28B998BEC}" srcId="{F8D1FA44-92FD-485B-BFE1-5C438FC48374}" destId="{21E58944-3D64-42C3-BB4F-8F9D09941BBB}" srcOrd="3" destOrd="0" parTransId="{FB4A7A94-7BB0-445F-9CE1-C40470F76295}" sibTransId="{DC6EC6D5-BE82-4924-80A1-2C3C796F93F2}"/>
    <dgm:cxn modelId="{FBD2C352-1BCE-4F6B-A69D-A83ED6A41ECA}" type="presOf" srcId="{18294EDB-785F-4BBC-8D9C-669C6F69BF7A}" destId="{DFE52966-4B5B-4EC2-85EE-11C13AA705E9}" srcOrd="0" destOrd="0" presId="urn:microsoft.com/office/officeart/2005/8/layout/venn2"/>
    <dgm:cxn modelId="{CA391679-5487-445C-AA2D-60AD5667143E}" type="presOf" srcId="{4C895B04-E763-4452-A06B-4E7A310B05A6}" destId="{D7A95CDD-6EFD-4BD3-A179-17197EE372F3}" srcOrd="0" destOrd="0" presId="urn:microsoft.com/office/officeart/2005/8/layout/venn2"/>
    <dgm:cxn modelId="{705ABBA9-5267-4A4C-90EE-8794BD5C4CBE}" type="presOf" srcId="{CB1240C7-4728-47C7-A3C0-F67C2068FB29}" destId="{4D8FE60A-BE1B-4023-B07D-58E23EBB394A}" srcOrd="0" destOrd="0" presId="urn:microsoft.com/office/officeart/2005/8/layout/venn2"/>
    <dgm:cxn modelId="{4C13D6AE-8DB6-4B4E-B964-D7338387C3DD}" srcId="{F8D1FA44-92FD-485B-BFE1-5C438FC48374}" destId="{CB1240C7-4728-47C7-A3C0-F67C2068FB29}" srcOrd="0" destOrd="0" parTransId="{8491BA56-6335-4782-AB2B-366DF7471B4E}" sibTransId="{7E05608A-5C3C-478E-8430-58B05DEAAAC6}"/>
    <dgm:cxn modelId="{C13A4ECB-C518-4339-9C83-33E98E01AFEB}" type="presOf" srcId="{18294EDB-785F-4BBC-8D9C-669C6F69BF7A}" destId="{9CD60C74-903D-4130-A8D1-151CD3575807}" srcOrd="1" destOrd="0" presId="urn:microsoft.com/office/officeart/2005/8/layout/venn2"/>
    <dgm:cxn modelId="{2EF109D5-B337-4250-BBEE-EFF389717D58}" type="presOf" srcId="{21E58944-3D64-42C3-BB4F-8F9D09941BBB}" destId="{9018A94D-2E5B-46CD-B480-5E5F02C01F45}" srcOrd="1" destOrd="0" presId="urn:microsoft.com/office/officeart/2005/8/layout/venn2"/>
    <dgm:cxn modelId="{A9CEE0B7-B363-444D-9F2B-EB6B744D4C08}" type="presParOf" srcId="{A9D10B82-6740-4AF7-9850-25A8E94F114E}" destId="{32024015-D8C5-443C-83FF-5BC768217D43}" srcOrd="0" destOrd="0" presId="urn:microsoft.com/office/officeart/2005/8/layout/venn2"/>
    <dgm:cxn modelId="{95FF3173-F0F9-48DE-AAA7-E6DB847FF94C}" type="presParOf" srcId="{32024015-D8C5-443C-83FF-5BC768217D43}" destId="{4D8FE60A-BE1B-4023-B07D-58E23EBB394A}" srcOrd="0" destOrd="0" presId="urn:microsoft.com/office/officeart/2005/8/layout/venn2"/>
    <dgm:cxn modelId="{E8A77B30-82DB-4FAE-BCC0-6D452ACA6D87}" type="presParOf" srcId="{32024015-D8C5-443C-83FF-5BC768217D43}" destId="{40079FBC-1D12-4AE8-A441-67BBA75C2880}" srcOrd="1" destOrd="0" presId="urn:microsoft.com/office/officeart/2005/8/layout/venn2"/>
    <dgm:cxn modelId="{BB7F0C30-B57C-441C-812A-1860092CA5B8}" type="presParOf" srcId="{A9D10B82-6740-4AF7-9850-25A8E94F114E}" destId="{463F91CB-59D3-4DDF-B6A1-7A57DEB5AAAA}" srcOrd="1" destOrd="0" presId="urn:microsoft.com/office/officeart/2005/8/layout/venn2"/>
    <dgm:cxn modelId="{39E1527F-02CC-4902-AF52-EAC97FBF1E63}" type="presParOf" srcId="{463F91CB-59D3-4DDF-B6A1-7A57DEB5AAAA}" destId="{D7A95CDD-6EFD-4BD3-A179-17197EE372F3}" srcOrd="0" destOrd="0" presId="urn:microsoft.com/office/officeart/2005/8/layout/venn2"/>
    <dgm:cxn modelId="{2FFCD4D1-18BC-4D7A-9916-26F2F1CE0D60}" type="presParOf" srcId="{463F91CB-59D3-4DDF-B6A1-7A57DEB5AAAA}" destId="{933DBE01-8EF9-4E3D-9170-A9E012246990}" srcOrd="1" destOrd="0" presId="urn:microsoft.com/office/officeart/2005/8/layout/venn2"/>
    <dgm:cxn modelId="{BCA9BD1D-6485-4D52-829B-5E43D6E58521}" type="presParOf" srcId="{A9D10B82-6740-4AF7-9850-25A8E94F114E}" destId="{664855AC-00A7-48F2-BDA7-0BCD4E92AB65}" srcOrd="2" destOrd="0" presId="urn:microsoft.com/office/officeart/2005/8/layout/venn2"/>
    <dgm:cxn modelId="{91B47C6D-D8E5-4DF0-943B-4FE20E15B4A0}" type="presParOf" srcId="{664855AC-00A7-48F2-BDA7-0BCD4E92AB65}" destId="{DFE52966-4B5B-4EC2-85EE-11C13AA705E9}" srcOrd="0" destOrd="0" presId="urn:microsoft.com/office/officeart/2005/8/layout/venn2"/>
    <dgm:cxn modelId="{8D5AC706-4899-488B-947A-EAC6BC4458BE}" type="presParOf" srcId="{664855AC-00A7-48F2-BDA7-0BCD4E92AB65}" destId="{9CD60C74-903D-4130-A8D1-151CD3575807}" srcOrd="1" destOrd="0" presId="urn:microsoft.com/office/officeart/2005/8/layout/venn2"/>
    <dgm:cxn modelId="{901D9B88-7BC4-46E9-8F6F-F82CA08C5A22}" type="presParOf" srcId="{A9D10B82-6740-4AF7-9850-25A8E94F114E}" destId="{0B648986-CBEB-4CB6-91F6-00F79DDE035C}" srcOrd="3" destOrd="0" presId="urn:microsoft.com/office/officeart/2005/8/layout/venn2"/>
    <dgm:cxn modelId="{1105F1EB-B944-4FE1-B955-B30A44DA18C2}" type="presParOf" srcId="{0B648986-CBEB-4CB6-91F6-00F79DDE035C}" destId="{99F5D6B7-5D8D-4A60-9238-C033B092DC82}" srcOrd="0" destOrd="0" presId="urn:microsoft.com/office/officeart/2005/8/layout/venn2"/>
    <dgm:cxn modelId="{28A44D00-2350-4876-9547-81E760318937}" type="presParOf" srcId="{0B648986-CBEB-4CB6-91F6-00F79DDE035C}" destId="{9018A94D-2E5B-46CD-B480-5E5F02C01F4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FE60A-BE1B-4023-B07D-58E23EBB394A}">
      <dsp:nvSpPr>
        <dsp:cNvPr id="0" name=""/>
        <dsp:cNvSpPr/>
      </dsp:nvSpPr>
      <dsp:spPr>
        <a:xfrm>
          <a:off x="2475160" y="0"/>
          <a:ext cx="5474368" cy="54743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Catégoriel (Sexe, Age...)</a:t>
          </a:r>
        </a:p>
      </dsp:txBody>
      <dsp:txXfrm>
        <a:off x="4447027" y="273718"/>
        <a:ext cx="1530633" cy="821155"/>
      </dsp:txXfrm>
    </dsp:sp>
    <dsp:sp modelId="{D7A95CDD-6EFD-4BD3-A179-17197EE372F3}">
      <dsp:nvSpPr>
        <dsp:cNvPr id="0" name=""/>
        <dsp:cNvSpPr/>
      </dsp:nvSpPr>
      <dsp:spPr>
        <a:xfrm>
          <a:off x="3022597" y="1094873"/>
          <a:ext cx="4379494" cy="43794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Social (second cercle)</a:t>
          </a:r>
        </a:p>
        <a:p>
          <a:pPr marL="0" lvl="0" indent="0" algn="ctr" defTabSz="533400">
            <a:lnSpc>
              <a:spcPct val="90000"/>
            </a:lnSpc>
            <a:spcBef>
              <a:spcPct val="0"/>
            </a:spcBef>
            <a:spcAft>
              <a:spcPct val="35000"/>
            </a:spcAft>
            <a:buNone/>
          </a:pPr>
          <a:r>
            <a:rPr lang="fr-FR" sz="1200" kern="1200"/>
            <a:t>(Amis, salle de classe...)</a:t>
          </a:r>
        </a:p>
      </dsp:txBody>
      <dsp:txXfrm>
        <a:off x="4447027" y="1357643"/>
        <a:ext cx="1530633" cy="788308"/>
      </dsp:txXfrm>
    </dsp:sp>
    <dsp:sp modelId="{DFE52966-4B5B-4EC2-85EE-11C13AA705E9}">
      <dsp:nvSpPr>
        <dsp:cNvPr id="0" name=""/>
        <dsp:cNvSpPr/>
      </dsp:nvSpPr>
      <dsp:spPr>
        <a:xfrm>
          <a:off x="3570034" y="2189747"/>
          <a:ext cx="3284620" cy="32846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Familial (premier cercle)</a:t>
          </a:r>
        </a:p>
      </dsp:txBody>
      <dsp:txXfrm>
        <a:off x="4447027" y="2436093"/>
        <a:ext cx="1530633" cy="739039"/>
      </dsp:txXfrm>
    </dsp:sp>
    <dsp:sp modelId="{99F5D6B7-5D8D-4A60-9238-C033B092DC82}">
      <dsp:nvSpPr>
        <dsp:cNvPr id="0" name=""/>
        <dsp:cNvSpPr/>
      </dsp:nvSpPr>
      <dsp:spPr>
        <a:xfrm>
          <a:off x="4117470" y="3284620"/>
          <a:ext cx="2189747" cy="21897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Intime/Affectif</a:t>
          </a:r>
        </a:p>
        <a:p>
          <a:pPr marL="0" lvl="0" indent="0" algn="ctr" defTabSz="533400">
            <a:lnSpc>
              <a:spcPct val="90000"/>
            </a:lnSpc>
            <a:spcBef>
              <a:spcPct val="0"/>
            </a:spcBef>
            <a:spcAft>
              <a:spcPct val="35000"/>
            </a:spcAft>
            <a:buNone/>
          </a:pPr>
          <a:r>
            <a:rPr lang="fr-FR" sz="1200" kern="1200"/>
            <a:t>(Couple, parcours personnel...)</a:t>
          </a:r>
        </a:p>
      </dsp:txBody>
      <dsp:txXfrm>
        <a:off x="4438151" y="3832057"/>
        <a:ext cx="1548385" cy="109487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4/5/2022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4/5/2022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2C590-D682-4CCE-9B26-FD39A4D24249}"/>
              </a:ext>
            </a:extLst>
          </p:cNvPr>
          <p:cNvSpPr>
            <a:spLocks noGrp="1"/>
          </p:cNvSpPr>
          <p:nvPr>
            <p:ph type="ctrTitle"/>
          </p:nvPr>
        </p:nvSpPr>
        <p:spPr/>
        <p:txBody>
          <a:bodyPr/>
          <a:lstStyle/>
          <a:p>
            <a:r>
              <a:rPr lang="fr-FR" dirty="0"/>
              <a:t>Questions sensibles en classe</a:t>
            </a:r>
          </a:p>
        </p:txBody>
      </p:sp>
      <p:sp>
        <p:nvSpPr>
          <p:cNvPr id="3" name="Sous-titre 2">
            <a:extLst>
              <a:ext uri="{FF2B5EF4-FFF2-40B4-BE49-F238E27FC236}">
                <a16:creationId xmlns:a16="http://schemas.microsoft.com/office/drawing/2014/main" id="{8AA452B3-0F8F-49FD-97E6-79449925D153}"/>
              </a:ext>
            </a:extLst>
          </p:cNvPr>
          <p:cNvSpPr>
            <a:spLocks noGrp="1"/>
          </p:cNvSpPr>
          <p:nvPr>
            <p:ph type="subTitle" idx="1"/>
          </p:nvPr>
        </p:nvSpPr>
        <p:spPr/>
        <p:txBody>
          <a:bodyPr/>
          <a:lstStyle/>
          <a:p>
            <a:r>
              <a:rPr lang="fr-FR" dirty="0"/>
              <a:t>Concepts et applications</a:t>
            </a:r>
          </a:p>
        </p:txBody>
      </p:sp>
    </p:spTree>
    <p:extLst>
      <p:ext uri="{BB962C8B-B14F-4D97-AF65-F5344CB8AC3E}">
        <p14:creationId xmlns:p14="http://schemas.microsoft.com/office/powerpoint/2010/main" val="345455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B80A6-DF9B-4C47-B470-60893B4FD060}"/>
              </a:ext>
            </a:extLst>
          </p:cNvPr>
          <p:cNvSpPr>
            <a:spLocks noGrp="1"/>
          </p:cNvSpPr>
          <p:nvPr>
            <p:ph type="title"/>
          </p:nvPr>
        </p:nvSpPr>
        <p:spPr/>
        <p:txBody>
          <a:bodyPr>
            <a:noAutofit/>
          </a:bodyPr>
          <a:lstStyle/>
          <a:p>
            <a:r>
              <a:rPr lang="fr-FR" sz="2400" dirty="0"/>
              <a:t>Cas pratique: Un élève (ou ses parents), au nom de convictions religieuses, philosophiques ou politiques, conteste(nt) une partie de l’enseignement dispensé. </a:t>
            </a:r>
          </a:p>
        </p:txBody>
      </p:sp>
      <p:sp>
        <p:nvSpPr>
          <p:cNvPr id="3" name="Espace réservé du contenu 2">
            <a:extLst>
              <a:ext uri="{FF2B5EF4-FFF2-40B4-BE49-F238E27FC236}">
                <a16:creationId xmlns:a16="http://schemas.microsoft.com/office/drawing/2014/main" id="{97E2BBE0-F6D9-4665-AC4B-B66609200EFD}"/>
              </a:ext>
            </a:extLst>
          </p:cNvPr>
          <p:cNvSpPr>
            <a:spLocks noGrp="1"/>
          </p:cNvSpPr>
          <p:nvPr>
            <p:ph idx="1"/>
          </p:nvPr>
        </p:nvSpPr>
        <p:spPr>
          <a:xfrm>
            <a:off x="1451579" y="2019632"/>
            <a:ext cx="9603275" cy="3446714"/>
          </a:xfrm>
        </p:spPr>
        <p:txBody>
          <a:bodyPr>
            <a:normAutofit fontScale="92500" lnSpcReduction="10000"/>
          </a:bodyPr>
          <a:lstStyle/>
          <a:p>
            <a:pPr marL="0" indent="0">
              <a:buNone/>
            </a:pPr>
            <a:r>
              <a:rPr lang="fr-FR" dirty="0"/>
              <a:t> </a:t>
            </a:r>
            <a:r>
              <a:rPr lang="fr-FR" b="1" u="sng" dirty="0"/>
              <a:t>Dissiper le malentendu </a:t>
            </a:r>
            <a:r>
              <a:rPr lang="fr-FR" dirty="0"/>
              <a:t>sur la séance d’éducation à la sexualité L’éducation à la sexualité n’a pas de finalité normative. Comme l’éducation à la santé, elle vise à permettre aux personnes concernées de construire leur liberté de choix. </a:t>
            </a:r>
          </a:p>
          <a:p>
            <a:pPr marL="0" indent="0">
              <a:buNone/>
            </a:pPr>
            <a:r>
              <a:rPr lang="fr-FR" dirty="0"/>
              <a:t> Rappeler les règles de parole et </a:t>
            </a:r>
            <a:r>
              <a:rPr lang="fr-FR" b="1" dirty="0"/>
              <a:t>les objectifs de la séance </a:t>
            </a:r>
          </a:p>
          <a:p>
            <a:pPr marL="0" indent="0">
              <a:buNone/>
            </a:pPr>
            <a:r>
              <a:rPr lang="fr-FR" dirty="0"/>
              <a:t>Ces séances concilient l’impératif du respect de la vie privée, de l’intimité et la nécessité de transmettre aux élèves des valeurs humanistes. Elles enseignent les connaissances indispensables pour susciter leur réflexion et les aider à développer des attitudes de responsabilité individuelle, familiale et sociale. </a:t>
            </a:r>
          </a:p>
          <a:p>
            <a:pPr marL="0" indent="0">
              <a:buNone/>
            </a:pPr>
            <a:r>
              <a:rPr lang="fr-FR" dirty="0"/>
              <a:t> Rappeler le bien-fondé des valeurs humaniste</a:t>
            </a:r>
          </a:p>
        </p:txBody>
      </p:sp>
    </p:spTree>
    <p:extLst>
      <p:ext uri="{BB962C8B-B14F-4D97-AF65-F5344CB8AC3E}">
        <p14:creationId xmlns:p14="http://schemas.microsoft.com/office/powerpoint/2010/main" val="300825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B80A6-DF9B-4C47-B470-60893B4FD060}"/>
              </a:ext>
            </a:extLst>
          </p:cNvPr>
          <p:cNvSpPr>
            <a:spLocks noGrp="1"/>
          </p:cNvSpPr>
          <p:nvPr>
            <p:ph type="title"/>
          </p:nvPr>
        </p:nvSpPr>
        <p:spPr/>
        <p:txBody>
          <a:bodyPr>
            <a:noAutofit/>
          </a:bodyPr>
          <a:lstStyle/>
          <a:p>
            <a:r>
              <a:rPr lang="fr-FR" sz="2400" dirty="0"/>
              <a:t>Cas pratique: Un élève (ou ses parents), au nom de convictions religieuses, philosophiques ou politiques, conteste(nt) une partie de l’enseignement dispensé. </a:t>
            </a:r>
          </a:p>
        </p:txBody>
      </p:sp>
      <p:pic>
        <p:nvPicPr>
          <p:cNvPr id="1026" name="Picture 2" descr="Discours : 5 gestes de la main pour améliorer votre prise de parole en  public – RÉMI RAHER">
            <a:extLst>
              <a:ext uri="{FF2B5EF4-FFF2-40B4-BE49-F238E27FC236}">
                <a16:creationId xmlns:a16="http://schemas.microsoft.com/office/drawing/2014/main" id="{AEAB2B9D-0063-4F41-9CDE-D9926DC289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0201" y="2019300"/>
            <a:ext cx="6233697" cy="445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1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B80A6-DF9B-4C47-B470-60893B4FD060}"/>
              </a:ext>
            </a:extLst>
          </p:cNvPr>
          <p:cNvSpPr>
            <a:spLocks noGrp="1"/>
          </p:cNvSpPr>
          <p:nvPr>
            <p:ph type="title"/>
          </p:nvPr>
        </p:nvSpPr>
        <p:spPr/>
        <p:txBody>
          <a:bodyPr>
            <a:noAutofit/>
          </a:bodyPr>
          <a:lstStyle/>
          <a:p>
            <a:r>
              <a:rPr lang="fr-FR" sz="2400" dirty="0"/>
              <a:t>Cas pratique: Un élève (ou ses parents), au nom de convictions religieuses, philosophiques ou politiques, conteste(nt) une partie de l’enseignement dispensé. </a:t>
            </a:r>
          </a:p>
        </p:txBody>
      </p:sp>
      <p:sp>
        <p:nvSpPr>
          <p:cNvPr id="3" name="Espace réservé du contenu 2">
            <a:extLst>
              <a:ext uri="{FF2B5EF4-FFF2-40B4-BE49-F238E27FC236}">
                <a16:creationId xmlns:a16="http://schemas.microsoft.com/office/drawing/2014/main" id="{97E2BBE0-F6D9-4665-AC4B-B66609200EFD}"/>
              </a:ext>
            </a:extLst>
          </p:cNvPr>
          <p:cNvSpPr>
            <a:spLocks noGrp="1"/>
          </p:cNvSpPr>
          <p:nvPr>
            <p:ph idx="1"/>
          </p:nvPr>
        </p:nvSpPr>
        <p:spPr>
          <a:xfrm>
            <a:off x="1451579" y="2019632"/>
            <a:ext cx="9603275" cy="3446714"/>
          </a:xfrm>
        </p:spPr>
        <p:txBody>
          <a:bodyPr>
            <a:normAutofit/>
          </a:bodyPr>
          <a:lstStyle/>
          <a:p>
            <a:pPr marL="0" indent="0">
              <a:buNone/>
            </a:pPr>
            <a:r>
              <a:rPr lang="fr-FR" dirty="0"/>
              <a:t>Articles L. 511-1 et R. 511-11 du Code de l’éducation - Circulaire du 18 mai 2004 relative à la mise en œuvre de la loi n° 2004-228 du 15 mars 2004 encadrant, en application du principe de laïcité, le port de signes ou de tenues manifestant une appartenance religieuse dans les écoles, collèges et lycées publics,</a:t>
            </a:r>
          </a:p>
          <a:p>
            <a:pPr marL="0" indent="0">
              <a:buNone/>
            </a:pPr>
            <a:r>
              <a:rPr lang="fr-FR" b="1" dirty="0"/>
              <a:t>L’obligation d’assiduité qui incombe aux élèves </a:t>
            </a:r>
            <a:r>
              <a:rPr lang="fr-FR" dirty="0"/>
              <a:t>(article L. 511-1 du Code de l’éducation) implique notamment qu’ils doivent accomplir tous les travaux écrits et oraux qui leur sont demandés par les enseignants et respecter le contenu des programmes (article R. 511-11 du Code de l’éducation).</a:t>
            </a:r>
          </a:p>
        </p:txBody>
      </p:sp>
    </p:spTree>
    <p:extLst>
      <p:ext uri="{BB962C8B-B14F-4D97-AF65-F5344CB8AC3E}">
        <p14:creationId xmlns:p14="http://schemas.microsoft.com/office/powerpoint/2010/main" val="183823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B80A6-DF9B-4C47-B470-60893B4FD060}"/>
              </a:ext>
            </a:extLst>
          </p:cNvPr>
          <p:cNvSpPr>
            <a:spLocks noGrp="1"/>
          </p:cNvSpPr>
          <p:nvPr>
            <p:ph type="title"/>
          </p:nvPr>
        </p:nvSpPr>
        <p:spPr/>
        <p:txBody>
          <a:bodyPr>
            <a:noAutofit/>
          </a:bodyPr>
          <a:lstStyle/>
          <a:p>
            <a:r>
              <a:rPr lang="fr-FR" sz="2400" dirty="0"/>
              <a:t>Cas pratique: Un élève (ou ses parents), au nom de convictions religieuses, philosophiques ou politiques, conteste(nt) une partie de l’enseignement dispensé. </a:t>
            </a:r>
          </a:p>
        </p:txBody>
      </p:sp>
      <p:sp>
        <p:nvSpPr>
          <p:cNvPr id="3" name="Espace réservé du contenu 2">
            <a:extLst>
              <a:ext uri="{FF2B5EF4-FFF2-40B4-BE49-F238E27FC236}">
                <a16:creationId xmlns:a16="http://schemas.microsoft.com/office/drawing/2014/main" id="{97E2BBE0-F6D9-4665-AC4B-B66609200EFD}"/>
              </a:ext>
            </a:extLst>
          </p:cNvPr>
          <p:cNvSpPr>
            <a:spLocks noGrp="1"/>
          </p:cNvSpPr>
          <p:nvPr>
            <p:ph idx="1"/>
          </p:nvPr>
        </p:nvSpPr>
        <p:spPr>
          <a:xfrm>
            <a:off x="1451579" y="2019632"/>
            <a:ext cx="9603275" cy="3446714"/>
          </a:xfrm>
        </p:spPr>
        <p:txBody>
          <a:bodyPr>
            <a:normAutofit/>
          </a:bodyPr>
          <a:lstStyle/>
          <a:p>
            <a:pPr marL="0" indent="0">
              <a:buNone/>
            </a:pPr>
            <a:r>
              <a:rPr lang="fr-FR" dirty="0"/>
              <a:t>Les élèves n’ont pas le droit de s'opposer à un enseignement en raison de leurs convictions religieuses.</a:t>
            </a:r>
          </a:p>
          <a:p>
            <a:pPr marL="0" indent="0">
              <a:buNone/>
            </a:pPr>
            <a:r>
              <a:rPr lang="fr-FR" dirty="0"/>
              <a:t>Ils ne peuvent pas non plus, au nom de considérations religieuses ou de toute autre considération, contester le droit d'un professeur, parce que c'est un homme ou une femme, d'enseigner certaines matières, ou encore le droit d'une personne n'appartenant pas à leur confession de faire une présentation de tel ou tel fait historique ou religieux, ni refuser de visiter certains monuments ou d’étudier certaines œuvres en éducation musicale et en arts plastiques</a:t>
            </a:r>
          </a:p>
        </p:txBody>
      </p:sp>
    </p:spTree>
    <p:extLst>
      <p:ext uri="{BB962C8B-B14F-4D97-AF65-F5344CB8AC3E}">
        <p14:creationId xmlns:p14="http://schemas.microsoft.com/office/powerpoint/2010/main" val="343611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27BB9C-3D80-444B-8DE4-27C605B59C5D}"/>
              </a:ext>
            </a:extLst>
          </p:cNvPr>
          <p:cNvSpPr>
            <a:spLocks noGrp="1"/>
          </p:cNvSpPr>
          <p:nvPr>
            <p:ph type="title"/>
          </p:nvPr>
        </p:nvSpPr>
        <p:spPr/>
        <p:txBody>
          <a:bodyPr/>
          <a:lstStyle/>
          <a:p>
            <a:r>
              <a:rPr lang="fr-FR" dirty="0"/>
              <a:t>A vous de jouer!</a:t>
            </a:r>
          </a:p>
        </p:txBody>
      </p:sp>
      <p:sp>
        <p:nvSpPr>
          <p:cNvPr id="3" name="Espace réservé du contenu 2">
            <a:extLst>
              <a:ext uri="{FF2B5EF4-FFF2-40B4-BE49-F238E27FC236}">
                <a16:creationId xmlns:a16="http://schemas.microsoft.com/office/drawing/2014/main" id="{7903F18D-C8E8-4FF7-99DF-51C81C3E6EC6}"/>
              </a:ext>
            </a:extLst>
          </p:cNvPr>
          <p:cNvSpPr>
            <a:spLocks noGrp="1"/>
          </p:cNvSpPr>
          <p:nvPr>
            <p:ph idx="1"/>
          </p:nvPr>
        </p:nvSpPr>
        <p:spPr/>
        <p:txBody>
          <a:bodyPr/>
          <a:lstStyle/>
          <a:p>
            <a:r>
              <a:rPr lang="fr-FR" dirty="0"/>
              <a:t>Constituez des groupes et piochez un cas pratique.</a:t>
            </a:r>
          </a:p>
          <a:p>
            <a:r>
              <a:rPr lang="fr-FR" dirty="0"/>
              <a:t>Quelles réponses apporter sur le plan de la morale/au regard de la loi.</a:t>
            </a:r>
          </a:p>
        </p:txBody>
      </p:sp>
    </p:spTree>
    <p:extLst>
      <p:ext uri="{BB962C8B-B14F-4D97-AF65-F5344CB8AC3E}">
        <p14:creationId xmlns:p14="http://schemas.microsoft.com/office/powerpoint/2010/main" val="30386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buNone/>
            </a:pPr>
            <a:endParaRPr lang="fr-FR" dirty="0"/>
          </a:p>
          <a:p>
            <a:pPr marL="0" indent="0" algn="ctr">
              <a:buNone/>
            </a:pPr>
            <a:r>
              <a:rPr lang="fr-FR" sz="2400" dirty="0"/>
              <a:t>Situation 1: Comment traiter la question du port de signes ou de tenues par lesquels un élève manifeste ostensiblement une appartenance religieuse lors des concours et examens se déroulant dans les établissements publics locaux d’enseignement ?</a:t>
            </a:r>
            <a:br>
              <a:rPr lang="fr-FR" dirty="0"/>
            </a:br>
            <a:endParaRPr lang="fr-FR" dirty="0"/>
          </a:p>
          <a:p>
            <a:pPr marL="0" indent="0">
              <a:buNone/>
            </a:pPr>
            <a:endParaRPr lang="fr-FR" dirty="0"/>
          </a:p>
        </p:txBody>
      </p:sp>
    </p:spTree>
    <p:extLst>
      <p:ext uri="{BB962C8B-B14F-4D97-AF65-F5344CB8AC3E}">
        <p14:creationId xmlns:p14="http://schemas.microsoft.com/office/powerpoint/2010/main" val="767010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1: Comment traiter la question du port de signes ou de tenues par lesquels un élève manifeste ostensiblement une appartenance religieuse lors des concours et examens se déroulant dans les établissements publics locaux d’enseignement ?</a:t>
            </a:r>
            <a:br>
              <a:rPr lang="fr-FR" sz="1800" dirty="0"/>
            </a:b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fontScale="92500"/>
          </a:bodyPr>
          <a:lstStyle/>
          <a:p>
            <a:pPr marL="0" indent="0">
              <a:buNone/>
            </a:pPr>
            <a:endParaRPr lang="fr-FR" dirty="0"/>
          </a:p>
          <a:p>
            <a:pPr marL="0" indent="0">
              <a:buNone/>
            </a:pPr>
            <a:r>
              <a:rPr lang="fr-FR" dirty="0"/>
              <a:t>Le statut du candidat, élève de l’enseignement public ou non, est déterminant pour exiger le </a:t>
            </a:r>
            <a:r>
              <a:rPr lang="fr-FR" b="1" dirty="0"/>
              <a:t>respect de l’interdiction de porter un signe ou une tenue par lesquels l’intéressé manifeste ostensiblement son appartenance religieuse. </a:t>
            </a:r>
          </a:p>
          <a:p>
            <a:pPr marL="0" indent="0">
              <a:buNone/>
            </a:pPr>
            <a:r>
              <a:rPr lang="fr-FR" dirty="0"/>
              <a:t>Dans l’organisation de l’établissement </a:t>
            </a:r>
            <a:r>
              <a:rPr lang="fr-FR" b="1" dirty="0"/>
              <a:t>Il est nécessaire que les règles soient connues </a:t>
            </a:r>
            <a:r>
              <a:rPr lang="fr-FR" dirty="0"/>
              <a:t>de tous les personnels et rappelées en cas de besoin au moment de l’organisation des examens. </a:t>
            </a:r>
          </a:p>
          <a:p>
            <a:pPr marL="0" indent="0">
              <a:buNone/>
            </a:pPr>
            <a:r>
              <a:rPr lang="fr-FR" dirty="0"/>
              <a:t>Il convient d’anticiper et d’identifier le statut des candidats. Pour la bonne organisation de l’examen, il est nécessaire que les surveillants d’examen puissent identifier le statut du candidat.</a:t>
            </a:r>
          </a:p>
        </p:txBody>
      </p:sp>
    </p:spTree>
    <p:extLst>
      <p:ext uri="{BB962C8B-B14F-4D97-AF65-F5344CB8AC3E}">
        <p14:creationId xmlns:p14="http://schemas.microsoft.com/office/powerpoint/2010/main" val="128524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1: Comment traiter la question du port de signes ou de tenues par lesquels un élève manifeste ostensiblement une appartenance religieuse lors des concours et examens se déroulant dans les établissements publics locaux d’enseignement ?</a:t>
            </a:r>
            <a:br>
              <a:rPr lang="fr-FR" sz="1800" dirty="0"/>
            </a:b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fontScale="70000" lnSpcReduction="20000"/>
          </a:bodyPr>
          <a:lstStyle/>
          <a:p>
            <a:pPr marL="0" indent="0">
              <a:buNone/>
            </a:pPr>
            <a:r>
              <a:rPr lang="fr-FR" dirty="0"/>
              <a:t>Pour la bonne organisation de l’examen, </a:t>
            </a:r>
            <a:r>
              <a:rPr lang="fr-FR" b="1" dirty="0"/>
              <a:t>il est nécessaire que les surveillants puissent vérifier l’identité </a:t>
            </a:r>
            <a:r>
              <a:rPr lang="fr-FR" dirty="0"/>
              <a:t>et le statut scolaire des candidats présents sur la base de la pièce d'identité et de la convocation. </a:t>
            </a:r>
          </a:p>
          <a:p>
            <a:pPr marL="0" indent="0">
              <a:buNone/>
            </a:pPr>
            <a:r>
              <a:rPr lang="fr-FR" dirty="0"/>
              <a:t>En outre, s’il est autorisé à arborer un signe religieux (élèves non scolarisés dans l’enseignement public, dont ceux scolarisés dans les établissements privés sous contrat), le candidat doit permettre, comme tous les autres candidats, que le </a:t>
            </a:r>
            <a:r>
              <a:rPr lang="fr-FR" b="1" dirty="0"/>
              <a:t>personnel affecté à la surveillance de l’examen vérifie visuellement, c’est-à-dire sans contact, l’absence de tout dispositif ou appareil qui pourrait être dissimulé sur sa personne</a:t>
            </a:r>
            <a:r>
              <a:rPr lang="fr-FR" dirty="0"/>
              <a:t>. </a:t>
            </a:r>
          </a:p>
          <a:p>
            <a:pPr marL="0" indent="0">
              <a:buNone/>
            </a:pPr>
            <a:r>
              <a:rPr lang="fr-FR" b="1" dirty="0"/>
              <a:t>En cas de refus de se soumettre au contrôle, le chef du centre d’examen est prévenu et l’élève n’est pas autorisé à entrer dans la salle. </a:t>
            </a:r>
            <a:r>
              <a:rPr lang="fr-FR" dirty="0"/>
              <a:t>Un rapport est établi sur la situation. Pendant toute la durée de l’épreuve, le candidat doit également mettre le surveillant en capacité de contrôler visuellement la possession d’appareils connectés ou permettant la communication ou la lecture d’informations, et demeure les poignets et les oreilles dégagés. </a:t>
            </a:r>
          </a:p>
          <a:p>
            <a:pPr marL="0" indent="0">
              <a:buNone/>
            </a:pPr>
            <a:r>
              <a:rPr lang="fr-FR" b="1" dirty="0"/>
              <a:t>Dans le cas contraire, une fraude peut être suspectée</a:t>
            </a:r>
            <a:r>
              <a:rPr lang="fr-FR" dirty="0"/>
              <a:t>. La participation du candidat à l’épreuve n’est pas interrompue et le surveillant responsable de la salle dresse un procès verbal contresigné par le ou les autres surveillants et par l’auteur des faits. </a:t>
            </a:r>
          </a:p>
        </p:txBody>
      </p:sp>
    </p:spTree>
    <p:extLst>
      <p:ext uri="{BB962C8B-B14F-4D97-AF65-F5344CB8AC3E}">
        <p14:creationId xmlns:p14="http://schemas.microsoft.com/office/powerpoint/2010/main" val="130978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1: Comment traiter la question du port de signes ou de tenues par lesquels un élève manifeste ostensiblement une appartenance religieuse lors des concours et examens se déroulant dans les établissements publics locaux d’enseignement ?</a:t>
            </a:r>
            <a:br>
              <a:rPr lang="fr-FR" sz="1800" dirty="0"/>
            </a:b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1451579" y="2015732"/>
            <a:ext cx="9958543" cy="3450613"/>
          </a:xfrm>
        </p:spPr>
        <p:txBody>
          <a:bodyPr>
            <a:normAutofit fontScale="55000" lnSpcReduction="20000"/>
          </a:bodyPr>
          <a:lstStyle/>
          <a:p>
            <a:pPr marL="0" indent="0">
              <a:buNone/>
            </a:pPr>
            <a:r>
              <a:rPr lang="fr-FR" dirty="0"/>
              <a:t>Article L. 141-5-1 du Code de l’éducation. - Circulaire du 18 mai 2004 relative à la mise en œuvre de la loi n° 2004-228 du 15 mars 2004 encadrant, en application du principe de laïcité, le port de signes ou de tenues manifestant une appartenance religieuse dans les écoles, collèges et lycées publics. - Loi n° 2010-1192 du 11 octobre 2010 interdisant la dissimulation du visage dans l’espace public. - Circulaire du 2 mars 2011 relative à la mise en œuvre de la loi n° 2010-1192 du 11 octobre 2010 interdisant la dissimulation du visage dans l'espace public. </a:t>
            </a:r>
          </a:p>
          <a:p>
            <a:pPr>
              <a:buFontTx/>
              <a:buChar char="-"/>
            </a:pPr>
            <a:r>
              <a:rPr lang="fr-FR" dirty="0"/>
              <a:t>Circulaire n° 2011-072 du 3 mai 2011 relative aux conditions d'accès et de sortie des salles de composition et dispositions relatives aux fraudes Les dispositions de l’article L. 141-5-1 du Code de l’éducation s’appliquent </a:t>
            </a:r>
            <a:r>
              <a:rPr lang="fr-FR" b="1" dirty="0"/>
              <a:t>aux élèves scolarisés dans l’enseignement public. Ces élèves ne peuvent donc porter des signes ou des tenues par lesquels ils manifestent ostensiblement une appartenance religieuse lorsqu’ils passent les épreuves d’un concours ou d’un examen. </a:t>
            </a:r>
          </a:p>
          <a:p>
            <a:pPr>
              <a:buFontTx/>
              <a:buChar char="-"/>
            </a:pPr>
            <a:r>
              <a:rPr lang="fr-FR" b="1" dirty="0"/>
              <a:t>En revanche, ces dispositions ne s’appliquent pas aux candidats qui ne sont pas scolarisés dans l’enseignement public et qui viennent passer les épreuves d’un examen ou d’un concours dans les locaux d’un établissement public d’enseignement.</a:t>
            </a:r>
            <a:r>
              <a:rPr lang="fr-FR" dirty="0"/>
              <a:t> Ils ne deviennent pas de ce seul fait des élèves de l’enseignement public. Il en va de même pour les candidats dits libres (dont ceux inscrits au </a:t>
            </a:r>
            <a:r>
              <a:rPr lang="fr-FR" dirty="0" err="1"/>
              <a:t>Cned</a:t>
            </a:r>
            <a:r>
              <a:rPr lang="fr-FR" dirty="0"/>
              <a:t>). Ces candidats doivent néanmoins se soumettre aux règles d’organisation de l’examen qui tendent à garantir le respect de l’ordre et de la sécurité et, notamment, à permettre la vérification de leur identité et à prévenir les risques de fraudes. </a:t>
            </a:r>
          </a:p>
          <a:p>
            <a:pPr>
              <a:buFontTx/>
              <a:buChar char="-"/>
            </a:pPr>
            <a:r>
              <a:rPr lang="fr-FR" b="1" dirty="0"/>
              <a:t>Les surveillants demandent aux candidats de dégager leurs oreilles et leurs poignets (les fouilles au corps ou les palpations de sécurité ne pouvant être effectuées que par un officier de police judiciaire ou sous sa surveillance dans certains cas définis par la loi). </a:t>
            </a:r>
            <a:r>
              <a:rPr lang="fr-FR" dirty="0"/>
              <a:t>Ce contrôle est opéré lorsque les candidats entrent dans la salle (circulaire n° 2011-072 du 3 mai 2011). </a:t>
            </a:r>
          </a:p>
          <a:p>
            <a:pPr>
              <a:buFontTx/>
              <a:buChar char="-"/>
            </a:pPr>
            <a:r>
              <a:rPr lang="fr-FR" b="1" dirty="0"/>
              <a:t>Enfin, en application de la loi n° 2010-1192 du 11 octobre 2010 interdisant la dissimulation du visage dans l’espace public,</a:t>
            </a:r>
            <a:r>
              <a:rPr lang="fr-FR" dirty="0"/>
              <a:t> les chefs de centre sont tenus de refuser l’accès au centre d’examen à toute personne dont le visage est dissimulé. La circulaire n° 0052 </a:t>
            </a:r>
          </a:p>
        </p:txBody>
      </p:sp>
    </p:spTree>
    <p:extLst>
      <p:ext uri="{BB962C8B-B14F-4D97-AF65-F5344CB8AC3E}">
        <p14:creationId xmlns:p14="http://schemas.microsoft.com/office/powerpoint/2010/main" val="202111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400" dirty="0"/>
              <a:t>Situation 2: Un élève refuse de participer à une activité scolaire (un cours, une sortie scolaire obligatoire, la visite d’un site religieux ou historique, une pratique musicale ou d’arts plastiques, etc.) au motif qu’elle serait contraire à ses convictions religieuses</a:t>
            </a:r>
          </a:p>
          <a:p>
            <a:pPr marL="0" indent="0">
              <a:buNone/>
            </a:pPr>
            <a:endParaRPr lang="fr-FR" dirty="0"/>
          </a:p>
        </p:txBody>
      </p:sp>
    </p:spTree>
    <p:extLst>
      <p:ext uri="{BB962C8B-B14F-4D97-AF65-F5344CB8AC3E}">
        <p14:creationId xmlns:p14="http://schemas.microsoft.com/office/powerpoint/2010/main" val="94058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40708-1720-44C7-A6C0-8A3058E8029E}"/>
              </a:ext>
            </a:extLst>
          </p:cNvPr>
          <p:cNvSpPr>
            <a:spLocks noGrp="1"/>
          </p:cNvSpPr>
          <p:nvPr>
            <p:ph type="title"/>
          </p:nvPr>
        </p:nvSpPr>
        <p:spPr/>
        <p:txBody>
          <a:bodyPr/>
          <a:lstStyle/>
          <a:p>
            <a:r>
              <a:rPr lang="fr-FR" dirty="0"/>
              <a:t>Les questions sensibles en bref</a:t>
            </a:r>
          </a:p>
        </p:txBody>
      </p:sp>
      <p:sp>
        <p:nvSpPr>
          <p:cNvPr id="3" name="Espace réservé du contenu 2">
            <a:extLst>
              <a:ext uri="{FF2B5EF4-FFF2-40B4-BE49-F238E27FC236}">
                <a16:creationId xmlns:a16="http://schemas.microsoft.com/office/drawing/2014/main" id="{160F9495-DEDB-42E0-902F-C4FF2F88545B}"/>
              </a:ext>
            </a:extLst>
          </p:cNvPr>
          <p:cNvSpPr>
            <a:spLocks noGrp="1"/>
          </p:cNvSpPr>
          <p:nvPr>
            <p:ph idx="1"/>
          </p:nvPr>
        </p:nvSpPr>
        <p:spPr/>
        <p:txBody>
          <a:bodyPr/>
          <a:lstStyle/>
          <a:p>
            <a:r>
              <a:rPr lang="fr-FR" dirty="0"/>
              <a:t>Historique du concept</a:t>
            </a:r>
          </a:p>
          <a:p>
            <a:r>
              <a:rPr lang="fr-FR" dirty="0"/>
              <a:t>Les questions sensibles en France Aujourd’hui.</a:t>
            </a:r>
          </a:p>
        </p:txBody>
      </p:sp>
    </p:spTree>
    <p:extLst>
      <p:ext uri="{BB962C8B-B14F-4D97-AF65-F5344CB8AC3E}">
        <p14:creationId xmlns:p14="http://schemas.microsoft.com/office/powerpoint/2010/main" val="188627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2:Un élève refuse de participer à une activité scolaire (un cours, une sortie scolaire obligatoire, la visite d’un site religieux ou historique, une pratique musicale ou d’arts plastiques, etc.) au motif qu’elle serait contraire à ses convictions religieuses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lnSpcReduction="10000"/>
          </a:bodyPr>
          <a:lstStyle/>
          <a:p>
            <a:pPr marL="0" indent="0">
              <a:buNone/>
            </a:pPr>
            <a:r>
              <a:rPr lang="fr-FR" b="1" dirty="0"/>
              <a:t>Toute visite et tout cours mettant en jeu les faits religieux doivent être préparés de manière à anticiper cette situation. </a:t>
            </a:r>
          </a:p>
          <a:p>
            <a:pPr marL="0" indent="0">
              <a:buNone/>
            </a:pPr>
            <a:r>
              <a:rPr lang="fr-FR" dirty="0"/>
              <a:t>La visite culturelle - notamment d’un lieu de culte - doit être annoncée en amont aux élèves et à leur famille qui doivent être informés du </a:t>
            </a:r>
            <a:r>
              <a:rPr lang="fr-FR" b="1" dirty="0"/>
              <a:t>caractère obligatoire d’une sortie pédagogique organisée dans le cadre de l’enseignement</a:t>
            </a:r>
            <a:r>
              <a:rPr lang="fr-FR" dirty="0"/>
              <a:t>. Les objectifs pédagogiques doivent être précisés. </a:t>
            </a:r>
          </a:p>
          <a:p>
            <a:pPr marL="0" indent="0">
              <a:buNone/>
            </a:pPr>
            <a:r>
              <a:rPr lang="fr-FR" dirty="0"/>
              <a:t> Si la sortie scolaire est facultative (par exemple dans le cas d’un voyage en dehors du temps scolaire), il convient de rappeler que </a:t>
            </a:r>
            <a:r>
              <a:rPr lang="fr-FR" b="1" dirty="0"/>
              <a:t>l’engagement des familles vaut acceptation du programme.</a:t>
            </a:r>
          </a:p>
        </p:txBody>
      </p:sp>
    </p:spTree>
    <p:extLst>
      <p:ext uri="{BB962C8B-B14F-4D97-AF65-F5344CB8AC3E}">
        <p14:creationId xmlns:p14="http://schemas.microsoft.com/office/powerpoint/2010/main" val="204506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2:Un élève refuse de participer à une activité scolaire (un cours, une sortie scolaire obligatoire, la visite d’un site religieux ou historique, une pratique musicale ou d’arts plastiques, etc.) au motif qu’elle serait contraire à ses convictions religieuses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1451579" y="2015732"/>
            <a:ext cx="10133471" cy="3450613"/>
          </a:xfrm>
        </p:spPr>
        <p:txBody>
          <a:bodyPr>
            <a:normAutofit fontScale="62500" lnSpcReduction="20000"/>
          </a:bodyPr>
          <a:lstStyle/>
          <a:p>
            <a:pPr marL="0" indent="0">
              <a:buNone/>
            </a:pPr>
            <a:r>
              <a:rPr lang="fr-FR" b="1" dirty="0"/>
              <a:t>En cas de réticence ou de refus manifeste de la part de l’élève et/ou de ses responsables légaux, prendre contact avec la famille pour engager le dialogue. </a:t>
            </a:r>
          </a:p>
          <a:p>
            <a:pPr marL="0" indent="0">
              <a:buNone/>
            </a:pPr>
            <a:r>
              <a:rPr lang="fr-FR" dirty="0"/>
              <a:t>Si les contestations ou les refus se répètent, pour un ou plusieurs élèves, </a:t>
            </a:r>
            <a:r>
              <a:rPr lang="fr-FR" b="1" dirty="0"/>
              <a:t>l’équipe académique Valeurs de la République constitue une ressource pour analyser la situation de l’école ou de l’établissement</a:t>
            </a:r>
            <a:r>
              <a:rPr lang="fr-FR" dirty="0"/>
              <a:t>. Un plan d’action élaboré avec l’équipe de direction prévoit différentes modalités d’intervention auprès des élèves, des personnels, des parents, selon les besoins. L’action d’accompagnement de l’équipe Valeurs de la République consiste à proposer des formations pluridisciplinaires ou </a:t>
            </a:r>
            <a:r>
              <a:rPr lang="fr-FR" dirty="0" err="1"/>
              <a:t>pluricatégorielles</a:t>
            </a:r>
            <a:r>
              <a:rPr lang="fr-FR" dirty="0"/>
              <a:t>, afin de favoriser le décloisonnement des acteurs, professeurs, CPE, assistants d’éducation. </a:t>
            </a:r>
          </a:p>
          <a:p>
            <a:pPr marL="0" indent="0">
              <a:buNone/>
            </a:pPr>
            <a:r>
              <a:rPr lang="fr-FR" dirty="0"/>
              <a:t>Dans cette approche transversale, l’équipe académique peut envisager les aspects pédagogiques et éducatifs à mettre en place dans le contexte particulier de l’établissement ou de l’école. Les chefs d’établissement et directeurs d’école sont tenus de faire participer les élèves aux moments collectifs qui concernent l’École et la République. Il est important de montrer que ces commémorations et événements ont fait l’objet d’un débat, souvent d’un vote du Parlement, et font partie du cérémonial républicain que l’École de la République se doit de respecter. </a:t>
            </a:r>
          </a:p>
          <a:p>
            <a:pPr marL="0" indent="0">
              <a:buNone/>
            </a:pPr>
            <a:r>
              <a:rPr lang="fr-FR" b="1" dirty="0"/>
              <a:t>Présenter le calendrier des commémorations et faire prendre conscience aux élèves de la diversité des situations commémorées.</a:t>
            </a:r>
          </a:p>
          <a:p>
            <a:pPr marL="0" indent="0">
              <a:buNone/>
            </a:pPr>
            <a:r>
              <a:rPr lang="fr-FR" dirty="0"/>
              <a:t>Montrer les efforts de la République pour faire respecter le droit international au sein de l’Onu et/ou sur mandat de l’Onu. </a:t>
            </a:r>
          </a:p>
        </p:txBody>
      </p:sp>
    </p:spTree>
    <p:extLst>
      <p:ext uri="{BB962C8B-B14F-4D97-AF65-F5344CB8AC3E}">
        <p14:creationId xmlns:p14="http://schemas.microsoft.com/office/powerpoint/2010/main" val="324003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2:Un élève refuse de participer à une activité scolaire (un cours, une sortie scolaire obligatoire, la visite d’un site religieux ou historique, une pratique musicale ou d’arts plastiques, etc.) au motif qu’elle serait contraire à ses convictions religieuses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1137147" y="2015732"/>
            <a:ext cx="9917708" cy="3450613"/>
          </a:xfrm>
        </p:spPr>
        <p:txBody>
          <a:bodyPr>
            <a:normAutofit fontScale="70000" lnSpcReduction="20000"/>
          </a:bodyPr>
          <a:lstStyle/>
          <a:p>
            <a:pPr marL="0" indent="0">
              <a:buNone/>
            </a:pPr>
            <a:r>
              <a:rPr lang="fr-FR" b="1" dirty="0"/>
              <a:t>Les élèves sont soumis à l’obligation d’assiduité</a:t>
            </a:r>
            <a:r>
              <a:rPr lang="fr-FR" dirty="0"/>
              <a:t> posée par l’article L. 511-1 du Code de l’éducation, qui impose que soit suivie l’intégralité des enseignements obligatoires et facultatifs auxquels les élèves sont inscrits (article R. 511-11 du Code de l’éducation). Il en résulte que les élèves doivent assister à l'ensemble des cours inscrit à leur emploi du temps sans pouvoir refuser les matières qui leur paraîtraient contraires à leurs convictions. </a:t>
            </a:r>
          </a:p>
          <a:p>
            <a:pPr marL="0" indent="0">
              <a:buNone/>
            </a:pPr>
            <a:r>
              <a:rPr lang="fr-FR" b="1" dirty="0"/>
              <a:t>Un absentéisme sélectif pour des raisons religieuses ne saurait être accepté</a:t>
            </a:r>
            <a:r>
              <a:rPr lang="fr-FR" dirty="0"/>
              <a:t>. En éducation physique et sportive (EPS), les certificats médicaux – qui pourraient apparaître de complaisance –peuvent être soumis au contrôle du médecin scolaire académique. </a:t>
            </a:r>
          </a:p>
          <a:p>
            <a:pPr marL="0" indent="0">
              <a:buNone/>
            </a:pPr>
            <a:r>
              <a:rPr lang="fr-FR" dirty="0"/>
              <a:t>En effet, </a:t>
            </a:r>
            <a:r>
              <a:rPr lang="fr-FR" b="1" dirty="0"/>
              <a:t>le motif d’atteinte à des convictions religieuses ne figure pas au nombre des motifs d’absence reconnus comme légitimes </a:t>
            </a:r>
            <a:r>
              <a:rPr lang="fr-FR" dirty="0"/>
              <a:t>(cf. article L. 131-8 du Code de l’éducation). Il en va de même pour les sorties scolaires obligatoires auxquelles doivent participer les élèves (cf. circulaire n° 2011-117 du 3 aout 2011 relative aux modalités d’organisation des sorties et voyages scolaires au collège et au lycée). </a:t>
            </a:r>
          </a:p>
          <a:p>
            <a:pPr marL="0" indent="0">
              <a:buNone/>
            </a:pPr>
            <a:r>
              <a:rPr lang="fr-FR" dirty="0"/>
              <a:t>Par ailleurs, </a:t>
            </a:r>
            <a:r>
              <a:rPr lang="fr-FR" b="1" dirty="0"/>
              <a:t>si l’élève n’est pas obligé de s’inscrire à une sortie scolaire facultative, les règles de l’enseignement public s’appliquent à lui dès lors qu’il a décidé d’y participer. </a:t>
            </a:r>
            <a:r>
              <a:rPr lang="fr-FR" dirty="0"/>
              <a:t>Toutes les activités organisées dans le cadre de ces sorties (visite patrimoniale d’un site religieux ou historique, etc.) s’imposent à l’élève</a:t>
            </a:r>
          </a:p>
        </p:txBody>
      </p:sp>
    </p:spTree>
    <p:extLst>
      <p:ext uri="{BB962C8B-B14F-4D97-AF65-F5344CB8AC3E}">
        <p14:creationId xmlns:p14="http://schemas.microsoft.com/office/powerpoint/2010/main" val="383136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2:Un élève refuse de participer à une activité scolaire (un cours, une sortie scolaire obligatoire, la visite d’un site religieux ou historique, une pratique musicale ou d’arts plastiques, etc.) au motif qu’elle serait contraire à ses convictions religieuses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1081377" y="2015732"/>
            <a:ext cx="9973477" cy="3450613"/>
          </a:xfrm>
        </p:spPr>
        <p:txBody>
          <a:bodyPr>
            <a:normAutofit fontScale="70000" lnSpcReduction="20000"/>
          </a:bodyPr>
          <a:lstStyle/>
          <a:p>
            <a:pPr marL="0" indent="0">
              <a:buNone/>
            </a:pPr>
            <a:r>
              <a:rPr lang="fr-FR" dirty="0"/>
              <a:t>Dans le dialogue avec l’élève, et le cas échéant avec ses parents, il importe de faire comprendre, d’une part, l’obligation d’assiduité à laquelle l’élève est tenu, et d’autre part, le caractère ponctuel des autorisations d’absence pour les grandes fêtes religieuses. </a:t>
            </a:r>
          </a:p>
          <a:p>
            <a:pPr marL="0" indent="0">
              <a:buNone/>
            </a:pPr>
            <a:r>
              <a:rPr lang="fr-FR" b="1" dirty="0"/>
              <a:t> Il s’agit de parvenir à une conciliation : l’École ne nie pas les pratiques religieuses, elle respecte les convictions religieuses et la liberté de conscience. Mais les pratiques religieuses s’exercent dans un temps différent de celui de l’école. </a:t>
            </a:r>
          </a:p>
          <a:p>
            <a:pPr marL="0" indent="0">
              <a:buNone/>
            </a:pPr>
            <a:r>
              <a:rPr lang="fr-FR" dirty="0"/>
              <a:t> Dans le cas où le conflit n’est pas résolu, le chef d’établissement prend acte d’un manquement à l’obligation d’assiduité et du non-respect du règlement intérieur pour engager une procédure disciplinaire et proposer une sanction. </a:t>
            </a:r>
          </a:p>
          <a:p>
            <a:pPr marL="0" indent="0">
              <a:buNone/>
            </a:pPr>
            <a:r>
              <a:rPr lang="fr-FR" dirty="0"/>
              <a:t> Dans le cas où l’élève effectue un jeûne prolongé, </a:t>
            </a:r>
            <a:r>
              <a:rPr lang="fr-FR" b="1" dirty="0"/>
              <a:t>il convient de rappeler aux parents d’élèves, par un mot dans le carnet de correspondance de tous les élèves de la classe, les risques liés à l’absence de nutrition et d’hydratation lors de la pratique d’une activité sportive. </a:t>
            </a:r>
          </a:p>
          <a:p>
            <a:pPr marL="0" indent="0">
              <a:buNone/>
            </a:pPr>
            <a:r>
              <a:rPr lang="fr-FR" dirty="0"/>
              <a:t> Lors d’une sortie scolaire, l’enseignant veille à ce que les élèves se nourrissent et s’hydratent et, en cas de refus de certains élèves, il leur rappelle les risques d’hypoglycémie et de déshydratation auxquels ils s’exposent. </a:t>
            </a:r>
          </a:p>
        </p:txBody>
      </p:sp>
    </p:spTree>
    <p:extLst>
      <p:ext uri="{BB962C8B-B14F-4D97-AF65-F5344CB8AC3E}">
        <p14:creationId xmlns:p14="http://schemas.microsoft.com/office/powerpoint/2010/main" val="85671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800" dirty="0"/>
              <a:t>Situation 3:Un élève demande une autorisation d’absence nécessaire à l’exercice d’un culte ou à la célébration d’une fête religieuse.</a:t>
            </a:r>
          </a:p>
          <a:p>
            <a:pPr marL="0" indent="0">
              <a:buNone/>
            </a:pPr>
            <a:endParaRPr lang="fr-FR" dirty="0"/>
          </a:p>
        </p:txBody>
      </p:sp>
    </p:spTree>
    <p:extLst>
      <p:ext uri="{BB962C8B-B14F-4D97-AF65-F5344CB8AC3E}">
        <p14:creationId xmlns:p14="http://schemas.microsoft.com/office/powerpoint/2010/main" val="77503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a:t>
            </a:r>
            <a:r>
              <a:rPr lang="fr-FR" sz="1800"/>
              <a:t>3:Un élève demande une autorisation d’absence nécessaire à l’exercice d’un culte ou à la célébration d’une fête religieuse.</a:t>
            </a: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fontScale="92500"/>
          </a:bodyPr>
          <a:lstStyle/>
          <a:p>
            <a:pPr marL="0" indent="0">
              <a:buNone/>
            </a:pPr>
            <a:r>
              <a:rPr lang="fr-FR" dirty="0"/>
              <a:t>Au sein des équipes de la vie scolaire, qui sont chargées de traiter les absences des élèves, il </a:t>
            </a:r>
            <a:r>
              <a:rPr lang="fr-FR" b="1" dirty="0"/>
              <a:t>convient d’informer dès le début de l’année les CPE et les assistants d’éducation des conditions de recevabilité d’une demande d’autorisation d’absence pour fête religieuse et de communiquer la liste des fêtes religieuses</a:t>
            </a:r>
            <a:r>
              <a:rPr lang="fr-FR" dirty="0"/>
              <a:t> fixée par la circulaire du ministre chargé de la fonction publique. </a:t>
            </a:r>
          </a:p>
          <a:p>
            <a:pPr marL="0" indent="0">
              <a:buNone/>
            </a:pPr>
            <a:r>
              <a:rPr lang="fr-FR" dirty="0"/>
              <a:t>Les assistants d’éducation doivent signaler au CPE tout absentéisme sélectif pour motif religieux. </a:t>
            </a:r>
          </a:p>
          <a:p>
            <a:pPr marL="0" indent="0">
              <a:buNone/>
            </a:pPr>
            <a:r>
              <a:rPr lang="fr-FR" dirty="0"/>
              <a:t> Dans le cas d’absences répétées et injustifiées dues à des motifs religieux, le CPE, le chef d’établissement ou le directeur d’école reçoit les parents pour leur rappeler l’obligation d’assiduité.</a:t>
            </a:r>
          </a:p>
        </p:txBody>
      </p:sp>
    </p:spTree>
    <p:extLst>
      <p:ext uri="{BB962C8B-B14F-4D97-AF65-F5344CB8AC3E}">
        <p14:creationId xmlns:p14="http://schemas.microsoft.com/office/powerpoint/2010/main" val="310670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a:t>
            </a:r>
            <a:r>
              <a:rPr lang="fr-FR" sz="1800"/>
              <a:t>3:Un élève demande une autorisation d’absence nécessaire à l’exercice d’un culte ou à la célébration d’une fête religieuse.</a:t>
            </a: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fontScale="77500" lnSpcReduction="20000"/>
          </a:bodyPr>
          <a:lstStyle/>
          <a:p>
            <a:pPr marL="0" indent="0">
              <a:buNone/>
            </a:pPr>
            <a:r>
              <a:rPr lang="fr-FR" b="1" dirty="0"/>
              <a:t>Peut être accordée à un élève qui en fait la demande </a:t>
            </a:r>
            <a:r>
              <a:rPr lang="fr-FR" dirty="0"/>
              <a:t>une autorisation d’absence le jour d’une des grandes fêtes religieuses. </a:t>
            </a:r>
          </a:p>
          <a:p>
            <a:pPr marL="0" indent="0">
              <a:buNone/>
            </a:pPr>
            <a:r>
              <a:rPr lang="fr-FR" dirty="0"/>
              <a:t>Au contraire, </a:t>
            </a:r>
            <a:r>
              <a:rPr lang="fr-FR" b="1" dirty="0"/>
              <a:t>ne pourra être autorisée une demande d’absence en EPS pendant une longue période</a:t>
            </a:r>
            <a:r>
              <a:rPr lang="fr-FR" dirty="0"/>
              <a:t>, justifiée par un jeûne prolongé lié à l’exercice d’un culte, dans la mesure où une absence prolongée à un cours obligatoire ne saurait être considérée comme compatible avec la scolarité normale de l’élève. </a:t>
            </a:r>
          </a:p>
          <a:p>
            <a:pPr marL="0" indent="0">
              <a:buNone/>
            </a:pPr>
            <a:r>
              <a:rPr lang="fr-FR" b="1" dirty="0"/>
              <a:t>Il en va de même d’une absence récurrente les samedis matin pour des motifs religieux</a:t>
            </a:r>
            <a:r>
              <a:rPr lang="fr-FR" dirty="0"/>
              <a:t> (CE, Assemblée, 14 avril 1995, n° 157653). Le même raisonnement doit être retenu dans l’hypothèse où l’élève ne demande pas une autorisation d’absence mais une demande de dispense d’activité sportive. En effet, quand bien même l’élève serait présent au cours, une dispense d’activité sportive équivaudrait à une autorisation d’absence dans la mesure où l’enseignement de l’EPS implique nécessairement la pratique d’une activité physique et sportive</a:t>
            </a:r>
          </a:p>
        </p:txBody>
      </p:sp>
    </p:spTree>
    <p:extLst>
      <p:ext uri="{BB962C8B-B14F-4D97-AF65-F5344CB8AC3E}">
        <p14:creationId xmlns:p14="http://schemas.microsoft.com/office/powerpoint/2010/main" val="42348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a:t>
            </a:r>
            <a:r>
              <a:rPr lang="fr-FR" sz="1800"/>
              <a:t>3:Un élève demande une autorisation d’absence nécessaire à l’exercice d’un culte ou à la célébration d’une fête religieuse.</a:t>
            </a: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fontScale="77500" lnSpcReduction="20000"/>
          </a:bodyPr>
          <a:lstStyle/>
          <a:p>
            <a:pPr marL="0" indent="0">
              <a:buNone/>
            </a:pPr>
            <a:r>
              <a:rPr lang="fr-FR" dirty="0"/>
              <a:t>Articles L. 511-1 et R. 511-11 du Code de l’éducation - Circulaire du 18 mai 2004 relative à la mise en œuvre de la loi n° 2004-228 du 15 mars 2004 encadrant, en application du principe de laïcité, le port de signes ou de tenues manifestant une appartenance religieuse dans les écoles, collèges et lycées </a:t>
            </a:r>
            <a:r>
              <a:rPr lang="fr-FR" b="1" dirty="0"/>
              <a:t>publics Les élèves sont soumis à l’obligation d’assiduité </a:t>
            </a:r>
            <a:r>
              <a:rPr lang="fr-FR" dirty="0"/>
              <a:t>prévue à l’article L. 511-1 du Code de l’éducation. </a:t>
            </a:r>
          </a:p>
          <a:p>
            <a:pPr marL="0" indent="0">
              <a:buNone/>
            </a:pPr>
            <a:r>
              <a:rPr lang="fr-FR" dirty="0"/>
              <a:t>Toutefois, cette obligation ne s'oppose pas à ce que des </a:t>
            </a:r>
            <a:r>
              <a:rPr lang="fr-FR" b="1" dirty="0"/>
              <a:t>autorisations d'absence soient accordées à des élèves qui en font la demande lorsqu'elles concernent une grande fête religieuse </a:t>
            </a:r>
            <a:r>
              <a:rPr lang="fr-FR" dirty="0"/>
              <a:t>dont la liste restreinte est arrêtée chaque année.</a:t>
            </a:r>
          </a:p>
          <a:p>
            <a:pPr marL="0" indent="0">
              <a:buNone/>
            </a:pPr>
            <a:r>
              <a:rPr lang="fr-FR" dirty="0"/>
              <a:t> « Des autorisations d'absence doivent pouvoir être accordées aux élèves pour les grandes fêtes religieuses qui ne coïncident pas avec un jour de congé et dont les dates sont rappelées chaque année par une instruction. » (circulaire du 18 mai 2004) </a:t>
            </a:r>
          </a:p>
          <a:p>
            <a:pPr marL="0" indent="0">
              <a:buNone/>
            </a:pPr>
            <a:r>
              <a:rPr lang="fr-FR" b="1" dirty="0"/>
              <a:t>Les demandes d'absence systématique ou prolongée doivent être refusées </a:t>
            </a:r>
            <a:r>
              <a:rPr lang="fr-FR" dirty="0"/>
              <a:t>dès lors qu’elles sont incompatibles avec les exigences de la scolarité et de l’organisation des services. (CE, 14 avril 1995, n° 125148). </a:t>
            </a:r>
          </a:p>
        </p:txBody>
      </p:sp>
    </p:spTree>
    <p:extLst>
      <p:ext uri="{BB962C8B-B14F-4D97-AF65-F5344CB8AC3E}">
        <p14:creationId xmlns:p14="http://schemas.microsoft.com/office/powerpoint/2010/main" val="680746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400" dirty="0"/>
              <a:t>Situation 4: Quelle position un établissement scolaire doit-il adopter concernant les demandes de parents souhaitant que leurs enfants consomment des menus spécifiques à la cantine, conformes à leurs pratiques confessionnelles ?</a:t>
            </a:r>
          </a:p>
          <a:p>
            <a:pPr marL="0" indent="0">
              <a:buNone/>
            </a:pPr>
            <a:endParaRPr lang="fr-FR" dirty="0"/>
          </a:p>
        </p:txBody>
      </p:sp>
    </p:spTree>
    <p:extLst>
      <p:ext uri="{BB962C8B-B14F-4D97-AF65-F5344CB8AC3E}">
        <p14:creationId xmlns:p14="http://schemas.microsoft.com/office/powerpoint/2010/main" val="753708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4: Quelle position un établissement scolaire doit-il adopter concernant les demandes de parents souhaitant que leurs enfants consomment des menus spécifiques à la cantine, conformes à leurs pratiques confessionnelles ?</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923545" y="2015732"/>
            <a:ext cx="10131310" cy="3450613"/>
          </a:xfrm>
        </p:spPr>
        <p:txBody>
          <a:bodyPr>
            <a:normAutofit fontScale="77500" lnSpcReduction="20000"/>
          </a:bodyPr>
          <a:lstStyle/>
          <a:p>
            <a:pPr marL="0" indent="0">
              <a:buNone/>
            </a:pPr>
            <a:r>
              <a:rPr lang="fr-FR" b="1" dirty="0"/>
              <a:t>Il convient de rappeler aux parents le caractère facultatif pour l’élève de l’inscription au service de restauration scolaire </a:t>
            </a:r>
            <a:r>
              <a:rPr lang="fr-FR" dirty="0"/>
              <a:t>et de leur rappeler que l’accommodement que constitue un repas différencié ne constitue pas un droit, mais une pratique. </a:t>
            </a:r>
          </a:p>
          <a:p>
            <a:pPr marL="0" indent="0">
              <a:buNone/>
            </a:pPr>
            <a:r>
              <a:rPr lang="fr-FR" dirty="0"/>
              <a:t> </a:t>
            </a:r>
            <a:r>
              <a:rPr lang="fr-FR" b="1" dirty="0"/>
              <a:t>Il convient également d’informer les personnels de la restauration scolaire qu’ils doivent respecter les convictions et les choix individuels sans jugements ni assignation identitaire</a:t>
            </a:r>
            <a:r>
              <a:rPr lang="fr-FR" dirty="0"/>
              <a:t>. Pour mémoire, les personnels de la restauration scolaire sont placés sous l’autorité fonctionnelle du chef d’établissement qui est chargé, le cas échéant, des rappels nécessaires. </a:t>
            </a:r>
          </a:p>
          <a:p>
            <a:pPr marL="0" indent="0">
              <a:buNone/>
            </a:pPr>
            <a:r>
              <a:rPr lang="fr-FR" dirty="0"/>
              <a:t> Les cantines scolaires des écoles primaires sont gérées par les municipalités. Nombre de mairies offrent plusieurs menus qui peuvent être choisis par les familles pour des raisons </a:t>
            </a:r>
            <a:r>
              <a:rPr lang="fr-FR" b="1" dirty="0"/>
              <a:t>religieuses, éthiques ou diététiques</a:t>
            </a:r>
            <a:r>
              <a:rPr lang="fr-FR" dirty="0"/>
              <a:t>. Si le service public municipal veille à respecter le choix des parents en servant à chaque enfant le type de menu pour lequel il est inscrit, il ne peut, par exemple, être tenu d’empêcher les enfants de s’échanger de la nourriture. Compte tenu de son devoir de neutralité, </a:t>
            </a:r>
            <a:r>
              <a:rPr lang="fr-FR" b="1" dirty="0"/>
              <a:t>un agent public ne saurait être garant de l’observance d’une pratique religieuse</a:t>
            </a:r>
          </a:p>
        </p:txBody>
      </p:sp>
    </p:spTree>
    <p:extLst>
      <p:ext uri="{BB962C8B-B14F-4D97-AF65-F5344CB8AC3E}">
        <p14:creationId xmlns:p14="http://schemas.microsoft.com/office/powerpoint/2010/main" val="223781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91AC2-1291-4C7B-A601-496957B88372}"/>
              </a:ext>
            </a:extLst>
          </p:cNvPr>
          <p:cNvSpPr>
            <a:spLocks noGrp="1"/>
          </p:cNvSpPr>
          <p:nvPr>
            <p:ph type="title"/>
          </p:nvPr>
        </p:nvSpPr>
        <p:spPr/>
        <p:txBody>
          <a:bodyPr/>
          <a:lstStyle/>
          <a:p>
            <a:r>
              <a:rPr lang="fr-FR" dirty="0"/>
              <a:t>Les questions sensibles en classe</a:t>
            </a:r>
          </a:p>
        </p:txBody>
      </p:sp>
      <p:sp>
        <p:nvSpPr>
          <p:cNvPr id="3" name="Espace réservé du contenu 2">
            <a:extLst>
              <a:ext uri="{FF2B5EF4-FFF2-40B4-BE49-F238E27FC236}">
                <a16:creationId xmlns:a16="http://schemas.microsoft.com/office/drawing/2014/main" id="{28965E73-9295-4B50-888F-AAF7B7D54567}"/>
              </a:ext>
            </a:extLst>
          </p:cNvPr>
          <p:cNvSpPr>
            <a:spLocks noGrp="1"/>
          </p:cNvSpPr>
          <p:nvPr>
            <p:ph idx="1"/>
          </p:nvPr>
        </p:nvSpPr>
        <p:spPr/>
        <p:txBody>
          <a:bodyPr>
            <a:normAutofit lnSpcReduction="10000"/>
          </a:bodyPr>
          <a:lstStyle/>
          <a:p>
            <a:r>
              <a:rPr lang="fr-FR" dirty="0"/>
              <a:t>Discuter autour de la laïcité, un enjeu pour toutes et tous</a:t>
            </a:r>
          </a:p>
          <a:p>
            <a:r>
              <a:rPr lang="fr-FR" dirty="0"/>
              <a:t>Laïcité en EMC ou laïcité partout ? (Ergologie)</a:t>
            </a:r>
          </a:p>
          <a:p>
            <a:r>
              <a:rPr lang="fr-FR" dirty="0"/>
              <a:t>Le devoir de traiter la laïcité en classe. Les risques dans le cas contraire.</a:t>
            </a:r>
          </a:p>
          <a:p>
            <a:endParaRPr lang="fr-FR" dirty="0"/>
          </a:p>
          <a:p>
            <a:endParaRPr lang="fr-FR" dirty="0"/>
          </a:p>
          <a:p>
            <a:endParaRPr lang="fr-FR" dirty="0"/>
          </a:p>
          <a:p>
            <a:pPr marL="0" indent="0">
              <a:lnSpc>
                <a:spcPct val="107000"/>
              </a:lnSpc>
              <a:spcAft>
                <a:spcPts val="800"/>
              </a:spcAft>
              <a:buNone/>
            </a:pPr>
            <a:r>
              <a:rPr lang="fr-FR" b="1" dirty="0">
                <a:latin typeface="Calibri" panose="020F0502020204030204" pitchFamily="34" charset="0"/>
                <a:ea typeface="Calibri" panose="020F0502020204030204" pitchFamily="34" charset="0"/>
                <a:cs typeface="Times New Roman" panose="02020603050405020304" pitchFamily="18" charset="0"/>
              </a:rPr>
              <a:t>"Je crains l'homme d'un seul livre", disait Thomas d'Aquin</a:t>
            </a: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2097842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4: Quelle position un établissement scolaire doit-il adopter concernant les demandes de parents souhaitant que leurs enfants consomment des menus spécifiques à la cantine, conformes à leurs pratiques confessionnelles ?</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576073" y="2015732"/>
            <a:ext cx="10478782" cy="3918724"/>
          </a:xfrm>
        </p:spPr>
        <p:txBody>
          <a:bodyPr>
            <a:normAutofit fontScale="55000" lnSpcReduction="20000"/>
          </a:bodyPr>
          <a:lstStyle/>
          <a:p>
            <a:pPr marL="0" indent="0">
              <a:buNone/>
            </a:pPr>
            <a:r>
              <a:rPr lang="fr-FR" dirty="0"/>
              <a:t>Circulaire du 16 août 2011 du ministère de l’Intérieur relative au principe de laïcité en matière de restauration collective du service public </a:t>
            </a:r>
          </a:p>
          <a:p>
            <a:pPr marL="0" indent="0">
              <a:buNone/>
            </a:pPr>
            <a:r>
              <a:rPr lang="fr-FR" dirty="0"/>
              <a:t>La restauration scolaire est un service public relevant des collectivités territoriales. En application du principe de neutralité auquel sont soumis tous les services publics, dont celui de la restauration scolaire, le fait de prévoir des menus différenciés, liés ou non à des pratiques confessionnelles des élèves </a:t>
            </a:r>
            <a:r>
              <a:rPr lang="fr-FR" b="1" dirty="0"/>
              <a:t>ne constitue ni un droit pour les usagers, ni une obligation pour les collectivités territoriales</a:t>
            </a:r>
            <a:r>
              <a:rPr lang="fr-FR" dirty="0"/>
              <a:t>. </a:t>
            </a:r>
          </a:p>
          <a:p>
            <a:pPr marL="0" indent="0">
              <a:buNone/>
            </a:pPr>
            <a:r>
              <a:rPr lang="fr-FR" dirty="0"/>
              <a:t>Il a d’ailleurs été jugé que « les dispositions relatives aux menus qui ne font référence à aucun interdit alimentaire ne présentent pas un caractère discriminatoire en fonction de la religion des enfants ou de leurs parents. » (CE, 25 octobre 2002, n° 251161). </a:t>
            </a:r>
          </a:p>
          <a:p>
            <a:pPr marL="0" indent="0">
              <a:buNone/>
            </a:pPr>
            <a:r>
              <a:rPr lang="fr-FR" dirty="0"/>
              <a:t>Pour autant, s’il ne s’agit pas d’une obligation, rien ne s’oppose à ce que le service public prévoie de faciliter l’exercice, par les élèves, de leur liberté de conscience, à condition que soient respectés l’ordre public, la santé publique, le bon fonctionnement du service, et les droits et libertés d’autrui. </a:t>
            </a:r>
          </a:p>
          <a:p>
            <a:pPr marL="0" indent="0">
              <a:buNone/>
            </a:pPr>
            <a:r>
              <a:rPr lang="fr-FR" dirty="0"/>
              <a:t>Ainsi, </a:t>
            </a:r>
            <a:r>
              <a:rPr lang="fr-FR" b="1" dirty="0"/>
              <a:t>les collectivités territoriales peuvent librement mettre en place des repas différenciés dans les établissements scolaires </a:t>
            </a:r>
            <a:r>
              <a:rPr lang="fr-FR" dirty="0"/>
              <a:t>dont elles ont la charge pour prendre en compte les prescriptions alimentaires de quelque nature qu’elles soient. Cette disposition ne doit pas conduire à des regroupements d’élèves, par exemple par tables distinctes dans un réfectoire, selon les pratiques alimentaires. Elle ne doit pas non plus être l’occasion d’attribuer d’autorité telle ou telle pratique à quelque élève que ce soit. Il faut, en outre, veiller à ce que ces différenciations ne soient pas l’occasion de pressions entre les élèves. </a:t>
            </a:r>
          </a:p>
          <a:p>
            <a:pPr marL="0" indent="0">
              <a:buNone/>
            </a:pPr>
            <a:r>
              <a:rPr lang="fr-FR" dirty="0"/>
              <a:t>En toute hypothèse, on ne pourra accepter la demande d’une famille de préparer pour leur enfant un panier repas sur le modèle de celui mentionné par le projet d’accueil personnalisé (PAI) prévu par les articles D. 351-4 et D. 351-9 du Code de l’éducation. </a:t>
            </a:r>
          </a:p>
          <a:p>
            <a:pPr marL="0" indent="0">
              <a:buNone/>
            </a:pPr>
            <a:r>
              <a:rPr lang="fr-FR" dirty="0"/>
              <a:t>En effet, cette possibilité ne s’adresse qu’aux élèves présentant « un handicap ou un trouble de santé invalidant ». Cette limitation du champ d’application du PAI aux seuls motifs médicaux est justifiée par la nécessité d’un contrôle très strict du contenu des paniers repas et de leur mode de conservation afin d’éviter tout manquement aux règles d’hygiène et de sécurité. Cette possibilité n’est donc offerte qu’en cas d’absolue nécessité justifiée par un motif médical légitime. </a:t>
            </a:r>
          </a:p>
        </p:txBody>
      </p:sp>
    </p:spTree>
    <p:extLst>
      <p:ext uri="{BB962C8B-B14F-4D97-AF65-F5344CB8AC3E}">
        <p14:creationId xmlns:p14="http://schemas.microsoft.com/office/powerpoint/2010/main" val="209365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400" dirty="0"/>
              <a:t>Situation 5: Dans quelle mesure est-il possible de célébrer les fêtes sécularisées dans les écoles et établissements publics d’enseignement (par exemple, Noël) ?</a:t>
            </a:r>
          </a:p>
          <a:p>
            <a:pPr marL="0" indent="0">
              <a:buNone/>
            </a:pPr>
            <a:endParaRPr lang="fr-FR" dirty="0"/>
          </a:p>
        </p:txBody>
      </p:sp>
    </p:spTree>
    <p:extLst>
      <p:ext uri="{BB962C8B-B14F-4D97-AF65-F5344CB8AC3E}">
        <p14:creationId xmlns:p14="http://schemas.microsoft.com/office/powerpoint/2010/main" val="189853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5: Dans quelle mesure est-il possible de célébrer les fêtes sécularisées dans les écoles et établissements publics d’enseignement (par exemple, Noël) ?</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fontScale="92500"/>
          </a:bodyPr>
          <a:lstStyle/>
          <a:p>
            <a:pPr marL="0" indent="0">
              <a:buNone/>
            </a:pPr>
            <a:r>
              <a:rPr lang="fr-FR" b="1" dirty="0"/>
              <a:t>Le directeur de l’école ou le chef d’établissement veille au respect de ces principes</a:t>
            </a:r>
            <a:r>
              <a:rPr lang="fr-FR" dirty="0"/>
              <a:t>. </a:t>
            </a:r>
          </a:p>
          <a:p>
            <a:pPr marL="0" indent="0">
              <a:buNone/>
            </a:pPr>
            <a:r>
              <a:rPr lang="fr-FR" dirty="0"/>
              <a:t> La question peut être posée au sujet du sapin de Noël qui serait considéré comme appartenant à la tradition chrétienne. Issu de multiples traditions, d’abord païennes, l’arbre mêle aujourd’hui de nombreuses symboliques. </a:t>
            </a:r>
          </a:p>
          <a:p>
            <a:pPr marL="0" indent="0">
              <a:buNone/>
            </a:pPr>
            <a:r>
              <a:rPr lang="fr-FR" dirty="0"/>
              <a:t>Un regard historique permet de saisir les évolutions culturelles, de </a:t>
            </a:r>
            <a:r>
              <a:rPr lang="fr-FR" b="1" dirty="0"/>
              <a:t>prendre de la distance </a:t>
            </a:r>
            <a:r>
              <a:rPr lang="fr-FR" dirty="0"/>
              <a:t>et de voir comment chaque époque s’approprie les symboles et leur </a:t>
            </a:r>
            <a:r>
              <a:rPr lang="fr-FR" b="1" dirty="0"/>
              <a:t>donne un sens nouveau</a:t>
            </a:r>
            <a:r>
              <a:rPr lang="fr-FR" dirty="0"/>
              <a:t>. </a:t>
            </a:r>
          </a:p>
          <a:p>
            <a:pPr marL="0" indent="0">
              <a:buNone/>
            </a:pPr>
            <a:r>
              <a:rPr lang="fr-FR" dirty="0"/>
              <a:t>Le sapin, symbole d’une </a:t>
            </a:r>
            <a:r>
              <a:rPr lang="fr-FR" b="1" dirty="0"/>
              <a:t>fête largement laïcisée</a:t>
            </a:r>
            <a:r>
              <a:rPr lang="fr-FR" dirty="0"/>
              <a:t>, peut être installé à condition qu’il ne revête aucun caractère cultuel dans sa présentation ou dans sa décoration</a:t>
            </a:r>
          </a:p>
        </p:txBody>
      </p:sp>
    </p:spTree>
    <p:extLst>
      <p:ext uri="{BB962C8B-B14F-4D97-AF65-F5344CB8AC3E}">
        <p14:creationId xmlns:p14="http://schemas.microsoft.com/office/powerpoint/2010/main" val="4022066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5: Dans quelle mesure est-il possible de célébrer les fêtes sécularisées dans les écoles et établissements publics d’enseignement (par exemple, Noël) ?</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898497" y="2015732"/>
            <a:ext cx="10156357" cy="3939795"/>
          </a:xfrm>
        </p:spPr>
        <p:txBody>
          <a:bodyPr>
            <a:normAutofit fontScale="70000" lnSpcReduction="20000"/>
          </a:bodyPr>
          <a:lstStyle/>
          <a:p>
            <a:pPr marL="0" indent="0">
              <a:buNone/>
            </a:pPr>
            <a:r>
              <a:rPr lang="fr-FR" dirty="0"/>
              <a:t>Loi du 9 décembre 1905 concernant la séparation des Églises et de l’État. Les dispositions prévues à l’article 28 de la loi du 9 décembre 1905, qui ont pour objet d’assurer la neutralité à l’égard des cultes des édifices publics, </a:t>
            </a:r>
            <a:r>
              <a:rPr lang="fr-FR" b="1" dirty="0"/>
              <a:t>s’opposent à l’installation, dans un bâtiment affecté à un service public ou dans un emplacement public, d’un signe ou emblème manifestant la reconnaissance d’un culte ou marquant une préférence religieuse</a:t>
            </a:r>
            <a:r>
              <a:rPr lang="fr-FR" dirty="0"/>
              <a:t> (CE, 9 novembre 2016, n° 395122 et n° 395223). </a:t>
            </a:r>
          </a:p>
          <a:p>
            <a:pPr marL="0" indent="0">
              <a:buNone/>
            </a:pPr>
            <a:r>
              <a:rPr lang="fr-FR" dirty="0"/>
              <a:t>Le même article de la loi de 1905 précise que </a:t>
            </a:r>
            <a:r>
              <a:rPr lang="fr-FR" b="1" dirty="0"/>
              <a:t>cette interdiction peut faire l’objet d’exceptions</a:t>
            </a:r>
            <a:r>
              <a:rPr lang="fr-FR" dirty="0"/>
              <a:t>, notamment lorsque des signes ou des emblèmes religieux sont installés dans un établissement public </a:t>
            </a:r>
            <a:r>
              <a:rPr lang="fr-FR" b="1" dirty="0"/>
              <a:t>à titre d’exposition</a:t>
            </a:r>
            <a:r>
              <a:rPr lang="fr-FR" dirty="0"/>
              <a:t>. </a:t>
            </a:r>
          </a:p>
          <a:p>
            <a:pPr marL="0" indent="0">
              <a:buNone/>
            </a:pPr>
            <a:r>
              <a:rPr lang="fr-FR" dirty="0"/>
              <a:t>Le CE a dégagé à cet égard un faisceau d’indices pour rechercher s’il existe des circonstances particulières permettant de reconnaître un caractère culturel, artistique ou festif à une représentation religieuse et de concilier son installation avec le principe de neutralité du service public : </a:t>
            </a:r>
          </a:p>
          <a:p>
            <a:pPr>
              <a:buFontTx/>
              <a:buChar char="-"/>
            </a:pPr>
            <a:r>
              <a:rPr lang="fr-FR" b="1" dirty="0"/>
              <a:t>le contexte </a:t>
            </a:r>
            <a:r>
              <a:rPr lang="fr-FR" dirty="0"/>
              <a:t>doit être dépourvu de tout prosélytisme ; </a:t>
            </a:r>
          </a:p>
          <a:p>
            <a:pPr>
              <a:buFontTx/>
              <a:buChar char="-"/>
            </a:pPr>
            <a:r>
              <a:rPr lang="fr-FR" b="1" dirty="0"/>
              <a:t>- les usages locaux </a:t>
            </a:r>
            <a:r>
              <a:rPr lang="fr-FR" dirty="0"/>
              <a:t>doivent être pris en compte ; - le lieu où est installé l’emblème ou la représentation religieuse doit également être pris en considération. </a:t>
            </a:r>
          </a:p>
          <a:p>
            <a:pPr>
              <a:buFontTx/>
              <a:buChar char="-"/>
            </a:pPr>
            <a:r>
              <a:rPr lang="fr-FR" dirty="0"/>
              <a:t>Lorsqu’un établissement public d’enseignement souhaite célébrer une fête sécularisée, comme par exemple la fête de Noël, il est nécessaire de s’assurer que la manifestation ne s’accompagne, sauf circonstances particulières, de l’installation d’aucun signe ou emblème à caractère religieux et, ainsi, n’exprime pas la reconnaissance d’un culte ni ne marque une préférence religieuse. </a:t>
            </a:r>
          </a:p>
        </p:txBody>
      </p:sp>
    </p:spTree>
    <p:extLst>
      <p:ext uri="{BB962C8B-B14F-4D97-AF65-F5344CB8AC3E}">
        <p14:creationId xmlns:p14="http://schemas.microsoft.com/office/powerpoint/2010/main" val="3421026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400" dirty="0"/>
              <a:t>Situation 6: Le respect du principe de laïcité s’impose à l’ensemble des personnels du service public relevant du statut général de la fonction publique, qu’ils soient personnels de l’éducation nationale ou agents des collectivités territoriales exerçant dans les établissements scolaires.</a:t>
            </a:r>
          </a:p>
          <a:p>
            <a:pPr marL="0" indent="0" algn="ctr">
              <a:buNone/>
            </a:pPr>
            <a:r>
              <a:rPr lang="fr-FR" b="1" dirty="0"/>
              <a:t>Un agent peut-il refuser de serrer la main d’un collègue ou d’un usager ?</a:t>
            </a:r>
            <a:endParaRPr lang="fr-FR" dirty="0"/>
          </a:p>
        </p:txBody>
      </p:sp>
    </p:spTree>
    <p:extLst>
      <p:ext uri="{BB962C8B-B14F-4D97-AF65-F5344CB8AC3E}">
        <p14:creationId xmlns:p14="http://schemas.microsoft.com/office/powerpoint/2010/main" val="113128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6: Le respect du principe de laïcité s’impose à l’ensemble des personnels du service public relevant du statut général de la fonction publique, qu’ils soient personnels de l’éducation nationale ou agents des collectivités territoriales exerçant dans les établissements scolaires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fontScale="62500" lnSpcReduction="20000"/>
          </a:bodyPr>
          <a:lstStyle/>
          <a:p>
            <a:pPr marL="0" indent="0">
              <a:buNone/>
            </a:pPr>
            <a:r>
              <a:rPr lang="fr-FR" b="1" dirty="0"/>
              <a:t>« Un agent peut-il refuser de serrer la main d’un collègue ou d’un usager ? »</a:t>
            </a:r>
          </a:p>
          <a:p>
            <a:pPr marL="0" indent="0">
              <a:buNone/>
            </a:pPr>
            <a:r>
              <a:rPr lang="fr-FR" dirty="0"/>
              <a:t> Contraire aux usages et aux textes applicables, cette pratique mérite d’être relevée. Cadre juridique Article 25 de la loi du 13 juillet 1983 portant droits et obligations des fonctionnaires modifié par la loi du 20 avril 2016 relative à la déontologie et aux droits et obligations des fonctionnaires. « Le fonctionnaire exerce ses fonctions avec dignité, impartialité, intégrité et probité. </a:t>
            </a:r>
          </a:p>
          <a:p>
            <a:pPr marL="0" indent="0">
              <a:buNone/>
            </a:pPr>
            <a:r>
              <a:rPr lang="fr-FR" dirty="0"/>
              <a:t>Dans ses fonctions, il est tenu à l’obligation de neutralité. / Le fonctionnaire exerce ses fonctions dans le respect du principe de laïcité. À ce titre, il s’abstient notamment de manifester, dans l’exercice de ses fonctions, ses opinions religieuses. / Le fonctionnaire traite de façon égale toutes les personnes et respecte leur liberté de conscience et leur dignité. / Il appartient au chef de service de veiller au respect de ces principes dans les services placés sous son autorité (...) » « Nul ne peut se prévaloir de sa religion ou de ses convictions pour porter atteinte à l’égalité entre les femmes et les hommes. » </a:t>
            </a:r>
          </a:p>
          <a:p>
            <a:pPr marL="0" indent="0">
              <a:buNone/>
            </a:pPr>
            <a:r>
              <a:rPr lang="fr-FR" dirty="0"/>
              <a:t>Ce cadre légal permet de sanctionner les agissements contraires aux exigences minimales de la vie en société (Observatoire de la laïcité, 14 février 2017). Dans le document « Laïcité et fonction publique », également disponible sur le site de la fonction publique, le cas est traité comme suit : « Tous les comportements portant atteinte à la dignité des personnes, comme le refus de saluer certains collègues ou usagers ou d’être reçu par eux, sont proscrits. Ce rappel relève de la responsabilité de l’encadrement. Par ailleurs, le refus d’être placé sous l’autorité hiérarchique d’une personne de l’autre sexe constitue un refus d’obéissance caractérisé. »</a:t>
            </a:r>
          </a:p>
        </p:txBody>
      </p:sp>
    </p:spTree>
    <p:extLst>
      <p:ext uri="{BB962C8B-B14F-4D97-AF65-F5344CB8AC3E}">
        <p14:creationId xmlns:p14="http://schemas.microsoft.com/office/powerpoint/2010/main" val="3937203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6: Le respect du principe de laïcité s’impose à l’ensemble des personnels du service public relevant du statut général de la fonction publique, qu’ils soient personnels de l’éducation nationale ou agents des collectivités territoriales exerçant dans les établissements scolaires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484632" y="2015732"/>
            <a:ext cx="11036807" cy="4385068"/>
          </a:xfrm>
        </p:spPr>
        <p:txBody>
          <a:bodyPr>
            <a:normAutofit fontScale="55000" lnSpcReduction="20000"/>
          </a:bodyPr>
          <a:lstStyle/>
          <a:p>
            <a:pPr marL="0" indent="0">
              <a:buNone/>
            </a:pPr>
            <a:r>
              <a:rPr lang="fr-FR" b="1" dirty="0"/>
              <a:t>Le chef d’établissement constatant un manquement au devoir de neutralité pourra conduire un entretien pour rappeler à l’agent ses obligations</a:t>
            </a:r>
            <a:r>
              <a:rPr lang="fr-FR" dirty="0"/>
              <a:t>. En cas de manquement réitéré, il informe l’autorité académique qui engagera le cas échéant une procédure disciplinaire. </a:t>
            </a:r>
          </a:p>
          <a:p>
            <a:pPr marL="0" indent="0">
              <a:buNone/>
            </a:pPr>
            <a:r>
              <a:rPr lang="fr-FR" b="1" dirty="0"/>
              <a:t>Le cas des assistants d’éducation Lors du recrutement, il convient que le chef d’établissement présente très clairement l’exigence de neutralité des personnels du service public. </a:t>
            </a:r>
            <a:r>
              <a:rPr lang="fr-FR" dirty="0"/>
              <a:t>En cas d’atteinte au principe de laïcité, le chef d’établissement conduit un entretien pour rappeler ses obligations à l’assistant d’éducation et évoque l’éventualité de son licenciement s’il devait persister dans son attitude. </a:t>
            </a:r>
          </a:p>
          <a:p>
            <a:pPr marL="0" indent="0">
              <a:buNone/>
            </a:pPr>
            <a:r>
              <a:rPr lang="fr-FR" b="1" dirty="0"/>
              <a:t>Le cas des </a:t>
            </a:r>
            <a:r>
              <a:rPr lang="fr-FR" b="1" dirty="0" err="1"/>
              <a:t>Atsem</a:t>
            </a:r>
            <a:r>
              <a:rPr lang="fr-FR" b="1" dirty="0"/>
              <a:t> Agents publics</a:t>
            </a:r>
            <a:r>
              <a:rPr lang="fr-FR" dirty="0"/>
              <a:t>, les </a:t>
            </a:r>
            <a:r>
              <a:rPr lang="fr-FR" dirty="0" err="1"/>
              <a:t>Atsem</a:t>
            </a:r>
            <a:r>
              <a:rPr lang="fr-FR" dirty="0"/>
              <a:t> qui travaillent auprès des enseignants des classes maternelles ou enfantines font partie de la communauté éducative et leur contribution est reconnue par de nombreux textes officiels du ministère de l’éducation nationale et de la jeunesse. Sous la double hiérarchie de la collectivité territoriale-employeur et de celle, fonctionnelle, des directeurs d’école, les </a:t>
            </a:r>
            <a:r>
              <a:rPr lang="fr-FR" dirty="0" err="1"/>
              <a:t>Atsem</a:t>
            </a:r>
            <a:r>
              <a:rPr lang="fr-FR" dirty="0"/>
              <a:t>, comme tous les agents publics, sont astreints au devoir de neutralité qui implique de bannir les attitudes qui marquent l'adhésion ou la critique par rapport à une croyance particulière, ainsi que les signes d'appartenance religieuse. Dans toutes les activités menées durant la journée dans les locaux scolaires, les </a:t>
            </a:r>
            <a:r>
              <a:rPr lang="fr-FR" dirty="0" err="1"/>
              <a:t>Atsem</a:t>
            </a:r>
            <a:r>
              <a:rPr lang="fr-FR" dirty="0"/>
              <a:t> doivent respecter les principes de laïcité, que ce soit dans le cadre de la garderie, de la classe, de la restauration scolaire, ou des activités périscolaires. </a:t>
            </a:r>
          </a:p>
          <a:p>
            <a:pPr marL="0" indent="0">
              <a:buNone/>
            </a:pPr>
            <a:r>
              <a:rPr lang="fr-FR" dirty="0"/>
              <a:t>Ces principes s'appliquent également aux accompagnants d'élèves en situation de handicap, qui sont également des agents publics </a:t>
            </a:r>
            <a:r>
              <a:rPr lang="fr-FR" b="1" dirty="0"/>
              <a:t>(AESH : Accompagnants des Élèves en Situation de Handicap ; AVS : Auxiliaire de Vie Scolaire).</a:t>
            </a:r>
          </a:p>
          <a:p>
            <a:pPr marL="0" indent="0">
              <a:buNone/>
            </a:pPr>
            <a:r>
              <a:rPr lang="fr-FR" dirty="0"/>
              <a:t> S'agissant des personnels des collectivités territoriales, le chef d’établissement informe leur autorité hiérarchique en cas de manquement au devoir de neutralité. Le cas des volontaires du service civique L’article L. 120-15 du Code du service national prévoit que : « La personne volontaire est soumise aux règles des services de la personne morale agréée auprès de laquelle elle accomplit son service civique. Elle est tenue à la discrétion pour les faits et informations dont elle a connaissance dans l’exercice de ses missions. Elle est tenue également aux obligations de convenance et de réserve inhérentes à ses fonctions. » Il en résulte que les personnes ayant conclu un contrat de service civique avec l’État et exerçant leurs fonctions dans les services centraux ou déconcentrés du ministère chargé de l’éducation nationale ainsi que dans les établissements qui en relèvent sont soumises aux mêmes obligations de neutralité que celles qui s’imposent aux agents publics</a:t>
            </a:r>
          </a:p>
        </p:txBody>
      </p:sp>
    </p:spTree>
    <p:extLst>
      <p:ext uri="{BB962C8B-B14F-4D97-AF65-F5344CB8AC3E}">
        <p14:creationId xmlns:p14="http://schemas.microsoft.com/office/powerpoint/2010/main" val="1144771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6: Le respect du principe de laïcité s’impose à l’ensemble des personnels du service public relevant du statut général de la fonction publique, qu’ils soient personnels de l’éducation nationale ou agents des collectivités territoriales exerçant dans les établissements scolaires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1024128" y="2015732"/>
            <a:ext cx="10588751" cy="4202188"/>
          </a:xfrm>
        </p:spPr>
        <p:txBody>
          <a:bodyPr>
            <a:normAutofit fontScale="62500" lnSpcReduction="20000"/>
          </a:bodyPr>
          <a:lstStyle/>
          <a:p>
            <a:pPr marL="0" indent="0">
              <a:buNone/>
            </a:pPr>
            <a:r>
              <a:rPr lang="fr-FR" dirty="0"/>
              <a:t>Article 25 de la loi de la loi n° 83-634 du 13 juillet 1983 modifiée portant droits et obligations des fonctionnaires modifié par la loi du 20 avril 2016 - Circulaire du 15 mars 2017 relative au respect du principe de laïcité dans la fonction publique Comme l’a rappelé le Conseil d’Etat dans son étude du 19 décembre 2013 sur l’application du principe de neutralité religieuse dans les services publics, « les agents du service public sont soumis, indépendamment de leur qualité d’agent public ou de salarié de droit privé, à une stricte obligation de neutralité religieuse ». </a:t>
            </a:r>
          </a:p>
          <a:p>
            <a:pPr marL="0" indent="0">
              <a:buNone/>
            </a:pPr>
            <a:r>
              <a:rPr lang="fr-FR" dirty="0"/>
              <a:t>En application de la loi du 20 avril 2016, la circulaire du 15 mars 2017 relative au respect du principe de laïcité dans la fonction publique rappelle que, dans l’exercice de leurs fonctions, les agents publics ne doivent marquer aucune préférence à l’égard de telle ou telle conviction, ni donner l’apparence d’un comportement préférentiel ou discriminatoire, notamment par la manifestation de leurs convictions religieuses. « Si les agents du service public de l'enseignement bénéficient comme tous les autres agents publics de la liberté de conscience qui interdit toute discrimination dans l'accès aux fonctions comme dans le déroulement de la carrière qui serait fondée sur leur religion, le principe de laïcité fait obstacle à ce que les agents du service public de l'enseignement disposent, dans le cadre du service public, du droit de manifester leurs croyances religieuses. » (CE, Marteaux, avis du 3 mai 2000, n° 217017). </a:t>
            </a:r>
          </a:p>
          <a:p>
            <a:pPr marL="0" indent="0">
              <a:buNone/>
            </a:pPr>
            <a:r>
              <a:rPr lang="fr-FR" dirty="0"/>
              <a:t>À noter que « le service public de l’enseignement fait l’objet d’une attention toute particulière compte tenu des risques de prosélytisme » (cf. dossier thématique du CE, « Le juge administratif et l’expression des convictions religieuses », novembre 2014). L’agent public qui ne respecte pas le principe de neutralité dans l’établissement s’expose à des poursuites disciplinaires, étant précisé qu’il appartient à tout chef de service de veiller au respect de ce principe par les agents des services placés sous son autorité. </a:t>
            </a:r>
          </a:p>
          <a:p>
            <a:pPr marL="0" indent="0">
              <a:buNone/>
            </a:pPr>
            <a:r>
              <a:rPr lang="fr-FR" dirty="0"/>
              <a:t>Dans l’arrêt </a:t>
            </a:r>
            <a:r>
              <a:rPr lang="fr-FR" dirty="0" err="1"/>
              <a:t>Ebrahimian</a:t>
            </a:r>
            <a:r>
              <a:rPr lang="fr-FR" dirty="0"/>
              <a:t> c. France du 26 février 2016, concernant un agent public exerçant en France, la Cour européenne des droits de l’homme a retenu que « les autorités nationales françaises n’outrepassent pas leur marge d’appréciation en constatant l’absence de conciliation possible entre les convictions religieuses d’un agent et l’obligation de ne pas les manifester, puis en décidant de faire primer l’exigence de neutralité et d’impartialité de l’État ». </a:t>
            </a:r>
          </a:p>
        </p:txBody>
      </p:sp>
    </p:spTree>
    <p:extLst>
      <p:ext uri="{BB962C8B-B14F-4D97-AF65-F5344CB8AC3E}">
        <p14:creationId xmlns:p14="http://schemas.microsoft.com/office/powerpoint/2010/main" val="3725191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400" dirty="0"/>
              <a:t>Situation 7: Demande d’autorisation d’absence pour fête religieuse.</a:t>
            </a:r>
          </a:p>
          <a:p>
            <a:pPr marL="0" indent="0">
              <a:buNone/>
            </a:pPr>
            <a:endParaRPr lang="fr-FR" dirty="0"/>
          </a:p>
        </p:txBody>
      </p:sp>
    </p:spTree>
    <p:extLst>
      <p:ext uri="{BB962C8B-B14F-4D97-AF65-F5344CB8AC3E}">
        <p14:creationId xmlns:p14="http://schemas.microsoft.com/office/powerpoint/2010/main" val="2763059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7: Demande d’autorisation d’absence pour fête religieuse.</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buNone/>
            </a:pPr>
            <a:r>
              <a:rPr lang="fr-FR" b="1" dirty="0"/>
              <a:t>Des autorisations d’absences ponctuelles, nécessaires à l’exercice d’un culte, peuvent ainsi être accordées</a:t>
            </a:r>
            <a:r>
              <a:rPr lang="fr-FR" dirty="0"/>
              <a:t>, bien qu’elles ne constituent jamais un droit dont les personnels pourraient se prévaloir. </a:t>
            </a:r>
          </a:p>
          <a:p>
            <a:pPr marL="0" indent="0">
              <a:buNone/>
            </a:pPr>
            <a:r>
              <a:rPr lang="fr-FR" b="1" dirty="0"/>
              <a:t>Les demandes d’absence systématique ou prolongée doivent être refusées dès lors qu’elles sont incompatibles avec l’organisation du service.</a:t>
            </a:r>
          </a:p>
        </p:txBody>
      </p:sp>
    </p:spTree>
    <p:extLst>
      <p:ext uri="{BB962C8B-B14F-4D97-AF65-F5344CB8AC3E}">
        <p14:creationId xmlns:p14="http://schemas.microsoft.com/office/powerpoint/2010/main" val="79369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6AA1C-6723-4EC4-A915-02868A69D759}"/>
              </a:ext>
            </a:extLst>
          </p:cNvPr>
          <p:cNvSpPr>
            <a:spLocks noGrp="1"/>
          </p:cNvSpPr>
          <p:nvPr>
            <p:ph type="title"/>
          </p:nvPr>
        </p:nvSpPr>
        <p:spPr/>
        <p:txBody>
          <a:bodyPr/>
          <a:lstStyle/>
          <a:p>
            <a:r>
              <a:rPr lang="fr-FR" dirty="0"/>
              <a:t>Le débat aujourd’hui</a:t>
            </a:r>
          </a:p>
        </p:txBody>
      </p:sp>
      <p:pic>
        <p:nvPicPr>
          <p:cNvPr id="4" name="Picture 2" descr="Bande-annonce &amp;gt; Pour ou contre les animaux à la TV ? Le débat vire au clash  dans TPMP (C8) - Télé 7 Jours">
            <a:extLst>
              <a:ext uri="{FF2B5EF4-FFF2-40B4-BE49-F238E27FC236}">
                <a16:creationId xmlns:a16="http://schemas.microsoft.com/office/drawing/2014/main" id="{F8EBAEF9-ECF1-456C-901A-EAFAC75D1C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829" y="1955967"/>
            <a:ext cx="5037887" cy="2827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PMP on Twitter: &amp;quot;Le débat fait rage dans #TPMP sur la possible arrivée des  candidates trans dans Miss France 👊 https://t.co/Oo9sExefrU&amp;quot; / Twitter">
            <a:extLst>
              <a:ext uri="{FF2B5EF4-FFF2-40B4-BE49-F238E27FC236}">
                <a16:creationId xmlns:a16="http://schemas.microsoft.com/office/drawing/2014/main" id="{66BB95D5-79A9-46C3-B667-05679DEDB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846" y="1955967"/>
            <a:ext cx="5107008" cy="287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87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7: Demande d’autorisation d’absence pour fête religieuse.</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1451579" y="2015732"/>
            <a:ext cx="10152157" cy="3450613"/>
          </a:xfrm>
        </p:spPr>
        <p:txBody>
          <a:bodyPr>
            <a:normAutofit fontScale="92500" lnSpcReduction="10000"/>
          </a:bodyPr>
          <a:lstStyle/>
          <a:p>
            <a:pPr marL="0" indent="0">
              <a:buNone/>
            </a:pPr>
            <a:r>
              <a:rPr lang="fr-FR" b="1" dirty="0"/>
              <a:t>Le chef d’établissement se reportera à la liste limitative des fêtes religieuses </a:t>
            </a:r>
            <a:r>
              <a:rPr lang="fr-FR" dirty="0"/>
              <a:t>pouvant conduire à l’octroi d’une autorisation d’absence. </a:t>
            </a:r>
          </a:p>
          <a:p>
            <a:pPr marL="0" indent="0">
              <a:buNone/>
            </a:pPr>
            <a:r>
              <a:rPr lang="fr-FR" dirty="0"/>
              <a:t> </a:t>
            </a:r>
            <a:r>
              <a:rPr lang="fr-FR" b="1" dirty="0"/>
              <a:t>La demande d’autorisation d’absence doit être déposée dans un délai raisonnable </a:t>
            </a:r>
            <a:r>
              <a:rPr lang="fr-FR" dirty="0"/>
              <a:t>avant la date d’absence souhaitée. </a:t>
            </a:r>
          </a:p>
          <a:p>
            <a:pPr marL="0" indent="0">
              <a:buNone/>
            </a:pPr>
            <a:r>
              <a:rPr lang="fr-FR" dirty="0"/>
              <a:t> </a:t>
            </a:r>
            <a:r>
              <a:rPr lang="fr-FR" b="1" dirty="0"/>
              <a:t>L’autorisation est accordée, en fonction des possibilités</a:t>
            </a:r>
            <a:r>
              <a:rPr lang="fr-FR" dirty="0"/>
              <a:t>, sous réserve des nécessités du bon fonctionnement du service. </a:t>
            </a:r>
          </a:p>
          <a:p>
            <a:pPr marL="0" indent="0">
              <a:buNone/>
            </a:pPr>
            <a:r>
              <a:rPr lang="fr-FR" dirty="0"/>
              <a:t> En cas d’absence non autorisée, le chef d’établissement convoque le personnel et </a:t>
            </a:r>
            <a:r>
              <a:rPr lang="fr-FR" b="1" dirty="0"/>
              <a:t>lui rappelle ses obligations.</a:t>
            </a:r>
            <a:r>
              <a:rPr lang="fr-FR" dirty="0"/>
              <a:t> En cas de manquement réitéré, il informe l’autorité académique qui engagera le cas échéant une procédure disciplinaire</a:t>
            </a:r>
          </a:p>
        </p:txBody>
      </p:sp>
    </p:spTree>
    <p:extLst>
      <p:ext uri="{BB962C8B-B14F-4D97-AF65-F5344CB8AC3E}">
        <p14:creationId xmlns:p14="http://schemas.microsoft.com/office/powerpoint/2010/main" val="1992082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7: Demande d’autorisation d’absence pour fête religieuse.</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877824" y="2015732"/>
            <a:ext cx="10597895" cy="3964444"/>
          </a:xfrm>
        </p:spPr>
        <p:txBody>
          <a:bodyPr>
            <a:normAutofit fontScale="70000" lnSpcReduction="20000"/>
          </a:bodyPr>
          <a:lstStyle/>
          <a:p>
            <a:pPr marL="0" indent="0">
              <a:buNone/>
            </a:pPr>
            <a:r>
              <a:rPr lang="fr-FR" dirty="0"/>
              <a:t>Article 6 de la loi n° 83-634 du 13 juillet 1983 portant droits et obligations des fonctionnaires </a:t>
            </a:r>
          </a:p>
          <a:p>
            <a:pPr marL="0" indent="0">
              <a:buNone/>
            </a:pPr>
            <a:r>
              <a:rPr lang="fr-FR" dirty="0"/>
              <a:t>Si les congés sont déterminés par la loi et le règlement en ce qu’ils constituent un élément du statut des fonctionnaires, les conditions dans lesquelles peuvent être accordées des autorisations d’absence pour motif religieux ont été précisées par la pratique administrative. </a:t>
            </a:r>
          </a:p>
          <a:p>
            <a:pPr marL="0" indent="0">
              <a:buNone/>
            </a:pPr>
            <a:r>
              <a:rPr lang="fr-FR" b="1" dirty="0"/>
              <a:t>Le chef de service peut ainsi accorder aux agents placés sous sa responsabilité une autorisation pour participer à une fête religieuse correspondant à leur confession dans la mesure où leur absence est compatible avec le fonctionnement </a:t>
            </a:r>
            <a:r>
              <a:rPr lang="fr-FR" dirty="0"/>
              <a:t>normal du service. Cette autorisation d’absence ne constitue pas un droit (circulaire FP n° 901 du 23 septembre 1967). </a:t>
            </a:r>
          </a:p>
          <a:p>
            <a:pPr marL="0" indent="0">
              <a:buNone/>
            </a:pPr>
            <a:r>
              <a:rPr lang="fr-FR" dirty="0"/>
              <a:t>Une circulaire du ministre chargé de la fonction publique a précisé la liste limitative des fêtes religieuses pour lesquelles une autorisation d’absence peut être accordée (circulaire du 10 février 2012). </a:t>
            </a:r>
          </a:p>
          <a:p>
            <a:pPr marL="0" indent="0">
              <a:buNone/>
            </a:pPr>
            <a:r>
              <a:rPr lang="fr-FR" dirty="0"/>
              <a:t>La circulaire n°2017-050 du 15-3-2017 signée du ministre de l’éducation nationale et de la jeunesse a donné la liste des religions et des fêtes concernées. Il appartient au chef de service d’apprécier si l’octroi d’une autorisation d’absence pour motif religieux est, ou non, compatible avec les nécessités du fonctionnement normal du service (CE, 12 février 1997, n° 125893).</a:t>
            </a:r>
          </a:p>
        </p:txBody>
      </p:sp>
    </p:spTree>
    <p:extLst>
      <p:ext uri="{BB962C8B-B14F-4D97-AF65-F5344CB8AC3E}">
        <p14:creationId xmlns:p14="http://schemas.microsoft.com/office/powerpoint/2010/main" val="140519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400" dirty="0"/>
              <a:t>Situation 8: Le port de signes religieux par les parents d’élèves.</a:t>
            </a:r>
          </a:p>
          <a:p>
            <a:pPr marL="0" indent="0">
              <a:buNone/>
            </a:pPr>
            <a:endParaRPr lang="fr-FR" dirty="0"/>
          </a:p>
        </p:txBody>
      </p:sp>
    </p:spTree>
    <p:extLst>
      <p:ext uri="{BB962C8B-B14F-4D97-AF65-F5344CB8AC3E}">
        <p14:creationId xmlns:p14="http://schemas.microsoft.com/office/powerpoint/2010/main" val="3991735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8: Le port de signes religieux par les parents d’élèves.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841249" y="2015732"/>
            <a:ext cx="10213606" cy="4037749"/>
          </a:xfrm>
        </p:spPr>
        <p:txBody>
          <a:bodyPr>
            <a:normAutofit fontScale="47500" lnSpcReduction="20000"/>
          </a:bodyPr>
          <a:lstStyle/>
          <a:p>
            <a:pPr marL="0" indent="0">
              <a:buNone/>
            </a:pPr>
            <a:r>
              <a:rPr lang="fr-FR" dirty="0"/>
              <a:t>Les juridictions administratives ont donc rappelé qu'il est nécessaire de s'appuyer sur des considérations précises relatives à l’ordre public, au bon fonctionnement du service public d’éducation ou à la nature des missions confiées aux parents lorsque ces dernières les amènent à exercer au sein des locaux scolaires « des fonctions similaires à celles des enseignants » et non sur des interdictions "de principe", générales et absolues, pour justifier le refus qu’un parent participe à l’encadrement de déplacements ou d’activités scolaires. </a:t>
            </a:r>
          </a:p>
          <a:p>
            <a:pPr marL="0" indent="0">
              <a:buNone/>
            </a:pPr>
            <a:r>
              <a:rPr lang="fr-FR" dirty="0"/>
              <a:t>Le principe de neutralité s’impose donc aux parents d’élèves dans les conditions suivantes : </a:t>
            </a:r>
          </a:p>
          <a:p>
            <a:pPr>
              <a:buFontTx/>
              <a:buChar char="-"/>
            </a:pPr>
            <a:r>
              <a:rPr lang="fr-FR" dirty="0"/>
              <a:t>Lorsque des considérations précises ou des considérations liées à l’ordre public existent. L’interdiction devra être motivée sous peine d’annulation. </a:t>
            </a:r>
          </a:p>
          <a:p>
            <a:pPr>
              <a:buFontTx/>
              <a:buChar char="-"/>
            </a:pPr>
            <a:r>
              <a:rPr lang="fr-FR" b="1" dirty="0"/>
              <a:t>Lorsque les parents exercent ou encadrent des activités assimilables à celles des enseignants dans les locaux scolaires</a:t>
            </a:r>
            <a:r>
              <a:rPr lang="fr-FR" dirty="0"/>
              <a:t>. De plus, les règlements intérieurs doivent rappeler l’interdiction de tout prosélytisme, de quelque forme que ce soit, dans l’enceinte de l’école ou de l’établissement et, hors école ou établissement, dans toutes les situations d’enseignement ou d’activités périscolaires ; par exemple : </a:t>
            </a:r>
          </a:p>
          <a:p>
            <a:pPr marL="0" indent="0">
              <a:buNone/>
            </a:pPr>
            <a:r>
              <a:rPr lang="fr-FR" dirty="0"/>
              <a:t> Contestations des contenus délivrés par l’enseignant ; </a:t>
            </a:r>
          </a:p>
          <a:p>
            <a:pPr marL="0" indent="0">
              <a:buNone/>
            </a:pPr>
            <a:r>
              <a:rPr lang="fr-FR" dirty="0"/>
              <a:t> Comportements irrespectueux au motif du sexe, de l’origine ou de l’opinion des personnels ou d’autres parents : refus de parler à un enseignant ou de lui serrer la main en raison de son sexe ;</a:t>
            </a:r>
          </a:p>
          <a:p>
            <a:pPr marL="0" indent="0">
              <a:buNone/>
            </a:pPr>
            <a:r>
              <a:rPr lang="fr-FR" dirty="0"/>
              <a:t>  Tentatives de prosélytisme ou de propagande des accompagnateurs, notamment en valorisant leurs tenues, leurs signes religieux devant les élèves ; </a:t>
            </a:r>
          </a:p>
          <a:p>
            <a:pPr marL="0" indent="0">
              <a:buNone/>
            </a:pPr>
            <a:r>
              <a:rPr lang="fr-FR" dirty="0"/>
              <a:t> Refus des parents que leur enfant participe à certaines activités scolaires ; </a:t>
            </a:r>
          </a:p>
          <a:p>
            <a:pPr marL="0" indent="0">
              <a:buNone/>
            </a:pPr>
            <a:r>
              <a:rPr lang="fr-FR" dirty="0"/>
              <a:t> Refus des parents de laisser leur enfant participer à toutes les activités au cours d’une sortie, comme la visite d’un lieu cultuel en tant qu’élément du patrimoine ; </a:t>
            </a:r>
          </a:p>
          <a:p>
            <a:pPr marL="0" indent="0">
              <a:buNone/>
            </a:pPr>
            <a:r>
              <a:rPr lang="fr-FR" dirty="0"/>
              <a:t> Tensions entre parents d’élèves : commentaires sur la tenue d’autres parents ; Au demeurant, cet usage -ce bel usage- qui veut que des enseignants sollicitent des parents de leurs élèves pour participer à l'encadrement d'une sortie scolaire, n’implique pas un droit pour les parents d’accompagner ces sorties. Le choix des personnes associées à l'activité appartient en propre aux directeurs d'école et aux chefs d'établissement.</a:t>
            </a:r>
          </a:p>
        </p:txBody>
      </p:sp>
    </p:spTree>
    <p:extLst>
      <p:ext uri="{BB962C8B-B14F-4D97-AF65-F5344CB8AC3E}">
        <p14:creationId xmlns:p14="http://schemas.microsoft.com/office/powerpoint/2010/main" val="3279601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8: Le port de signes religieux par les parents d’élèves.</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786385" y="2015732"/>
            <a:ext cx="10268470" cy="4037749"/>
          </a:xfrm>
        </p:spPr>
        <p:txBody>
          <a:bodyPr>
            <a:normAutofit fontScale="55000" lnSpcReduction="20000"/>
          </a:bodyPr>
          <a:lstStyle/>
          <a:p>
            <a:pPr marL="0" indent="0">
              <a:buNone/>
            </a:pPr>
            <a:r>
              <a:rPr lang="fr-FR" dirty="0"/>
              <a:t>Article L. 141-5-1 du Code de l’éducation - Circulaire n° 2004-084 du 18-5-2004 </a:t>
            </a:r>
          </a:p>
          <a:p>
            <a:pPr marL="0" indent="0">
              <a:buNone/>
            </a:pPr>
            <a:r>
              <a:rPr lang="fr-FR" dirty="0"/>
              <a:t>- Port de signes ou de tenues manifestant une appartenance religieuse dans les écoles, collèges et lycées publics </a:t>
            </a:r>
          </a:p>
          <a:p>
            <a:pPr marL="0" indent="0">
              <a:buNone/>
            </a:pPr>
            <a:r>
              <a:rPr lang="fr-FR" dirty="0"/>
              <a:t>- Étude du Conseil d’État du 19 décembre 2013 sur l’application du principe de neutralité religieuse dans les services publics </a:t>
            </a:r>
          </a:p>
          <a:p>
            <a:pPr marL="0" indent="0">
              <a:buNone/>
            </a:pPr>
            <a:r>
              <a:rPr lang="fr-FR" dirty="0"/>
              <a:t>Loi n° 2010-1192 du 11 octobre 2010 interdisant la dissimulation du visage dans l’espace public</a:t>
            </a:r>
          </a:p>
          <a:p>
            <a:pPr marL="0" indent="0">
              <a:buNone/>
            </a:pPr>
            <a:r>
              <a:rPr lang="fr-FR" dirty="0"/>
              <a:t> - Circulaire n° 5209/SG du 13 avril 2007 relative à la Charte de laïcité dans les services publics : Il résulte des termes mêmes de la loi du 15 mars 2004 </a:t>
            </a:r>
            <a:r>
              <a:rPr lang="fr-FR" b="1" dirty="0"/>
              <a:t>qu’elle ne s’applique pas aux parents d’élèves entrant par exemple dans l’établissement pour chercher leur enfant ou pour participer à des rencontres au sein de l’établissement. </a:t>
            </a:r>
          </a:p>
          <a:p>
            <a:pPr marL="0" indent="0">
              <a:buNone/>
            </a:pPr>
            <a:r>
              <a:rPr lang="fr-FR" dirty="0"/>
              <a:t>La Charte de la laïcité dans les services publics indique que </a:t>
            </a:r>
            <a:r>
              <a:rPr lang="fr-FR" b="1" dirty="0"/>
              <a:t>les usagers peuvent exprimer leurs convictions religieuses dans les limites du respect de la neutralité du service public</a:t>
            </a:r>
            <a:r>
              <a:rPr lang="fr-FR" dirty="0"/>
              <a:t>, de son bon fonctionnement et des impératifs d’ordre public, de sécurité, de santé et d’hygiène. </a:t>
            </a:r>
          </a:p>
          <a:p>
            <a:pPr marL="0" indent="0">
              <a:buNone/>
            </a:pPr>
            <a:r>
              <a:rPr lang="fr-FR" b="1" dirty="0"/>
              <a:t>Les usagers des services publics doivent s’abstenir de toute forme de prosélytisme</a:t>
            </a:r>
            <a:r>
              <a:rPr lang="fr-FR" dirty="0"/>
              <a:t>. Il ne peut être interdit aux parents d’élèves représentants d’associations, élus par leurs pairs, de porter des signes d’appartenance religieuse lors de réunions du conseil d’école ou du conseil d’administration. </a:t>
            </a:r>
          </a:p>
          <a:p>
            <a:pPr marL="0" indent="0">
              <a:buNone/>
            </a:pPr>
            <a:r>
              <a:rPr lang="fr-FR" dirty="0"/>
              <a:t>Dans toutes les situations, les parents doivent s’abstenir de toute forme de prosélytisme et leur comportement peut être soumis à des exigences liées à l’ordre public, au bon fonctionnement du service ou encore à des impératifs de sécurité8 , de santé et d’hygiène. Ces motifs peuvent fonder des restrictions à leur liberté d’expression religieuse</a:t>
            </a:r>
          </a:p>
          <a:p>
            <a:pPr marL="0" indent="0">
              <a:buNone/>
            </a:pPr>
            <a:r>
              <a:rPr lang="fr-FR" dirty="0"/>
              <a:t>Contribution des parents d’élèves aux activités scolaires Participant à une activité scolaire, le parent devient un accompagnateur chargé pour une part de la sécurité de tous les élèves et pas seulement de son enfant. Il contribue ainsi à la bonne marche de l’activité pédagogique. Il a donc un devoir d'exemplarité devant tous les élèves concernés par cette activité, dans son comportement, ses attitudes et ses propos</a:t>
            </a:r>
          </a:p>
        </p:txBody>
      </p:sp>
    </p:spTree>
    <p:extLst>
      <p:ext uri="{BB962C8B-B14F-4D97-AF65-F5344CB8AC3E}">
        <p14:creationId xmlns:p14="http://schemas.microsoft.com/office/powerpoint/2010/main" val="3520059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endParaRPr lang="fr-FR" sz="1800" dirty="0"/>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p:txBody>
          <a:bodyPr>
            <a:normAutofit/>
          </a:bodyPr>
          <a:lstStyle/>
          <a:p>
            <a:pPr marL="0" indent="0" algn="ctr">
              <a:buNone/>
            </a:pPr>
            <a:r>
              <a:rPr lang="fr-FR" sz="2400" dirty="0"/>
              <a:t>Situation 9: Un intervenant extérieur peut-il être autorisé à manifester son appartenance religieuse par le port d’un signe ou d’une tenue à l’intérieur de l’établissement scolaire ?</a:t>
            </a:r>
          </a:p>
          <a:p>
            <a:pPr marL="0" indent="0">
              <a:buNone/>
            </a:pPr>
            <a:endParaRPr lang="fr-FR" dirty="0"/>
          </a:p>
        </p:txBody>
      </p:sp>
    </p:spTree>
    <p:extLst>
      <p:ext uri="{BB962C8B-B14F-4D97-AF65-F5344CB8AC3E}">
        <p14:creationId xmlns:p14="http://schemas.microsoft.com/office/powerpoint/2010/main" val="670059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9 Un intervenant extérieur peut-il être autorisé à manifester son appartenance religieuse par le port d’un signe ou d’une tenue à l’intérieur de l’établissement scolaire ?</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1451579" y="2015732"/>
            <a:ext cx="10051573" cy="3450613"/>
          </a:xfrm>
        </p:spPr>
        <p:txBody>
          <a:bodyPr>
            <a:normAutofit fontScale="85000" lnSpcReduction="10000"/>
          </a:bodyPr>
          <a:lstStyle/>
          <a:p>
            <a:pPr marL="0" indent="0">
              <a:buNone/>
            </a:pPr>
            <a:r>
              <a:rPr lang="fr-FR" dirty="0"/>
              <a:t>Il convient de rappeler les règles aux personnels : les intervenants extérieurs apportent une contribution aux activités obligatoires d'enseignement, soit pendant le temps scolaire, dans les locaux scolaires, soit lors des sorties scolaires. </a:t>
            </a:r>
            <a:r>
              <a:rPr lang="fr-FR" b="1" dirty="0"/>
              <a:t>Ils ont le droit de manifester leurs convictions religieuses, mais ne peuvent faire acte de propagande ou de prosélytisme religieux, politique ou commercial. Leur intervention s’inscrit dans le cadre fixé par l’école en matière de respect des valeurs républicaines. </a:t>
            </a:r>
          </a:p>
          <a:p>
            <a:pPr marL="0" indent="0">
              <a:buNone/>
            </a:pPr>
            <a:r>
              <a:rPr lang="fr-FR" dirty="0"/>
              <a:t> </a:t>
            </a:r>
            <a:r>
              <a:rPr lang="fr-FR" b="1" dirty="0"/>
              <a:t>Les enseignants et leurs élèves peuvent bénéficier d’interventions extérieures menées dans le cadre pédagogique et éducatif </a:t>
            </a:r>
            <a:r>
              <a:rPr lang="fr-FR" dirty="0"/>
              <a:t>: certaines activités, nécessitant un encadrement renforcé ou une compétence précise, peuvent ainsi être rendues possibles grâce à la contribution d'intervenants extérieurs. </a:t>
            </a:r>
            <a:r>
              <a:rPr lang="fr-FR" b="1" dirty="0"/>
              <a:t>L’enseignant chargé de la classe au moment de l'activité garde la responsabilité pédagogique permanente de l'organisation de la séance</a:t>
            </a:r>
            <a:r>
              <a:rPr lang="fr-FR" dirty="0"/>
              <a:t>.</a:t>
            </a:r>
          </a:p>
        </p:txBody>
      </p:sp>
    </p:spTree>
    <p:extLst>
      <p:ext uri="{BB962C8B-B14F-4D97-AF65-F5344CB8AC3E}">
        <p14:creationId xmlns:p14="http://schemas.microsoft.com/office/powerpoint/2010/main" val="1145702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6F1ED-58E5-44D6-9B36-9030EC5C39BE}"/>
              </a:ext>
            </a:extLst>
          </p:cNvPr>
          <p:cNvSpPr>
            <a:spLocks noGrp="1"/>
          </p:cNvSpPr>
          <p:nvPr>
            <p:ph type="title"/>
          </p:nvPr>
        </p:nvSpPr>
        <p:spPr>
          <a:xfrm>
            <a:off x="1451579" y="804519"/>
            <a:ext cx="9603275" cy="1278723"/>
          </a:xfrm>
        </p:spPr>
        <p:txBody>
          <a:bodyPr>
            <a:noAutofit/>
          </a:bodyPr>
          <a:lstStyle/>
          <a:p>
            <a:pPr algn="ctr"/>
            <a:r>
              <a:rPr lang="fr-FR" sz="1800" dirty="0"/>
              <a:t>Situation 9: Un intervenant extérieur peut-il être autorisé à manifester son appartenance religieuse par le port d’un signe ou d’une tenue à l’intérieur de l’établissement scolaire ?</a:t>
            </a:r>
          </a:p>
        </p:txBody>
      </p:sp>
      <p:sp>
        <p:nvSpPr>
          <p:cNvPr id="3" name="Espace réservé du contenu 2">
            <a:extLst>
              <a:ext uri="{FF2B5EF4-FFF2-40B4-BE49-F238E27FC236}">
                <a16:creationId xmlns:a16="http://schemas.microsoft.com/office/drawing/2014/main" id="{3EAA4E26-56C3-4AE8-AFF0-6F632911EFCE}"/>
              </a:ext>
            </a:extLst>
          </p:cNvPr>
          <p:cNvSpPr>
            <a:spLocks noGrp="1"/>
          </p:cNvSpPr>
          <p:nvPr>
            <p:ph idx="1"/>
          </p:nvPr>
        </p:nvSpPr>
        <p:spPr>
          <a:xfrm>
            <a:off x="493777" y="2015732"/>
            <a:ext cx="10561078" cy="3900436"/>
          </a:xfrm>
        </p:spPr>
        <p:txBody>
          <a:bodyPr>
            <a:normAutofit fontScale="70000" lnSpcReduction="20000"/>
          </a:bodyPr>
          <a:lstStyle/>
          <a:p>
            <a:pPr marL="0" indent="0">
              <a:buNone/>
            </a:pPr>
            <a:r>
              <a:rPr lang="fr-FR" dirty="0"/>
              <a:t>Article L. 141-5-1 du Code de l’éducation - Circulaire n° 2004-084 du 18 mai 2004 relative au port de signes ou de tenues manifestant une appartenance religieuse dans les écoles, collèges et lycées publics - Étude du Conseil d’État du 19 décembre 2013 sur l’application du principe de neutralité religieuse dans les services publics réalisée à la demande du Défenseur des droits </a:t>
            </a:r>
          </a:p>
          <a:p>
            <a:pPr marL="0" indent="0">
              <a:buNone/>
            </a:pPr>
            <a:r>
              <a:rPr lang="fr-FR" dirty="0"/>
              <a:t>Dans son étude du 19 décembre 2013, le Conseil d’Etat a précisé la notion des « tiers » au service public qui ont « pour caractéristique soit de n’avoir aucune relation avec le service public, soit d’avoir une relation différente de celle des agents et des usagers ». </a:t>
            </a:r>
          </a:p>
          <a:p>
            <a:pPr marL="0" indent="0">
              <a:buNone/>
            </a:pPr>
            <a:r>
              <a:rPr lang="fr-FR" b="1" dirty="0"/>
              <a:t>Ces personnes, qui ne sont ni des élèves, ni des agents du service public, ont le droit, au même titre que les parents d’élèves, de manifester ostensiblement leurs convictions philosophiques ou religieuses</a:t>
            </a:r>
            <a:r>
              <a:rPr lang="fr-FR" dirty="0"/>
              <a:t>. La même analyse s’applique pour les intervenants extérieurs qui interviennent au sein de l’établissement ou participent ponctuellement à des activités d’enseignement dès lors que le Conseil d’Etat a précisé qu’il n’existait pas de troisième catégorie pertinente entre l’usager et l’agent du service public qui imposerait des restrictions à la liberté d’exprimer ses convictions religieuses.</a:t>
            </a:r>
          </a:p>
          <a:p>
            <a:pPr marL="0" indent="0">
              <a:buNone/>
            </a:pPr>
            <a:r>
              <a:rPr lang="fr-FR" dirty="0"/>
              <a:t> De telles restrictions peuvent néanmoins être apportées lorsque des nécessités liées à l’ordre public ou au bon fonctionnement du service l’exigent. Elles ne peuvent néanmoins être générales et systématiques et doivent être justifiées au cas par cas. Plusieurs types d’interventions peuvent être proposés par : - des représentants de collectivités publiques ou d'associations agréées ; - des membres de la réserve citoyenne de l’éducation nationale ; - des institutions et établissements culturels ; - des témoins historiques ; - des anciens élèves ou des parents d’élèves.</a:t>
            </a:r>
          </a:p>
        </p:txBody>
      </p:sp>
    </p:spTree>
    <p:extLst>
      <p:ext uri="{BB962C8B-B14F-4D97-AF65-F5344CB8AC3E}">
        <p14:creationId xmlns:p14="http://schemas.microsoft.com/office/powerpoint/2010/main" val="1091287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D920A-18A3-4F79-85EA-7827BFCD29BA}"/>
              </a:ext>
            </a:extLst>
          </p:cNvPr>
          <p:cNvSpPr>
            <a:spLocks noGrp="1"/>
          </p:cNvSpPr>
          <p:nvPr>
            <p:ph type="title"/>
          </p:nvPr>
        </p:nvSpPr>
        <p:spPr/>
        <p:txBody>
          <a:bodyPr/>
          <a:lstStyle/>
          <a:p>
            <a:r>
              <a:rPr lang="fr-FR" dirty="0"/>
              <a:t>Quelques lectures utiles:</a:t>
            </a:r>
          </a:p>
        </p:txBody>
      </p:sp>
      <p:pic>
        <p:nvPicPr>
          <p:cNvPr id="1026" name="Picture 2" descr="Livre Géant de la Laïcité – Observatoire de la Laïcité de Provence – OLPA">
            <a:extLst>
              <a:ext uri="{FF2B5EF4-FFF2-40B4-BE49-F238E27FC236}">
                <a16:creationId xmlns:a16="http://schemas.microsoft.com/office/drawing/2014/main" id="{2E46EE29-B981-4A53-835E-57E2B39CDC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26" y="2087687"/>
            <a:ext cx="2585696" cy="3449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ïcité : un livre pour outiller les enseignants - Marcelle">
            <a:extLst>
              <a:ext uri="{FF2B5EF4-FFF2-40B4-BE49-F238E27FC236}">
                <a16:creationId xmlns:a16="http://schemas.microsoft.com/office/drawing/2014/main" id="{25AADAC6-BD4D-4DF5-8647-58E09A099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047" y="2087687"/>
            <a:ext cx="2742344" cy="358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83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D920A-18A3-4F79-85EA-7827BFCD29BA}"/>
              </a:ext>
            </a:extLst>
          </p:cNvPr>
          <p:cNvSpPr>
            <a:spLocks noGrp="1"/>
          </p:cNvSpPr>
          <p:nvPr>
            <p:ph type="title"/>
          </p:nvPr>
        </p:nvSpPr>
        <p:spPr/>
        <p:txBody>
          <a:bodyPr/>
          <a:lstStyle/>
          <a:p>
            <a:r>
              <a:rPr lang="fr-FR" dirty="0"/>
              <a:t>Quelques lectures utiles:</a:t>
            </a:r>
          </a:p>
        </p:txBody>
      </p:sp>
      <p:sp>
        <p:nvSpPr>
          <p:cNvPr id="4" name="Espace réservé du contenu 3">
            <a:extLst>
              <a:ext uri="{FF2B5EF4-FFF2-40B4-BE49-F238E27FC236}">
                <a16:creationId xmlns:a16="http://schemas.microsoft.com/office/drawing/2014/main" id="{BEB20568-0020-47D1-BBA8-BEA249667410}"/>
              </a:ext>
            </a:extLst>
          </p:cNvPr>
          <p:cNvSpPr>
            <a:spLocks noGrp="1"/>
          </p:cNvSpPr>
          <p:nvPr>
            <p:ph idx="1"/>
          </p:nvPr>
        </p:nvSpPr>
        <p:spPr/>
        <p:txBody>
          <a:bodyPr/>
          <a:lstStyle/>
          <a:p>
            <a:r>
              <a:rPr lang="fr-FR" dirty="0"/>
              <a:t>La laïcité à l’école </a:t>
            </a:r>
          </a:p>
          <a:p>
            <a:pPr marL="0" indent="0">
              <a:buNone/>
            </a:pPr>
            <a:r>
              <a:rPr lang="fr-FR" dirty="0"/>
              <a:t>http://eduscol.education.fr/pid23591/la-laicite-a-l-École.html </a:t>
            </a:r>
          </a:p>
          <a:p>
            <a:r>
              <a:rPr lang="fr-FR" dirty="0"/>
              <a:t>- Le cahier des charges de la laïcité à l’école </a:t>
            </a:r>
          </a:p>
          <a:p>
            <a:pPr marL="0" indent="0">
              <a:buNone/>
            </a:pPr>
            <a:r>
              <a:rPr lang="fr-FR" dirty="0"/>
              <a:t>http://eduscol.education.fr/cid126696/la-laicite-a-l-École.html </a:t>
            </a:r>
          </a:p>
          <a:p>
            <a:r>
              <a:rPr lang="fr-FR" dirty="0"/>
              <a:t>- La Charte de la laïcité à l’école </a:t>
            </a:r>
          </a:p>
          <a:p>
            <a:pPr marL="0" indent="0">
              <a:buNone/>
            </a:pPr>
            <a:r>
              <a:rPr lang="fr-FR" dirty="0"/>
              <a:t>http://eduscol.education.fr/cid73652/charte-de-la-laicite-a-lÉcole.html</a:t>
            </a:r>
          </a:p>
        </p:txBody>
      </p:sp>
    </p:spTree>
    <p:extLst>
      <p:ext uri="{BB962C8B-B14F-4D97-AF65-F5344CB8AC3E}">
        <p14:creationId xmlns:p14="http://schemas.microsoft.com/office/powerpoint/2010/main" val="326806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6AA1C-6723-4EC4-A915-02868A69D759}"/>
              </a:ext>
            </a:extLst>
          </p:cNvPr>
          <p:cNvSpPr>
            <a:spLocks noGrp="1"/>
          </p:cNvSpPr>
          <p:nvPr>
            <p:ph type="title"/>
          </p:nvPr>
        </p:nvSpPr>
        <p:spPr/>
        <p:txBody>
          <a:bodyPr/>
          <a:lstStyle/>
          <a:p>
            <a:r>
              <a:rPr lang="fr-FR" dirty="0"/>
              <a:t>Le débat aujourd’hui</a:t>
            </a:r>
          </a:p>
        </p:txBody>
      </p:sp>
      <p:pic>
        <p:nvPicPr>
          <p:cNvPr id="7" name="Picture 2" descr="3 leçons à retenir du tweetclash entre Xavier Niel &amp;amp; Arnaud Montebourg | Le  blog du Communicant">
            <a:extLst>
              <a:ext uri="{FF2B5EF4-FFF2-40B4-BE49-F238E27FC236}">
                <a16:creationId xmlns:a16="http://schemas.microsoft.com/office/drawing/2014/main" id="{D7175E08-868B-4F17-8140-8857C13F3C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411" y="2498169"/>
            <a:ext cx="6105035" cy="391625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D7FFA276-6D8D-4EF2-82D7-809A98CA6F0B}"/>
              </a:ext>
            </a:extLst>
          </p:cNvPr>
          <p:cNvPicPr>
            <a:picLocks noChangeAspect="1"/>
          </p:cNvPicPr>
          <p:nvPr/>
        </p:nvPicPr>
        <p:blipFill>
          <a:blip r:embed="rId3"/>
          <a:stretch>
            <a:fillRect/>
          </a:stretch>
        </p:blipFill>
        <p:spPr>
          <a:xfrm>
            <a:off x="6761523" y="0"/>
            <a:ext cx="4596288" cy="6858000"/>
          </a:xfrm>
          <a:prstGeom prst="rect">
            <a:avLst/>
          </a:prstGeom>
        </p:spPr>
      </p:pic>
    </p:spTree>
    <p:extLst>
      <p:ext uri="{BB962C8B-B14F-4D97-AF65-F5344CB8AC3E}">
        <p14:creationId xmlns:p14="http://schemas.microsoft.com/office/powerpoint/2010/main" val="16896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FEF258-535C-4011-8A35-C9CD7E23EFC3}"/>
              </a:ext>
            </a:extLst>
          </p:cNvPr>
          <p:cNvSpPr>
            <a:spLocks noGrp="1"/>
          </p:cNvSpPr>
          <p:nvPr>
            <p:ph type="title"/>
          </p:nvPr>
        </p:nvSpPr>
        <p:spPr>
          <a:xfrm>
            <a:off x="1451579" y="804520"/>
            <a:ext cx="9603275" cy="699428"/>
          </a:xfrm>
        </p:spPr>
        <p:txBody>
          <a:bodyPr/>
          <a:lstStyle/>
          <a:p>
            <a:r>
              <a:rPr lang="fr-FR" dirty="0"/>
              <a:t>Le décentrement progressif</a:t>
            </a:r>
          </a:p>
        </p:txBody>
      </p:sp>
      <p:graphicFrame>
        <p:nvGraphicFramePr>
          <p:cNvPr id="4" name="Espace réservé du contenu 3">
            <a:extLst>
              <a:ext uri="{FF2B5EF4-FFF2-40B4-BE49-F238E27FC236}">
                <a16:creationId xmlns:a16="http://schemas.microsoft.com/office/drawing/2014/main" id="{ADCD5D18-8A2C-4430-9504-BAE76B41E02A}"/>
              </a:ext>
            </a:extLst>
          </p:cNvPr>
          <p:cNvGraphicFramePr>
            <a:graphicFrameLocks noGrp="1"/>
          </p:cNvGraphicFramePr>
          <p:nvPr>
            <p:ph idx="1"/>
            <p:extLst>
              <p:ext uri="{D42A27DB-BD31-4B8C-83A1-F6EECF244321}">
                <p14:modId xmlns:p14="http://schemas.microsoft.com/office/powerpoint/2010/main" val="2904974357"/>
              </p:ext>
            </p:extLst>
          </p:nvPr>
        </p:nvGraphicFramePr>
        <p:xfrm>
          <a:off x="1017342" y="1479885"/>
          <a:ext cx="10424689" cy="547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95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91AC2-1291-4C7B-A601-496957B88372}"/>
              </a:ext>
            </a:extLst>
          </p:cNvPr>
          <p:cNvSpPr>
            <a:spLocks noGrp="1"/>
          </p:cNvSpPr>
          <p:nvPr>
            <p:ph type="title"/>
          </p:nvPr>
        </p:nvSpPr>
        <p:spPr/>
        <p:txBody>
          <a:bodyPr/>
          <a:lstStyle/>
          <a:p>
            <a:r>
              <a:rPr lang="fr-FR" dirty="0"/>
              <a:t>Pour résumer</a:t>
            </a:r>
          </a:p>
        </p:txBody>
      </p:sp>
      <p:sp>
        <p:nvSpPr>
          <p:cNvPr id="3" name="Espace réservé du contenu 2">
            <a:extLst>
              <a:ext uri="{FF2B5EF4-FFF2-40B4-BE49-F238E27FC236}">
                <a16:creationId xmlns:a16="http://schemas.microsoft.com/office/drawing/2014/main" id="{28965E73-9295-4B50-888F-AAF7B7D54567}"/>
              </a:ext>
            </a:extLst>
          </p:cNvPr>
          <p:cNvSpPr>
            <a:spLocks noGrp="1"/>
          </p:cNvSpPr>
          <p:nvPr>
            <p:ph idx="1"/>
          </p:nvPr>
        </p:nvSpPr>
        <p:spPr/>
        <p:txBody>
          <a:bodyPr>
            <a:normAutofit/>
          </a:bodyPr>
          <a:lstStyle/>
          <a:p>
            <a:r>
              <a:rPr lang="fr-FR" dirty="0"/>
              <a:t>Nécessité d’aborder le principe de laïcité et tout ce que cela implique</a:t>
            </a:r>
          </a:p>
          <a:p>
            <a:r>
              <a:rPr lang="fr-FR" dirty="0"/>
              <a:t>L’aborder en EMC, mais pas uniquement</a:t>
            </a:r>
          </a:p>
          <a:p>
            <a:r>
              <a:rPr lang="fr-FR" dirty="0"/>
              <a:t>Travailler les formulations de sujet et le choix des documents (décentrement progressif)</a:t>
            </a:r>
          </a:p>
          <a:p>
            <a:r>
              <a:rPr lang="fr-FR" dirty="0"/>
              <a:t>Comprendre qu’élèves et adultes sont souvent éloignés du débats nuancé.</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57707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B80A6-DF9B-4C47-B470-60893B4FD060}"/>
              </a:ext>
            </a:extLst>
          </p:cNvPr>
          <p:cNvSpPr>
            <a:spLocks noGrp="1"/>
          </p:cNvSpPr>
          <p:nvPr>
            <p:ph type="title"/>
          </p:nvPr>
        </p:nvSpPr>
        <p:spPr/>
        <p:txBody>
          <a:bodyPr/>
          <a:lstStyle/>
          <a:p>
            <a:r>
              <a:rPr lang="fr-FR" dirty="0"/>
              <a:t>Cas pratique</a:t>
            </a:r>
          </a:p>
        </p:txBody>
      </p:sp>
      <p:sp>
        <p:nvSpPr>
          <p:cNvPr id="3" name="Espace réservé du contenu 2">
            <a:extLst>
              <a:ext uri="{FF2B5EF4-FFF2-40B4-BE49-F238E27FC236}">
                <a16:creationId xmlns:a16="http://schemas.microsoft.com/office/drawing/2014/main" id="{97E2BBE0-F6D9-4665-AC4B-B66609200EFD}"/>
              </a:ext>
            </a:extLst>
          </p:cNvPr>
          <p:cNvSpPr>
            <a:spLocks noGrp="1"/>
          </p:cNvSpPr>
          <p:nvPr>
            <p:ph idx="1"/>
          </p:nvPr>
        </p:nvSpPr>
        <p:spPr/>
        <p:txBody>
          <a:bodyPr/>
          <a:lstStyle/>
          <a:p>
            <a:r>
              <a:rPr lang="fr-FR" dirty="0"/>
              <a:t>Que pouvons nous faire au regard de la morale?</a:t>
            </a:r>
          </a:p>
          <a:p>
            <a:r>
              <a:rPr lang="fr-FR" dirty="0"/>
              <a:t>Que pouvons nous faire au regard de la loi?</a:t>
            </a:r>
          </a:p>
        </p:txBody>
      </p:sp>
    </p:spTree>
    <p:extLst>
      <p:ext uri="{BB962C8B-B14F-4D97-AF65-F5344CB8AC3E}">
        <p14:creationId xmlns:p14="http://schemas.microsoft.com/office/powerpoint/2010/main" val="407519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2B80A6-DF9B-4C47-B470-60893B4FD060}"/>
              </a:ext>
            </a:extLst>
          </p:cNvPr>
          <p:cNvSpPr>
            <a:spLocks noGrp="1"/>
          </p:cNvSpPr>
          <p:nvPr>
            <p:ph type="title"/>
          </p:nvPr>
        </p:nvSpPr>
        <p:spPr/>
        <p:txBody>
          <a:bodyPr>
            <a:noAutofit/>
          </a:bodyPr>
          <a:lstStyle/>
          <a:p>
            <a:r>
              <a:rPr lang="fr-FR" sz="2400" dirty="0"/>
              <a:t>Cas pratique: Un élève (ou ses parents), au nom de convictions religieuses, philosophiques ou politiques, conteste(nt) une partie de l’enseignement dispensé. </a:t>
            </a:r>
          </a:p>
        </p:txBody>
      </p:sp>
      <p:sp>
        <p:nvSpPr>
          <p:cNvPr id="3" name="Espace réservé du contenu 2">
            <a:extLst>
              <a:ext uri="{FF2B5EF4-FFF2-40B4-BE49-F238E27FC236}">
                <a16:creationId xmlns:a16="http://schemas.microsoft.com/office/drawing/2014/main" id="{97E2BBE0-F6D9-4665-AC4B-B66609200EFD}"/>
              </a:ext>
            </a:extLst>
          </p:cNvPr>
          <p:cNvSpPr>
            <a:spLocks noGrp="1"/>
          </p:cNvSpPr>
          <p:nvPr>
            <p:ph idx="1"/>
          </p:nvPr>
        </p:nvSpPr>
        <p:spPr>
          <a:xfrm>
            <a:off x="1451579" y="2019632"/>
            <a:ext cx="9603275" cy="3446714"/>
          </a:xfrm>
        </p:spPr>
        <p:txBody>
          <a:bodyPr/>
          <a:lstStyle/>
          <a:p>
            <a:pPr marL="0" indent="0">
              <a:buNone/>
            </a:pPr>
            <a:endParaRPr lang="fr-FR" dirty="0"/>
          </a:p>
          <a:p>
            <a:r>
              <a:rPr lang="fr-FR" dirty="0"/>
              <a:t>Exemples L’histoire des génocides, l’histoire des religions, l’origine de la vie, la théorie de l’évolution, l’éducation à la sexualité, l’égalité filles-garçons, l’enseignement du fait religieux en histoire des arts, l’éducation musicale, les arts plastiques, le système solaire en sciences de la vie et de la Terre, etc. </a:t>
            </a:r>
          </a:p>
          <a:p>
            <a:r>
              <a:rPr lang="fr-FR" dirty="0"/>
              <a:t>Autre cas : la contestation de la légitimité de l’enseignant à enseigner ces questions. </a:t>
            </a:r>
          </a:p>
        </p:txBody>
      </p:sp>
    </p:spTree>
    <p:extLst>
      <p:ext uri="{BB962C8B-B14F-4D97-AF65-F5344CB8AC3E}">
        <p14:creationId xmlns:p14="http://schemas.microsoft.com/office/powerpoint/2010/main" val="1536318069"/>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TM10001114[[fn=Galerie]]</Template>
  <TotalTime>165</TotalTime>
  <Words>7543</Words>
  <Application>Microsoft Office PowerPoint</Application>
  <PresentationFormat>Grand écran</PresentationFormat>
  <Paragraphs>204</Paragraphs>
  <Slides>49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Gill Sans MT</vt:lpstr>
      <vt:lpstr>Times New Roman</vt:lpstr>
      <vt:lpstr>Galerie</vt:lpstr>
      <vt:lpstr>Questions sensibles en classe</vt:lpstr>
      <vt:lpstr>Les questions sensibles en bref</vt:lpstr>
      <vt:lpstr>Les questions sensibles en classe</vt:lpstr>
      <vt:lpstr>Le débat aujourd’hui</vt:lpstr>
      <vt:lpstr>Le débat aujourd’hui</vt:lpstr>
      <vt:lpstr>Le décentrement progressif</vt:lpstr>
      <vt:lpstr>Pour résumer</vt:lpstr>
      <vt:lpstr>Cas pratique</vt:lpstr>
      <vt:lpstr>Cas pratique: Un élève (ou ses parents), au nom de convictions religieuses, philosophiques ou politiques, conteste(nt) une partie de l’enseignement dispensé. </vt:lpstr>
      <vt:lpstr>Cas pratique: Un élève (ou ses parents), au nom de convictions religieuses, philosophiques ou politiques, conteste(nt) une partie de l’enseignement dispensé. </vt:lpstr>
      <vt:lpstr>Cas pratique: Un élève (ou ses parents), au nom de convictions religieuses, philosophiques ou politiques, conteste(nt) une partie de l’enseignement dispensé. </vt:lpstr>
      <vt:lpstr>Cas pratique: Un élève (ou ses parents), au nom de convictions religieuses, philosophiques ou politiques, conteste(nt) une partie de l’enseignement dispensé. </vt:lpstr>
      <vt:lpstr>Cas pratique: Un élève (ou ses parents), au nom de convictions religieuses, philosophiques ou politiques, conteste(nt) une partie de l’enseignement dispensé. </vt:lpstr>
      <vt:lpstr>A vous de jouer!</vt:lpstr>
      <vt:lpstr>Présentation PowerPoint</vt:lpstr>
      <vt:lpstr>Situation 1: Comment traiter la question du port de signes ou de tenues par lesquels un élève manifeste ostensiblement une appartenance religieuse lors des concours et examens se déroulant dans les établissements publics locaux d’enseignement ? </vt:lpstr>
      <vt:lpstr>Situation 1: Comment traiter la question du port de signes ou de tenues par lesquels un élève manifeste ostensiblement une appartenance religieuse lors des concours et examens se déroulant dans les établissements publics locaux d’enseignement ? </vt:lpstr>
      <vt:lpstr>Situation 1: Comment traiter la question du port de signes ou de tenues par lesquels un élève manifeste ostensiblement une appartenance religieuse lors des concours et examens se déroulant dans les établissements publics locaux d’enseignement ? </vt:lpstr>
      <vt:lpstr>Présentation PowerPoint</vt:lpstr>
      <vt:lpstr>Situation 2:Un élève refuse de participer à une activité scolaire (un cours, une sortie scolaire obligatoire, la visite d’un site religieux ou historique, une pratique musicale ou d’arts plastiques, etc.) au motif qu’elle serait contraire à ses convictions religieuses</vt:lpstr>
      <vt:lpstr>Situation 2:Un élève refuse de participer à une activité scolaire (un cours, une sortie scolaire obligatoire, la visite d’un site religieux ou historique, une pratique musicale ou d’arts plastiques, etc.) au motif qu’elle serait contraire à ses convictions religieuses</vt:lpstr>
      <vt:lpstr>Situation 2:Un élève refuse de participer à une activité scolaire (un cours, une sortie scolaire obligatoire, la visite d’un site religieux ou historique, une pratique musicale ou d’arts plastiques, etc.) au motif qu’elle serait contraire à ses convictions religieuses</vt:lpstr>
      <vt:lpstr>Situation 2:Un élève refuse de participer à une activité scolaire (un cours, une sortie scolaire obligatoire, la visite d’un site religieux ou historique, une pratique musicale ou d’arts plastiques, etc.) au motif qu’elle serait contraire à ses convictions religieuses</vt:lpstr>
      <vt:lpstr>Présentation PowerPoint</vt:lpstr>
      <vt:lpstr>Situation 3:Un élève demande une autorisation d’absence nécessaire à l’exercice d’un culte ou à la célébration d’une fête religieuse.</vt:lpstr>
      <vt:lpstr>Situation 3:Un élève demande une autorisation d’absence nécessaire à l’exercice d’un culte ou à la célébration d’une fête religieuse.</vt:lpstr>
      <vt:lpstr>Situation 3:Un élève demande une autorisation d’absence nécessaire à l’exercice d’un culte ou à la célébration d’une fête religieuse.</vt:lpstr>
      <vt:lpstr>Présentation PowerPoint</vt:lpstr>
      <vt:lpstr>Situation 4: Quelle position un établissement scolaire doit-il adopter concernant les demandes de parents souhaitant que leurs enfants consomment des menus spécifiques à la cantine, conformes à leurs pratiques confessionnelles ?</vt:lpstr>
      <vt:lpstr>Situation 4: Quelle position un établissement scolaire doit-il adopter concernant les demandes de parents souhaitant que leurs enfants consomment des menus spécifiques à la cantine, conformes à leurs pratiques confessionnelles ?</vt:lpstr>
      <vt:lpstr>Présentation PowerPoint</vt:lpstr>
      <vt:lpstr>Situation 5: Dans quelle mesure est-il possible de célébrer les fêtes sécularisées dans les écoles et établissements publics d’enseignement (par exemple, Noël) ?</vt:lpstr>
      <vt:lpstr>Situation 5: Dans quelle mesure est-il possible de célébrer les fêtes sécularisées dans les écoles et établissements publics d’enseignement (par exemple, Noël) ?</vt:lpstr>
      <vt:lpstr>Présentation PowerPoint</vt:lpstr>
      <vt:lpstr>Situation 6: Le respect du principe de laïcité s’impose à l’ensemble des personnels du service public relevant du statut général de la fonction publique, qu’ils soient personnels de l’éducation nationale ou agents des collectivités territoriales exerçant dans les établissements scolaires</vt:lpstr>
      <vt:lpstr>Situation 6: Le respect du principe de laïcité s’impose à l’ensemble des personnels du service public relevant du statut général de la fonction publique, qu’ils soient personnels de l’éducation nationale ou agents des collectivités territoriales exerçant dans les établissements scolaires</vt:lpstr>
      <vt:lpstr>Situation 6: Le respect du principe de laïcité s’impose à l’ensemble des personnels du service public relevant du statut général de la fonction publique, qu’ils soient personnels de l’éducation nationale ou agents des collectivités territoriales exerçant dans les établissements scolaires</vt:lpstr>
      <vt:lpstr>Présentation PowerPoint</vt:lpstr>
      <vt:lpstr>Situation 7: Demande d’autorisation d’absence pour fête religieuse.</vt:lpstr>
      <vt:lpstr>Situation 7: Demande d’autorisation d’absence pour fête religieuse.</vt:lpstr>
      <vt:lpstr>Situation 7: Demande d’autorisation d’absence pour fête religieuse.</vt:lpstr>
      <vt:lpstr>Présentation PowerPoint</vt:lpstr>
      <vt:lpstr>Situation 8: Le port de signes religieux par les parents d’élèves.</vt:lpstr>
      <vt:lpstr>Situation 8: Le port de signes religieux par les parents d’élèves.</vt:lpstr>
      <vt:lpstr>Présentation PowerPoint</vt:lpstr>
      <vt:lpstr>Situation 9 Un intervenant extérieur peut-il être autorisé à manifester son appartenance religieuse par le port d’un signe ou d’une tenue à l’intérieur de l’établissement scolaire ?</vt:lpstr>
      <vt:lpstr>Situation 9: Un intervenant extérieur peut-il être autorisé à manifester son appartenance religieuse par le port d’un signe ou d’une tenue à l’intérieur de l’établissement scolaire ?</vt:lpstr>
      <vt:lpstr>Quelques lectures utiles:</vt:lpstr>
      <vt:lpstr>Quelques lectures utiles: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Laïcité</dc:title>
  <dc:creator>mehdi u</dc:creator>
  <cp:lastModifiedBy>Mehdi Chouabi</cp:lastModifiedBy>
  <cp:revision>12</cp:revision>
  <dcterms:created xsi:type="dcterms:W3CDTF">2022-03-19T16:23:06Z</dcterms:created>
  <dcterms:modified xsi:type="dcterms:W3CDTF">2022-04-05T14:21:12Z</dcterms:modified>
</cp:coreProperties>
</file>