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58" r:id="rId3"/>
    <p:sldId id="260" r:id="rId4"/>
    <p:sldId id="261" r:id="rId5"/>
    <p:sldId id="262" r:id="rId6"/>
    <p:sldId id="259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5" r:id="rId34"/>
    <p:sldId id="298" r:id="rId35"/>
    <p:sldId id="296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288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289" r:id="rId54"/>
    <p:sldId id="314" r:id="rId55"/>
    <p:sldId id="315" r:id="rId56"/>
    <p:sldId id="316" r:id="rId57"/>
    <p:sldId id="317" r:id="rId58"/>
    <p:sldId id="318" r:id="rId59"/>
    <p:sldId id="319" r:id="rId60"/>
    <p:sldId id="290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291" r:id="rId72"/>
    <p:sldId id="330" r:id="rId73"/>
    <p:sldId id="331" r:id="rId74"/>
    <p:sldId id="332" r:id="rId75"/>
    <p:sldId id="333" r:id="rId76"/>
    <p:sldId id="334" r:id="rId77"/>
    <p:sldId id="335" r:id="rId78"/>
    <p:sldId id="292" r:id="rId79"/>
    <p:sldId id="336" r:id="rId80"/>
    <p:sldId id="337" r:id="rId81"/>
    <p:sldId id="338" r:id="rId82"/>
    <p:sldId id="293" r:id="rId83"/>
    <p:sldId id="294" r:id="rId84"/>
    <p:sldId id="339" r:id="rId85"/>
    <p:sldId id="340" r:id="rId8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TOLE - Attentif à l'école - Version 2018" id="{7587428E-70EC-4DB7-9638-B31EFBA925B2}">
          <p14:sldIdLst>
            <p14:sldId id="256"/>
          </p14:sldIdLst>
        </p14:section>
        <p14:section name="ATOLE - Séquence 1" id="{80847A26-A92D-4433-8D47-FF928FB96B45}">
          <p14:sldIdLst>
            <p14:sldId id="258"/>
            <p14:sldId id="260"/>
            <p14:sldId id="261"/>
            <p14:sldId id="262"/>
            <p14:sldId id="259"/>
            <p14:sldId id="257"/>
            <p14:sldId id="263"/>
          </p14:sldIdLst>
        </p14:section>
        <p14:section name="ATOLE - Séquence 2" id="{7E25D8EB-ACDD-4AD1-9762-7F316779A99E}">
          <p14:sldIdLst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  <p14:section name="ATOLE - Séquence 3" id="{BED42DF4-6FD0-4884-8888-D6C300CEF71A}">
          <p14:sldIdLst>
            <p14:sldId id="271"/>
            <p14:sldId id="272"/>
            <p14:sldId id="273"/>
            <p14:sldId id="274"/>
            <p14:sldId id="275"/>
            <p14:sldId id="277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  <p14:section name="ATOLE - Séquence 4" id="{376C7F0A-3F32-4682-967A-18FC8C863B69}">
          <p14:sldIdLst>
            <p14:sldId id="287"/>
            <p14:sldId id="295"/>
            <p14:sldId id="298"/>
            <p14:sldId id="296"/>
            <p14:sldId id="297"/>
            <p14:sldId id="299"/>
            <p14:sldId id="300"/>
            <p14:sldId id="301"/>
            <p14:sldId id="302"/>
            <p14:sldId id="303"/>
            <p14:sldId id="304"/>
          </p14:sldIdLst>
        </p14:section>
        <p14:section name="ATOLE - Séquence 5" id="{42538087-56BB-4F9C-8F4B-56F656E832AE}">
          <p14:sldIdLst>
            <p14:sldId id="288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</p14:sldIdLst>
        </p14:section>
        <p14:section name="ATOLE - Séquence 6" id="{62E6087D-EECD-4C05-991C-D15D2C9C4456}">
          <p14:sldIdLst>
            <p14:sldId id="289"/>
            <p14:sldId id="314"/>
            <p14:sldId id="315"/>
            <p14:sldId id="316"/>
            <p14:sldId id="317"/>
            <p14:sldId id="318"/>
            <p14:sldId id="319"/>
          </p14:sldIdLst>
        </p14:section>
        <p14:section name="ATOLE - Séquence 7" id="{79370E12-F63C-4BA7-88A5-F090A3D4BE3E}">
          <p14:sldIdLst>
            <p14:sldId id="290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</p14:sldIdLst>
        </p14:section>
        <p14:section name="ATOLE - Séquence 8" id="{F6CC34BA-1468-4E87-8F77-411F4DB2BF28}">
          <p14:sldIdLst>
            <p14:sldId id="291"/>
            <p14:sldId id="330"/>
            <p14:sldId id="331"/>
            <p14:sldId id="332"/>
            <p14:sldId id="333"/>
            <p14:sldId id="334"/>
            <p14:sldId id="335"/>
          </p14:sldIdLst>
        </p14:section>
        <p14:section name="ATOLE - Séquence 9" id="{B3F2DDA2-EE52-43FA-8F50-06A651A8E9CD}">
          <p14:sldIdLst>
            <p14:sldId id="292"/>
            <p14:sldId id="336"/>
            <p14:sldId id="337"/>
            <p14:sldId id="338"/>
          </p14:sldIdLst>
        </p14:section>
        <p14:section name="ATOLE - Séquence 10" id="{10509BBB-0B74-4689-A488-94B4E55C8DA8}">
          <p14:sldIdLst>
            <p14:sldId id="293"/>
            <p14:sldId id="294"/>
            <p14:sldId id="339"/>
            <p14:sldId id="3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03E0B-9394-4ACB-A773-45D988389015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1F3C2-517B-4663-99E6-5C031E5F2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58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59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505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79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07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6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6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5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3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80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39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11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FAAA7-3B11-4014-A34B-A3A774EF695F}" type="datetimeFigureOut">
              <a:rPr lang="fr-FR" smtClean="0"/>
              <a:t>25/09/2018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56D09-141A-45A7-9685-E746846B7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56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11407" y="2145251"/>
            <a:ext cx="9144000" cy="2387600"/>
          </a:xfrm>
        </p:spPr>
        <p:txBody>
          <a:bodyPr>
            <a:noAutofit/>
          </a:bodyPr>
          <a:lstStyle/>
          <a:p>
            <a:r>
              <a:rPr lang="fr-FR" dirty="0" smtClean="0"/>
              <a:t>Compilation des différentes </a:t>
            </a:r>
            <a:r>
              <a:rPr lang="fr-FR" b="1" dirty="0" smtClean="0"/>
              <a:t>images à projeter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pendant les séances </a:t>
            </a:r>
            <a:r>
              <a:rPr lang="fr-FR" b="1" dirty="0" smtClean="0"/>
              <a:t>ATOLE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</a:t>
              </a:r>
              <a:r>
                <a:rPr lang="fr-FR" i="1"/>
                <a:t> </a:t>
              </a:r>
              <a:r>
                <a:rPr lang="fr-FR" i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910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5" y="84614"/>
            <a:ext cx="7378065" cy="669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06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79" y="86068"/>
            <a:ext cx="8961121" cy="66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5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8" y="800099"/>
            <a:ext cx="11627303" cy="54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31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592778"/>
            <a:ext cx="11706225" cy="597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0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" y="779502"/>
            <a:ext cx="11763375" cy="549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75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282189" y="476250"/>
            <a:ext cx="7965441" cy="6096000"/>
            <a:chOff x="2282189" y="476250"/>
            <a:chExt cx="7965441" cy="6096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189" y="476250"/>
              <a:ext cx="7965441" cy="6096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9952355" y="6202918"/>
              <a:ext cx="295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9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388005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81025" y="2733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Séquence 3: Le cerveau et les neurones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3267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s://upload.wikimedia.org/wikipedia/commons/thumb/e/ec/Skull_and_brain_normal_human.svg/429px-Skull_and_brain_normal_human.sv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2" y="1147445"/>
            <a:ext cx="4198938" cy="45580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0980550" y="5835111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8948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819141"/>
            <a:ext cx="11344275" cy="52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99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3" y="1503741"/>
            <a:ext cx="6053452" cy="39161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08" y="1503741"/>
            <a:ext cx="4819867" cy="39161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112285" y="5850609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177326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686050"/>
            <a:ext cx="10515600" cy="1325563"/>
          </a:xfrm>
        </p:spPr>
        <p:txBody>
          <a:bodyPr/>
          <a:lstStyle/>
          <a:p>
            <a:pPr algn="ctr"/>
            <a:r>
              <a:rPr lang="fr-FR" b="1" dirty="0" smtClean="0"/>
              <a:t>Séquence 1 : A la découverte de l’attention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11710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5" y="3599271"/>
            <a:ext cx="7084219" cy="32941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5" y="27396"/>
            <a:ext cx="7084219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80462" y="1956278"/>
            <a:ext cx="11538104" cy="3098155"/>
            <a:chOff x="280462" y="1956278"/>
            <a:chExt cx="11538104" cy="309815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514" y="1956278"/>
              <a:ext cx="4680052" cy="3098155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62" y="1956278"/>
              <a:ext cx="5433792" cy="3098155"/>
            </a:xfrm>
            <a:prstGeom prst="rect">
              <a:avLst/>
            </a:prstGeom>
          </p:spPr>
        </p:pic>
      </p:grpSp>
      <p:sp>
        <p:nvSpPr>
          <p:cNvPr id="5" name="ZoneTexte 4"/>
          <p:cNvSpPr txBox="1"/>
          <p:nvPr/>
        </p:nvSpPr>
        <p:spPr>
          <a:xfrm>
            <a:off x="11081288" y="5788616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39627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752475"/>
            <a:ext cx="10895585" cy="55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58" y="3743325"/>
            <a:ext cx="5823395" cy="2933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98" y="371475"/>
            <a:ext cx="7238319" cy="33718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325"/>
            <a:ext cx="6197958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1028699"/>
            <a:ext cx="9899292" cy="468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Ã©sultat de recherche d'images pour &quot;cerveau et 5 sen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809625"/>
            <a:ext cx="6394450" cy="47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081288" y="5788616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11626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691281"/>
            <a:ext cx="11991975" cy="37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3555367"/>
            <a:ext cx="7104809" cy="329189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0"/>
            <a:ext cx="7104809" cy="355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67" y="1625599"/>
            <a:ext cx="4365308" cy="352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1081288" y="5788616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9208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948" y="1371600"/>
            <a:ext cx="4525327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1081288" y="5788616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17582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4" y="80962"/>
            <a:ext cx="8220075" cy="683063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287357" y="6137328"/>
            <a:ext cx="9996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i="1" dirty="0" smtClean="0"/>
              <a:t>© Images </a:t>
            </a:r>
            <a:r>
              <a:rPr lang="fr-FR" sz="700" i="1" dirty="0"/>
              <a:t>libres de </a:t>
            </a:r>
            <a:r>
              <a:rPr lang="fr-FR" sz="700" i="1" dirty="0" smtClean="0"/>
              <a:t>droits</a:t>
            </a:r>
          </a:p>
          <a:p>
            <a:pPr algn="ctr"/>
            <a:r>
              <a:rPr lang="fr-FR" sz="700" i="1" dirty="0" smtClean="0"/>
              <a:t>- A utiliser exclusivement pour la classe</a:t>
            </a:r>
            <a:endParaRPr lang="fr-FR" sz="700" i="1" dirty="0"/>
          </a:p>
        </p:txBody>
      </p:sp>
    </p:spTree>
    <p:extLst>
      <p:ext uri="{BB962C8B-B14F-4D97-AF65-F5344CB8AC3E}">
        <p14:creationId xmlns:p14="http://schemas.microsoft.com/office/powerpoint/2010/main" val="1974945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66" y="1562099"/>
            <a:ext cx="5155883" cy="42481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1081288" y="5788616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36529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9"/>
          <a:stretch/>
        </p:blipFill>
        <p:spPr bwMode="auto">
          <a:xfrm>
            <a:off x="4171950" y="1647825"/>
            <a:ext cx="4410075" cy="40195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cx1="http://schemas.microsoft.com/office/drawing/2015/9/8/chartex" xmlns:lc="http://schemas.openxmlformats.org/drawingml/2006/lockedCanvas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1081288" y="5788616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223394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81025" y="2733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Séquence 4 : Les neurones et la distraction 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2626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5" y="739431"/>
            <a:ext cx="5545305" cy="54170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81288" y="5788616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271988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45" y="3544389"/>
            <a:ext cx="6237655" cy="29732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81" y="1"/>
            <a:ext cx="7101070" cy="337892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389"/>
            <a:ext cx="5802854" cy="297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" y="1365997"/>
            <a:ext cx="11808823" cy="430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25" y="1442760"/>
            <a:ext cx="8592749" cy="39724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81288" y="5796365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33388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02" y="3506152"/>
            <a:ext cx="6160848" cy="28955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4" y="219075"/>
            <a:ext cx="6817294" cy="31586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3" y="3506152"/>
            <a:ext cx="5742939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Formation\AppData\Local\Microsoft\Windows\INetCache\Content.Word\Vignette-027bisNEW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081088"/>
            <a:ext cx="4581525" cy="47482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1081288" y="5788616"/>
            <a:ext cx="999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</a:t>
            </a:r>
            <a:r>
              <a:rPr lang="fr-FR" sz="1050" i="1" dirty="0" err="1" smtClean="0"/>
              <a:t>JP</a:t>
            </a:r>
            <a:r>
              <a:rPr lang="fr-FR" sz="1050" i="1" dirty="0" smtClean="0"/>
              <a:t> </a:t>
            </a:r>
            <a:r>
              <a:rPr lang="fr-FR" sz="1050" i="1" dirty="0" err="1" smtClean="0"/>
              <a:t>Lachaux</a:t>
            </a:r>
            <a:endParaRPr lang="fr-FR" sz="1050" i="1" dirty="0" smtClean="0"/>
          </a:p>
          <a:p>
            <a:pPr algn="ctr"/>
            <a:r>
              <a:rPr lang="fr-FR" sz="1050" i="1" dirty="0" smtClean="0"/>
              <a:t>-  Copie autorisée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220023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89" y="3390899"/>
            <a:ext cx="6081085" cy="28479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5" y="0"/>
            <a:ext cx="7292257" cy="33908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90899"/>
            <a:ext cx="5615257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2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114425"/>
            <a:ext cx="10058400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2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664902"/>
            <a:ext cx="6210300" cy="29498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3" y="133350"/>
            <a:ext cx="7424737" cy="346487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7" y="3664902"/>
            <a:ext cx="5801453" cy="29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1491877"/>
            <a:ext cx="11496675" cy="42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53" y="1809750"/>
            <a:ext cx="6896745" cy="3752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1034794" y="5633633"/>
            <a:ext cx="9996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</a:t>
            </a:r>
            <a:r>
              <a:rPr lang="fr-FR" sz="1050" i="1" dirty="0"/>
              <a:t>Publicité Oasis soda France</a:t>
            </a:r>
            <a:endParaRPr lang="fr-FR" sz="1050" i="1" dirty="0" smtClean="0"/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36450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81025" y="2733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Séquence 5 : Les neurones et la concentration 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24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19" y="66675"/>
            <a:ext cx="6829426" cy="34962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9811"/>
            <a:ext cx="5916612" cy="28399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81" y="3665601"/>
            <a:ext cx="6083519" cy="28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743324"/>
            <a:ext cx="5694877" cy="26955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88" y="66675"/>
            <a:ext cx="6786404" cy="34477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3743324"/>
            <a:ext cx="5724525" cy="270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7" y="3693342"/>
            <a:ext cx="6262763" cy="30217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7667624" cy="362295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" y="3693341"/>
            <a:ext cx="5917658" cy="30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15" y="3571990"/>
            <a:ext cx="6829425" cy="23675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4" y="240461"/>
            <a:ext cx="6113466" cy="285295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46" y="240461"/>
            <a:ext cx="5601294" cy="28529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" y="3571990"/>
            <a:ext cx="5010654" cy="236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229669"/>
            <a:ext cx="8300085" cy="63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26" y="1080760"/>
            <a:ext cx="7325747" cy="46964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81288" y="5796365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37851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fficher l'image d'orig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847" y="958531"/>
            <a:ext cx="7084378" cy="4889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11027045" y="5848350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4107421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400050"/>
            <a:ext cx="6170176" cy="2905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40" y="400049"/>
            <a:ext cx="5640785" cy="29051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4" y="3543300"/>
            <a:ext cx="5852638" cy="27751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65" y="3543300"/>
            <a:ext cx="5745560" cy="27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35" y="114300"/>
            <a:ext cx="6509942" cy="33242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11" y="3565901"/>
            <a:ext cx="6506766" cy="31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901297"/>
            <a:ext cx="7654290" cy="50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81025" y="2733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Séquence 6 : Maximoi et minimoi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977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6" y="895648"/>
            <a:ext cx="11225349" cy="52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0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33" y="3500845"/>
            <a:ext cx="6757851" cy="321561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33" y="69668"/>
            <a:ext cx="6759419" cy="34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58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7" y="1542787"/>
            <a:ext cx="11326806" cy="37724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81288" y="5796365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libres de 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2009683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21" y="3737191"/>
            <a:ext cx="6181553" cy="29207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29" y="123825"/>
            <a:ext cx="6969585" cy="344413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737191"/>
            <a:ext cx="5715000" cy="29207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29300" y="3063240"/>
            <a:ext cx="327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61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38754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54" y="3647440"/>
            <a:ext cx="5799666" cy="286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0" y="121920"/>
            <a:ext cx="6794912" cy="343177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" y="3647440"/>
            <a:ext cx="5976043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81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61" y="2884546"/>
            <a:ext cx="6390640" cy="39734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801359" cy="36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63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396809" y="1191915"/>
            <a:ext cx="5730240" cy="4124325"/>
            <a:chOff x="0" y="0"/>
            <a:chExt cx="2920621" cy="2535555"/>
          </a:xfrm>
        </p:grpSpPr>
        <p:pic>
          <p:nvPicPr>
            <p:cNvPr id="3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" r="7039"/>
            <a:stretch/>
          </p:blipFill>
          <p:spPr bwMode="auto">
            <a:xfrm>
              <a:off x="0" y="0"/>
              <a:ext cx="2917190" cy="253555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Zone de texte 14"/>
            <p:cNvSpPr txBox="1"/>
            <p:nvPr/>
          </p:nvSpPr>
          <p:spPr>
            <a:xfrm>
              <a:off x="1665027" y="1016758"/>
              <a:ext cx="279779" cy="23558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fr-FR" sz="11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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Zone de texte 33"/>
            <p:cNvSpPr txBox="1"/>
            <p:nvPr/>
          </p:nvSpPr>
          <p:spPr>
            <a:xfrm>
              <a:off x="1644555" y="2279176"/>
              <a:ext cx="269271" cy="23561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fr-FR" sz="11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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Zone de texte 36"/>
            <p:cNvSpPr txBox="1"/>
            <p:nvPr/>
          </p:nvSpPr>
          <p:spPr>
            <a:xfrm>
              <a:off x="689212" y="2299647"/>
              <a:ext cx="269271" cy="23561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fr-FR" sz="11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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Zone de texte 37"/>
            <p:cNvSpPr txBox="1"/>
            <p:nvPr/>
          </p:nvSpPr>
          <p:spPr>
            <a:xfrm>
              <a:off x="689212" y="1016758"/>
              <a:ext cx="269271" cy="23561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fr-FR" sz="11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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Zone de texte 38"/>
            <p:cNvSpPr txBox="1"/>
            <p:nvPr/>
          </p:nvSpPr>
          <p:spPr>
            <a:xfrm>
              <a:off x="2627194" y="1023582"/>
              <a:ext cx="269271" cy="23561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fr-FR" sz="11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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Zone de texte 3"/>
            <p:cNvSpPr txBox="1"/>
            <p:nvPr/>
          </p:nvSpPr>
          <p:spPr>
            <a:xfrm>
              <a:off x="2647666" y="2299647"/>
              <a:ext cx="272955" cy="23558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fr-FR" sz="11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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11120034" y="5858359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2426321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81025" y="2733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Séquence 7 : Réagir aux distractions externes 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659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1" y="1327875"/>
            <a:ext cx="7581430" cy="444136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81288" y="5796365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31812949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687389"/>
            <a:ext cx="8503443" cy="57114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81288" y="5796365"/>
            <a:ext cx="99964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Images </a:t>
            </a:r>
            <a:r>
              <a:rPr lang="fr-FR" sz="1050" i="1" dirty="0"/>
              <a:t>libres de </a:t>
            </a:r>
            <a:r>
              <a:rPr lang="fr-FR" sz="1050" i="1" dirty="0" smtClean="0"/>
              <a:t>droits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241809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76" y="829630"/>
            <a:ext cx="7946635" cy="533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75" y="457200"/>
            <a:ext cx="8918252" cy="62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33" y="3254962"/>
            <a:ext cx="6298135" cy="30073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33" y="0"/>
            <a:ext cx="6654085" cy="3149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" y="3258724"/>
            <a:ext cx="5841999" cy="30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" y="152400"/>
            <a:ext cx="10574692" cy="3454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3735209"/>
            <a:ext cx="6609080" cy="31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33" y="3515361"/>
            <a:ext cx="7074367" cy="33426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0"/>
            <a:ext cx="6532879" cy="33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6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56" y="794442"/>
            <a:ext cx="5924824" cy="56228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11546" y="5594888"/>
            <a:ext cx="9996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</a:t>
            </a:r>
            <a:r>
              <a:rPr lang="fr-FR" sz="1050" i="1" dirty="0" err="1" smtClean="0"/>
              <a:t>JP</a:t>
            </a:r>
            <a:r>
              <a:rPr lang="fr-FR" sz="1050" i="1" dirty="0" smtClean="0"/>
              <a:t> </a:t>
            </a:r>
            <a:r>
              <a:rPr lang="fr-FR" sz="1050" i="1" dirty="0" err="1" smtClean="0"/>
              <a:t>Lachaux</a:t>
            </a:r>
            <a:r>
              <a:rPr lang="fr-FR" sz="1050" i="1" dirty="0" smtClean="0"/>
              <a:t> – Editions O. Jacob</a:t>
            </a:r>
          </a:p>
          <a:p>
            <a:pPr algn="ctr"/>
            <a:r>
              <a:rPr lang="fr-FR" sz="1050" i="1" dirty="0" smtClean="0"/>
              <a:t>- Copie autorisée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124563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99" y="3721482"/>
            <a:ext cx="6292701" cy="29942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50" y="101600"/>
            <a:ext cx="7212169" cy="34137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" y="3721482"/>
            <a:ext cx="5828859" cy="29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57" y="771524"/>
            <a:ext cx="4911337" cy="57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360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87102"/>
            <a:ext cx="7593330" cy="641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81025" y="2733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Séquence 8 : Réagir aux distractions internes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494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44" y="3511638"/>
            <a:ext cx="6764424" cy="31736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753"/>
            <a:ext cx="6347056" cy="29619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0" y="374755"/>
            <a:ext cx="5770880" cy="29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1" y="3082814"/>
            <a:ext cx="7640320" cy="36227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103426"/>
            <a:ext cx="5933440" cy="27936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101600"/>
            <a:ext cx="5567680" cy="27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5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83" y="3738880"/>
            <a:ext cx="6036497" cy="29126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126640"/>
            <a:ext cx="7264400" cy="3384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3738880"/>
            <a:ext cx="5752407" cy="291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3" y="3332480"/>
            <a:ext cx="6213027" cy="29667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09" y="193040"/>
            <a:ext cx="6300275" cy="297688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01600" y="3332480"/>
            <a:ext cx="5709920" cy="2966720"/>
            <a:chOff x="0" y="3637280"/>
            <a:chExt cx="6323347" cy="322072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37280"/>
              <a:ext cx="6323347" cy="322072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927107" y="3708400"/>
              <a:ext cx="3962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/>
                <a:t>88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870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3511603"/>
            <a:ext cx="6136640" cy="28995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80" y="184929"/>
            <a:ext cx="6807199" cy="32277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1603"/>
            <a:ext cx="5730240" cy="28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21" y="756920"/>
            <a:ext cx="4544873" cy="48869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503680"/>
            <a:ext cx="7258697" cy="32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81025" y="2733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Séquence 9 : Les PIM du corps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083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60" y="3315850"/>
            <a:ext cx="6969760" cy="33338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162560"/>
            <a:ext cx="6187440" cy="29588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80" y="162560"/>
            <a:ext cx="5608320" cy="29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209925" y="977899"/>
            <a:ext cx="5991225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704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80" y="3698240"/>
            <a:ext cx="5770880" cy="29594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3698240"/>
            <a:ext cx="6174288" cy="29585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01600"/>
            <a:ext cx="7366000" cy="346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143760" y="589608"/>
            <a:ext cx="7922390" cy="5547032"/>
            <a:chOff x="2143760" y="589608"/>
            <a:chExt cx="7922390" cy="554703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760" y="589608"/>
              <a:ext cx="7849532" cy="5547032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7268707" y="5882724"/>
              <a:ext cx="279744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 dirty="0" smtClean="0"/>
                <a:t>© </a:t>
              </a:r>
              <a:r>
                <a:rPr lang="fr-FR" sz="1050" i="1" dirty="0" err="1" smtClean="0"/>
                <a:t>JP</a:t>
              </a:r>
              <a:r>
                <a:rPr lang="fr-FR" sz="1050" i="1" dirty="0" smtClean="0"/>
                <a:t> </a:t>
              </a:r>
              <a:r>
                <a:rPr lang="fr-FR" sz="1050" i="1" dirty="0" err="1" smtClean="0"/>
                <a:t>Lachaux</a:t>
              </a:r>
              <a:r>
                <a:rPr lang="fr-FR" sz="1050" i="1" dirty="0" smtClean="0"/>
                <a:t> -  Copie autorisée pour la classe</a:t>
              </a:r>
              <a:endParaRPr lang="fr-FR" sz="105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98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81025" y="2733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Séquence 10 : Les PIM pour les activités </a:t>
            </a:r>
            <a:r>
              <a:rPr lang="fr-FR" b="1" dirty="0" err="1" smtClean="0"/>
              <a:t>intelletuelles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3144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61" y="1362075"/>
            <a:ext cx="5760320" cy="44705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81288" y="5796365"/>
            <a:ext cx="999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smtClean="0"/>
              <a:t>© Exercices.fr</a:t>
            </a:r>
          </a:p>
          <a:p>
            <a:pPr algn="ctr"/>
            <a:r>
              <a:rPr lang="fr-FR" sz="1050" i="1" dirty="0" smtClean="0"/>
              <a:t>- A utiliser exclusivement pour la classe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195543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80" y="101600"/>
            <a:ext cx="7518400" cy="34709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3776602"/>
            <a:ext cx="5628640" cy="28403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37" y="3772158"/>
            <a:ext cx="601014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80" y="193040"/>
            <a:ext cx="5710987" cy="29362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0" y="3332886"/>
            <a:ext cx="7132320" cy="342351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1" y="193040"/>
            <a:ext cx="6043719" cy="29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81025" y="2733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Séquence 2: L’équilibre attentionnel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7613" y="157583"/>
            <a:ext cx="11633863" cy="6065418"/>
            <a:chOff x="167613" y="157583"/>
            <a:chExt cx="11633863" cy="6065418"/>
          </a:xfrm>
        </p:grpSpPr>
        <p:sp>
          <p:nvSpPr>
            <p:cNvPr id="4" name="ZoneTexte 3"/>
            <p:cNvSpPr txBox="1"/>
            <p:nvPr/>
          </p:nvSpPr>
          <p:spPr>
            <a:xfrm>
              <a:off x="10315576" y="23812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Version 2018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914650" y="5853669"/>
              <a:ext cx="647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/>
                <a:t>Démarche ATOLE – « </a:t>
              </a:r>
              <a:r>
                <a:rPr lang="fr-FR" i="1" dirty="0" err="1" smtClean="0"/>
                <a:t>ATtentif</a:t>
              </a:r>
              <a:r>
                <a:rPr lang="fr-FR" i="1" dirty="0" smtClean="0"/>
                <a:t>, </a:t>
              </a:r>
              <a:r>
                <a:rPr lang="fr-FR" i="1" dirty="0"/>
                <a:t>à </a:t>
              </a:r>
              <a:r>
                <a:rPr lang="fr-FR" i="1" dirty="0" err="1"/>
                <a:t>l’écOLE</a:t>
              </a:r>
              <a:r>
                <a:rPr lang="fr-FR" i="1" dirty="0"/>
                <a:t> » © J.P. LACHAUX, INSERM</a:t>
              </a:r>
              <a:endParaRPr lang="fr-FR" dirty="0"/>
            </a:p>
          </p:txBody>
        </p:sp>
        <p:pic>
          <p:nvPicPr>
            <p:cNvPr id="6" name="Image 5" descr="C:\Users\bterrier\AppData\Local\Microsoft\Windows\INetCache\Content.Word\VDEF logo_atole_blanc mai17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3" y="157583"/>
              <a:ext cx="2061845" cy="1335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132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411</Words>
  <Application>Microsoft Office PowerPoint</Application>
  <PresentationFormat>Grand écran</PresentationFormat>
  <Paragraphs>85</Paragraphs>
  <Slides>85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85</vt:i4>
      </vt:variant>
    </vt:vector>
  </HeadingPairs>
  <TitlesOfParts>
    <vt:vector size="91" baseType="lpstr">
      <vt:lpstr>Arial</vt:lpstr>
      <vt:lpstr>Calibri</vt:lpstr>
      <vt:lpstr>Calibri Light</vt:lpstr>
      <vt:lpstr>Times New Roman</vt:lpstr>
      <vt:lpstr>Wingdings</vt:lpstr>
      <vt:lpstr>Thème Office</vt:lpstr>
      <vt:lpstr>Compilation des différentes images à projeter pendant les séances ATOLE</vt:lpstr>
      <vt:lpstr>Séquence 1 : A la découverte de l’attention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Compilation des différentes images à projeter pendant les séances ATOLE</dc:title>
  <dc:creator>Utilisateur Windows</dc:creator>
  <cp:lastModifiedBy>bterrier</cp:lastModifiedBy>
  <cp:revision>35</cp:revision>
  <dcterms:created xsi:type="dcterms:W3CDTF">2018-09-06T15:03:42Z</dcterms:created>
  <dcterms:modified xsi:type="dcterms:W3CDTF">2018-09-25T07:36:37Z</dcterms:modified>
</cp:coreProperties>
</file>