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6" r:id="rId8"/>
    <p:sldId id="267" r:id="rId9"/>
    <p:sldId id="265" r:id="rId10"/>
    <p:sldId id="262" r:id="rId11"/>
    <p:sldId id="263" r:id="rId12"/>
    <p:sldId id="269" r:id="rId13"/>
    <p:sldId id="264" r:id="rId14"/>
    <p:sldId id="270" r:id="rId15"/>
    <p:sldId id="272" r:id="rId16"/>
    <p:sldId id="273" r:id="rId17"/>
  </p:sldIdLst>
  <p:sldSz cx="9906000" cy="6858000" type="A4"/>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0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CFF5DF-E07A-46C3-82B4-1CFDAB07AFCE}" type="datetimeFigureOut">
              <a:rPr lang="fr-FR" smtClean="0"/>
              <a:t>20/09/2018</a:t>
            </a:fld>
            <a:endParaRPr lang="fr-FR"/>
          </a:p>
        </p:txBody>
      </p:sp>
      <p:sp>
        <p:nvSpPr>
          <p:cNvPr id="4" name="Espace réservé de l'image des diapositives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73C8D4C-2BF7-463F-B0F1-4EC0A2DB9529}" type="slidenum">
              <a:rPr lang="fr-FR" smtClean="0"/>
              <a:t>‹N°›</a:t>
            </a:fld>
            <a:endParaRPr lang="fr-FR"/>
          </a:p>
        </p:txBody>
      </p:sp>
    </p:spTree>
    <p:extLst>
      <p:ext uri="{BB962C8B-B14F-4D97-AF65-F5344CB8AC3E}">
        <p14:creationId xmlns:p14="http://schemas.microsoft.com/office/powerpoint/2010/main" val="116237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44A6453-F7A5-4165-BBF9-A76970F9372F}" type="datetime1">
              <a:rPr lang="fr-FR" smtClean="0"/>
              <a:t>20/09/2018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262096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BAC777-D34C-44D1-8B77-FF1EBFF1EB1A}" type="datetime1">
              <a:rPr lang="fr-FR" smtClean="0"/>
              <a:t>20/09/2018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365133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AC86FC5-3F3B-407B-B945-82BF5C356121}" type="datetime1">
              <a:rPr lang="fr-FR" smtClean="0"/>
              <a:t>20/09/2018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311781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0A84482-7DF9-4D28-B255-F0F10649E303}" type="datetime1">
              <a:rPr lang="fr-FR" smtClean="0"/>
              <a:t>20/09/2018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208137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DDB8B3B-371B-4839-B8A5-F7916415EB3A}" type="datetime1">
              <a:rPr lang="fr-FR" smtClean="0"/>
              <a:t>20/09/2018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346815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9D9F6E-9A4E-440C-B5CB-8CBF26EAEF92}" type="datetime1">
              <a:rPr lang="fr-FR" smtClean="0"/>
              <a:t>20/09/2018</a:t>
            </a:fld>
            <a:endParaRPr lang="fr-FR"/>
          </a:p>
        </p:txBody>
      </p:sp>
      <p:sp>
        <p:nvSpPr>
          <p:cNvPr id="6" name="Footer Placeholder 5"/>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7" name="Slide Number Placeholder 6"/>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343745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93C6E07-F3C5-4288-ADA7-9D2B73F470B3}" type="datetime1">
              <a:rPr lang="fr-FR" smtClean="0"/>
              <a:t>20/09/2018</a:t>
            </a:fld>
            <a:endParaRPr lang="fr-FR"/>
          </a:p>
        </p:txBody>
      </p:sp>
      <p:sp>
        <p:nvSpPr>
          <p:cNvPr id="8" name="Footer Placeholder 7"/>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9" name="Slide Number Placeholder 8"/>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425195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6CEFD88-7FAA-4859-87DD-1326C218D3B4}" type="datetime1">
              <a:rPr lang="fr-FR" smtClean="0"/>
              <a:t>20/09/2018</a:t>
            </a:fld>
            <a:endParaRPr lang="fr-FR"/>
          </a:p>
        </p:txBody>
      </p:sp>
      <p:sp>
        <p:nvSpPr>
          <p:cNvPr id="4" name="Footer Placeholder 3"/>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5" name="Slide Number Placeholder 4"/>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76589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91546-A417-489F-B5D3-C18A8D15989F}" type="datetime1">
              <a:rPr lang="fr-FR" smtClean="0"/>
              <a:t>20/09/2018</a:t>
            </a:fld>
            <a:endParaRPr lang="fr-FR"/>
          </a:p>
        </p:txBody>
      </p:sp>
      <p:sp>
        <p:nvSpPr>
          <p:cNvPr id="3" name="Footer Placeholder 2"/>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4" name="Slide Number Placeholder 3"/>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360763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4EBAE94-E167-471B-95F3-C246E6277710}" type="datetime1">
              <a:rPr lang="fr-FR" smtClean="0"/>
              <a:t>20/09/2018</a:t>
            </a:fld>
            <a:endParaRPr lang="fr-FR"/>
          </a:p>
        </p:txBody>
      </p:sp>
      <p:sp>
        <p:nvSpPr>
          <p:cNvPr id="6" name="Footer Placeholder 5"/>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7" name="Slide Number Placeholder 6"/>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274685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1D3F346-C167-4089-AEA8-E1D8B4FCCC19}" type="datetime1">
              <a:rPr lang="fr-FR" smtClean="0"/>
              <a:t>20/09/2018</a:t>
            </a:fld>
            <a:endParaRPr lang="fr-FR"/>
          </a:p>
        </p:txBody>
      </p:sp>
      <p:sp>
        <p:nvSpPr>
          <p:cNvPr id="6" name="Footer Placeholder 5"/>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7" name="Slide Number Placeholder 6"/>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82989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3013A-338F-4C78-85F5-D0DC18FE7F9F}" type="datetime1">
              <a:rPr lang="fr-FR" smtClean="0"/>
              <a:t>20/09/2018</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58973-4240-472F-A231-8DBA476AE448}" type="slidenum">
              <a:rPr lang="fr-FR" smtClean="0"/>
              <a:t>‹N°›</a:t>
            </a:fld>
            <a:endParaRPr lang="fr-FR"/>
          </a:p>
        </p:txBody>
      </p:sp>
    </p:spTree>
    <p:extLst>
      <p:ext uri="{BB962C8B-B14F-4D97-AF65-F5344CB8AC3E}">
        <p14:creationId xmlns:p14="http://schemas.microsoft.com/office/powerpoint/2010/main" val="527949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19" y="-145626"/>
            <a:ext cx="9499599" cy="6713086"/>
          </a:xfrm>
          <a:prstGeom prst="rect">
            <a:avLst/>
          </a:prstGeom>
        </p:spPr>
      </p:pic>
      <p:sp>
        <p:nvSpPr>
          <p:cNvPr id="4" name="Espace réservé du pied de page 3"/>
          <p:cNvSpPr>
            <a:spLocks noGrp="1"/>
          </p:cNvSpPr>
          <p:nvPr>
            <p:ph type="ftr" sz="quarter" idx="11"/>
          </p:nvPr>
        </p:nvSpPr>
        <p:spPr>
          <a:xfrm>
            <a:off x="3382962" y="6344226"/>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361008" y="281720"/>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07916" y="122873"/>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8" name="Image 7"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519" y="6215063"/>
            <a:ext cx="802799" cy="520065"/>
          </a:xfrm>
          <a:prstGeom prst="rect">
            <a:avLst/>
          </a:prstGeom>
          <a:noFill/>
          <a:ln>
            <a:noFill/>
          </a:ln>
        </p:spPr>
      </p:pic>
    </p:spTree>
    <p:extLst>
      <p:ext uri="{BB962C8B-B14F-4D97-AF65-F5344CB8AC3E}">
        <p14:creationId xmlns:p14="http://schemas.microsoft.com/office/powerpoint/2010/main" val="411391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28" y="-440062"/>
            <a:ext cx="10432712" cy="7372490"/>
          </a:xfrm>
          <a:prstGeom prst="rect">
            <a:avLst/>
          </a:prstGeom>
        </p:spPr>
      </p:pic>
      <p:sp>
        <p:nvSpPr>
          <p:cNvPr id="4" name="Espace réservé du pied de page 3"/>
          <p:cNvSpPr>
            <a:spLocks noGrp="1"/>
          </p:cNvSpPr>
          <p:nvPr>
            <p:ph type="ftr" sz="quarter" idx="11"/>
          </p:nvPr>
        </p:nvSpPr>
        <p:spPr>
          <a:xfrm>
            <a:off x="3100609" y="6487448"/>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8690" y="169552"/>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09579" y="180913"/>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3180" y="6337935"/>
            <a:ext cx="802799" cy="520065"/>
          </a:xfrm>
          <a:prstGeom prst="rect">
            <a:avLst/>
          </a:prstGeom>
          <a:noFill/>
          <a:ln>
            <a:noFill/>
          </a:ln>
        </p:spPr>
      </p:pic>
    </p:spTree>
    <p:extLst>
      <p:ext uri="{BB962C8B-B14F-4D97-AF65-F5344CB8AC3E}">
        <p14:creationId xmlns:p14="http://schemas.microsoft.com/office/powerpoint/2010/main" val="2429541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40" y="-642261"/>
            <a:ext cx="10613520" cy="7500261"/>
          </a:xfrm>
          <a:prstGeom prst="rect">
            <a:avLst/>
          </a:prstGeom>
        </p:spPr>
      </p:pic>
      <p:sp>
        <p:nvSpPr>
          <p:cNvPr id="4" name="Espace réservé du pied de page 3"/>
          <p:cNvSpPr>
            <a:spLocks noGrp="1"/>
          </p:cNvSpPr>
          <p:nvPr>
            <p:ph type="ftr" sz="quarter" idx="11"/>
          </p:nvPr>
        </p:nvSpPr>
        <p:spPr>
          <a:xfrm>
            <a:off x="3121874" y="6455979"/>
            <a:ext cx="3343275" cy="296664"/>
          </a:xfrm>
        </p:spPr>
        <p:txBody>
          <a:bodyPr/>
          <a:lstStyle/>
          <a:p>
            <a:r>
              <a:rPr lang="fr-FR" dirty="0" smtClean="0"/>
              <a:t> </a:t>
            </a:r>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8690" y="159648"/>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62741" y="159648"/>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6708" y="6285554"/>
            <a:ext cx="802799" cy="520065"/>
          </a:xfrm>
          <a:prstGeom prst="rect">
            <a:avLst/>
          </a:prstGeom>
          <a:noFill/>
          <a:ln>
            <a:noFill/>
          </a:ln>
        </p:spPr>
      </p:pic>
    </p:spTree>
    <p:extLst>
      <p:ext uri="{BB962C8B-B14F-4D97-AF65-F5344CB8AC3E}">
        <p14:creationId xmlns:p14="http://schemas.microsoft.com/office/powerpoint/2010/main" val="2556478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121873" y="6449635"/>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76541" y="117117"/>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0" y="117117"/>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9" name="Image 8" descr="C:\Users\bterrier\AppData\Local\Microsoft\Windows\INetCache\Content.Word\VDEF logo_atole_blanc mai1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6076" y="6337935"/>
            <a:ext cx="802799" cy="520065"/>
          </a:xfrm>
          <a:prstGeom prst="rect">
            <a:avLst/>
          </a:prstGeom>
          <a:noFill/>
          <a:ln>
            <a:noFill/>
          </a:ln>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82" y="449386"/>
            <a:ext cx="8422728" cy="5908158"/>
          </a:xfrm>
          <a:prstGeom prst="rect">
            <a:avLst/>
          </a:prstGeom>
        </p:spPr>
      </p:pic>
    </p:spTree>
    <p:extLst>
      <p:ext uri="{BB962C8B-B14F-4D97-AF65-F5344CB8AC3E}">
        <p14:creationId xmlns:p14="http://schemas.microsoft.com/office/powerpoint/2010/main" val="2867023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13" y="-132253"/>
            <a:ext cx="9891814" cy="6990253"/>
          </a:xfrm>
          <a:prstGeom prst="rect">
            <a:avLst/>
          </a:prstGeom>
        </p:spPr>
      </p:pic>
      <p:sp>
        <p:nvSpPr>
          <p:cNvPr id="4" name="Espace réservé du pied de page 3"/>
          <p:cNvSpPr>
            <a:spLocks noGrp="1"/>
          </p:cNvSpPr>
          <p:nvPr>
            <p:ph type="ftr" sz="quarter" idx="11"/>
          </p:nvPr>
        </p:nvSpPr>
        <p:spPr>
          <a:xfrm>
            <a:off x="3451483" y="6445698"/>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8690" y="137654"/>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0" y="117118"/>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520" y="6333998"/>
            <a:ext cx="802799" cy="520065"/>
          </a:xfrm>
          <a:prstGeom prst="rect">
            <a:avLst/>
          </a:prstGeom>
          <a:noFill/>
          <a:ln>
            <a:noFill/>
          </a:ln>
        </p:spPr>
      </p:pic>
    </p:spTree>
    <p:extLst>
      <p:ext uri="{BB962C8B-B14F-4D97-AF65-F5344CB8AC3E}">
        <p14:creationId xmlns:p14="http://schemas.microsoft.com/office/powerpoint/2010/main" val="8733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339224" y="6360565"/>
            <a:ext cx="3343275" cy="296664"/>
          </a:xfrm>
        </p:spPr>
        <p:txBody>
          <a:bodyPr/>
          <a:lstStyle/>
          <a:p>
            <a:r>
              <a:rPr lang="fr-FR" dirty="0" err="1" smtClean="0"/>
              <a:t>J.P</a:t>
            </a:r>
            <a:r>
              <a:rPr lang="fr-FR" dirty="0" smtClean="0"/>
              <a:t>. LACHAUX, Les petites bulles de l'attention, Ed. Jacob, 2016 Copie autorisée pour la classe</a:t>
            </a:r>
            <a:endParaRPr lang="fr-FR" dirty="0"/>
          </a:p>
        </p:txBody>
      </p:sp>
      <p:sp>
        <p:nvSpPr>
          <p:cNvPr id="5" name="ZoneTexte 4"/>
          <p:cNvSpPr txBox="1"/>
          <p:nvPr/>
        </p:nvSpPr>
        <p:spPr>
          <a:xfrm>
            <a:off x="8568690" y="195454"/>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07702" y="195454"/>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grpSp>
        <p:nvGrpSpPr>
          <p:cNvPr id="25" name="Groupe 24"/>
          <p:cNvGrpSpPr/>
          <p:nvPr/>
        </p:nvGrpSpPr>
        <p:grpSpPr>
          <a:xfrm>
            <a:off x="518605" y="550123"/>
            <a:ext cx="8984511" cy="5558935"/>
            <a:chOff x="727286" y="786510"/>
            <a:chExt cx="9600127" cy="5426124"/>
          </a:xfrm>
        </p:grpSpPr>
        <p:sp>
          <p:nvSpPr>
            <p:cNvPr id="7" name="Rectangle à coins arrondis 6"/>
            <p:cNvSpPr/>
            <p:nvPr/>
          </p:nvSpPr>
          <p:spPr>
            <a:xfrm>
              <a:off x="727286" y="786510"/>
              <a:ext cx="1990725" cy="2524125"/>
            </a:xfrm>
            <a:prstGeom prst="roundRect">
              <a:avLst/>
            </a:prstGeom>
            <a:solidFill>
              <a:srgbClr val="005E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Etre </a:t>
              </a:r>
              <a:r>
                <a:rPr lang="fr-FR" sz="894" b="1" dirty="0">
                  <a:solidFill>
                    <a:srgbClr val="FFFFFF"/>
                  </a:solidFill>
                  <a:ea typeface="Calibri" panose="020F0502020204030204" pitchFamily="34" charset="0"/>
                  <a:cs typeface="Times New Roman" panose="02020603050405020304" pitchFamily="18" charset="0"/>
                </a:rPr>
                <a:t>attentif</a:t>
              </a:r>
              <a:r>
                <a:rPr lang="fr-FR" sz="894" dirty="0">
                  <a:solidFill>
                    <a:srgbClr val="FFFFFF"/>
                  </a:solidFill>
                  <a:ea typeface="Calibri" panose="020F0502020204030204" pitchFamily="34" charset="0"/>
                  <a:cs typeface="Times New Roman" panose="02020603050405020304" pitchFamily="18" charset="0"/>
                </a:rPr>
                <a:t>, c’est concentrer l’énergie de </a:t>
              </a:r>
              <a:br>
                <a:rPr lang="fr-FR" sz="894" dirty="0">
                  <a:solidFill>
                    <a:srgbClr val="FFFFFF"/>
                  </a:solidFill>
                  <a:ea typeface="Calibri" panose="020F0502020204030204" pitchFamily="34" charset="0"/>
                  <a:cs typeface="Times New Roman" panose="02020603050405020304" pitchFamily="18" charset="0"/>
                </a:rPr>
              </a:br>
              <a:r>
                <a:rPr lang="fr-FR" sz="894" dirty="0">
                  <a:solidFill>
                    <a:srgbClr val="FFFFFF"/>
                  </a:solidFill>
                  <a:ea typeface="Calibri" panose="020F0502020204030204" pitchFamily="34" charset="0"/>
                  <a:cs typeface="Times New Roman" panose="02020603050405020304" pitchFamily="18" charset="0"/>
                </a:rPr>
                <a:t>son cerveau pour</a:t>
              </a:r>
              <a:br>
                <a:rPr lang="fr-FR" sz="894" dirty="0">
                  <a:solidFill>
                    <a:srgbClr val="FFFFFF"/>
                  </a:solidFill>
                  <a:ea typeface="Calibri" panose="020F0502020204030204" pitchFamily="34" charset="0"/>
                  <a:cs typeface="Times New Roman" panose="02020603050405020304" pitchFamily="18" charset="0"/>
                </a:rPr>
              </a:br>
              <a:r>
                <a:rPr lang="fr-FR" sz="894" dirty="0">
                  <a:solidFill>
                    <a:srgbClr val="FFFFFF"/>
                  </a:solidFill>
                  <a:ea typeface="Calibri" panose="020F0502020204030204" pitchFamily="34" charset="0"/>
                  <a:cs typeface="Times New Roman" panose="02020603050405020304" pitchFamily="18" charset="0"/>
                </a:rPr>
                <a:t> bien entendre,</a:t>
              </a:r>
              <a:br>
                <a:rPr lang="fr-FR" sz="894" dirty="0">
                  <a:solidFill>
                    <a:srgbClr val="FFFFFF"/>
                  </a:solidFill>
                  <a:ea typeface="Calibri" panose="020F0502020204030204" pitchFamily="34" charset="0"/>
                  <a:cs typeface="Times New Roman" panose="02020603050405020304" pitchFamily="18" charset="0"/>
                </a:rPr>
              </a:br>
              <a:r>
                <a:rPr lang="fr-FR" sz="894" dirty="0">
                  <a:solidFill>
                    <a:srgbClr val="FFFFFF"/>
                  </a:solidFill>
                  <a:ea typeface="Calibri" panose="020F0502020204030204" pitchFamily="34" charset="0"/>
                  <a:cs typeface="Times New Roman" panose="02020603050405020304" pitchFamily="18" charset="0"/>
                </a:rPr>
                <a:t> bien comprendre, </a:t>
              </a:r>
              <a:br>
                <a:rPr lang="fr-FR" sz="894" dirty="0">
                  <a:solidFill>
                    <a:srgbClr val="FFFFFF"/>
                  </a:solidFill>
                  <a:ea typeface="Calibri" panose="020F0502020204030204" pitchFamily="34" charset="0"/>
                  <a:cs typeface="Times New Roman" panose="02020603050405020304" pitchFamily="18" charset="0"/>
                </a:rPr>
              </a:br>
              <a:r>
                <a:rPr lang="fr-FR" sz="894" dirty="0">
                  <a:solidFill>
                    <a:srgbClr val="FFFFFF"/>
                  </a:solidFill>
                  <a:ea typeface="Calibri" panose="020F0502020204030204" pitchFamily="34" charset="0"/>
                  <a:cs typeface="Times New Roman" panose="02020603050405020304" pitchFamily="18" charset="0"/>
                </a:rPr>
                <a:t>bien voir, se souvenir…</a:t>
              </a:r>
              <a:endParaRPr lang="fr-FR" sz="894" dirty="0">
                <a:ea typeface="Calibri" panose="020F0502020204030204" pitchFamily="34" charset="0"/>
                <a:cs typeface="Times New Roman" panose="02020603050405020304" pitchFamily="18" charset="0"/>
              </a:endParaRPr>
            </a:p>
          </p:txBody>
        </p:sp>
        <p:sp>
          <p:nvSpPr>
            <p:cNvPr id="8" name="Zone de texte 2"/>
            <p:cNvSpPr txBox="1"/>
            <p:nvPr/>
          </p:nvSpPr>
          <p:spPr>
            <a:xfrm>
              <a:off x="853015" y="902823"/>
              <a:ext cx="1739265" cy="647700"/>
            </a:xfrm>
            <a:prstGeom prst="rect">
              <a:avLst/>
            </a:prstGeom>
            <a:solidFill>
              <a:srgbClr val="005E5C"/>
            </a:solidFill>
            <a:ln>
              <a:noFill/>
            </a:ln>
          </p:spPr>
          <p:txBody>
            <a:bodyPr rot="0" spcFirstLastPara="0" vert="horz" wrap="non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Attentif</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à coins arrondis 8"/>
            <p:cNvSpPr/>
            <p:nvPr/>
          </p:nvSpPr>
          <p:spPr>
            <a:xfrm>
              <a:off x="3247585" y="786511"/>
              <a:ext cx="1990725" cy="2524125"/>
            </a:xfrm>
            <a:prstGeom prst="roundRect">
              <a:avLst/>
            </a:prstGeom>
            <a:solidFill>
              <a:srgbClr val="D812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On est toujours actif, même quand ça ne se voit pas. Notre regard bouge et se déplace un peu comme une abeille qui </a:t>
              </a:r>
              <a:r>
                <a:rPr lang="fr-FR" sz="894" b="1" dirty="0">
                  <a:solidFill>
                    <a:srgbClr val="FFFFFF"/>
                  </a:solidFill>
                  <a:ea typeface="Calibri" panose="020F0502020204030204" pitchFamily="34" charset="0"/>
                  <a:cs typeface="Times New Roman" panose="02020603050405020304" pitchFamily="18" charset="0"/>
                </a:rPr>
                <a:t>butine</a:t>
              </a:r>
              <a:r>
                <a:rPr lang="fr-FR" sz="894" dirty="0">
                  <a:solidFill>
                    <a:srgbClr val="FFFFFF"/>
                  </a:solidFill>
                  <a:ea typeface="Calibri" panose="020F0502020204030204" pitchFamily="34" charset="0"/>
                  <a:cs typeface="Times New Roman" panose="02020603050405020304" pitchFamily="18" charset="0"/>
                </a:rPr>
                <a:t>.</a:t>
              </a:r>
              <a:endParaRPr lang="fr-FR" sz="894" dirty="0">
                <a:ea typeface="Calibri" panose="020F0502020204030204" pitchFamily="34" charset="0"/>
                <a:cs typeface="Times New Roman" panose="02020603050405020304" pitchFamily="18" charset="0"/>
              </a:endParaRPr>
            </a:p>
          </p:txBody>
        </p:sp>
        <p:sp>
          <p:nvSpPr>
            <p:cNvPr id="10" name="Zone de texte 4"/>
            <p:cNvSpPr txBox="1"/>
            <p:nvPr/>
          </p:nvSpPr>
          <p:spPr>
            <a:xfrm>
              <a:off x="3417781" y="908240"/>
              <a:ext cx="1664970" cy="647700"/>
            </a:xfrm>
            <a:prstGeom prst="rect">
              <a:avLst/>
            </a:prstGeom>
            <a:noFill/>
            <a:ln>
              <a:noFill/>
            </a:ln>
          </p:spPr>
          <p:txBody>
            <a:bodyPr rot="0" spcFirstLastPara="0" vert="horz" wrap="non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B</a:t>
              </a:r>
              <a:r>
                <a:rPr lang="fr-FR" sz="2925"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Butiner</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à coins arrondis 10"/>
            <p:cNvSpPr/>
            <p:nvPr/>
          </p:nvSpPr>
          <p:spPr>
            <a:xfrm>
              <a:off x="5772257" y="799139"/>
              <a:ext cx="1990725" cy="252412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Lorsque l’on est attentif, c’est comme si on établissait un </a:t>
              </a:r>
              <a:r>
                <a:rPr lang="fr-FR" sz="894" b="1" dirty="0">
                  <a:solidFill>
                    <a:srgbClr val="FFFFFF"/>
                  </a:solidFill>
                  <a:ea typeface="Calibri" panose="020F0502020204030204" pitchFamily="34" charset="0"/>
                  <a:cs typeface="Times New Roman" panose="02020603050405020304" pitchFamily="18" charset="0"/>
                </a:rPr>
                <a:t>contact </a:t>
              </a:r>
              <a:r>
                <a:rPr lang="fr-FR" sz="894" dirty="0">
                  <a:solidFill>
                    <a:srgbClr val="FFFFFF"/>
                  </a:solidFill>
                  <a:ea typeface="Calibri" panose="020F0502020204030204" pitchFamily="34" charset="0"/>
                  <a:cs typeface="Times New Roman" panose="02020603050405020304" pitchFamily="18" charset="0"/>
                </a:rPr>
                <a:t>ou encore une </a:t>
              </a:r>
              <a:r>
                <a:rPr lang="fr-FR" sz="894" b="1" dirty="0">
                  <a:solidFill>
                    <a:srgbClr val="FFFFFF"/>
                  </a:solidFill>
                  <a:ea typeface="Calibri" panose="020F0502020204030204" pitchFamily="34" charset="0"/>
                  <a:cs typeface="Times New Roman" panose="02020603050405020304" pitchFamily="18" charset="0"/>
                </a:rPr>
                <a:t>connexion </a:t>
              </a:r>
              <a:r>
                <a:rPr lang="fr-FR" sz="894" dirty="0">
                  <a:solidFill>
                    <a:srgbClr val="FFFFFF"/>
                  </a:solidFill>
                  <a:ea typeface="Calibri" panose="020F0502020204030204" pitchFamily="34" charset="0"/>
                  <a:cs typeface="Times New Roman" panose="02020603050405020304" pitchFamily="18" charset="0"/>
                </a:rPr>
                <a:t>avec l’objet de notre attention (une personne, une activité…). </a:t>
              </a:r>
              <a:endParaRPr lang="fr-FR" sz="894" dirty="0">
                <a:ea typeface="Calibri" panose="020F0502020204030204" pitchFamily="34" charset="0"/>
                <a:cs typeface="Times New Roman" panose="02020603050405020304" pitchFamily="18" charset="0"/>
              </a:endParaRPr>
            </a:p>
          </p:txBody>
        </p:sp>
        <p:sp>
          <p:nvSpPr>
            <p:cNvPr id="12" name="Zone de texte 7"/>
            <p:cNvSpPr txBox="1"/>
            <p:nvPr/>
          </p:nvSpPr>
          <p:spPr>
            <a:xfrm>
              <a:off x="5921799" y="921873"/>
              <a:ext cx="1691640" cy="609600"/>
            </a:xfrm>
            <a:prstGeom prst="rect">
              <a:avLst/>
            </a:prstGeom>
            <a:noFill/>
            <a:ln>
              <a:noFill/>
            </a:ln>
          </p:spPr>
          <p:txBody>
            <a:bodyPr rot="0" spcFirstLastPara="0" vert="horz" wrap="none" lIns="74295" tIns="37148" rIns="74295" bIns="37148" numCol="1" spcCol="0" rtlCol="0" fromWordArt="0" anchor="t" anchorCtr="0" forceAA="0" compatLnSpc="1">
              <a:prstTxWarp prst="textNoShape">
                <a:avLst/>
              </a:prstTxWarp>
              <a:noAutofit/>
            </a:bodyPr>
            <a:lstStyle/>
            <a:p>
              <a:pP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a:t>
              </a:r>
              <a:r>
                <a:rPr lang="fr-FR" sz="2925"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Contact</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à coins arrondis 12"/>
            <p:cNvSpPr/>
            <p:nvPr/>
          </p:nvSpPr>
          <p:spPr>
            <a:xfrm>
              <a:off x="8292556" y="803929"/>
              <a:ext cx="1990725" cy="2524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Une</a:t>
              </a:r>
              <a:r>
                <a:rPr lang="fr-FR" sz="894" b="1" dirty="0">
                  <a:solidFill>
                    <a:srgbClr val="000000"/>
                  </a:solidFill>
                  <a:ea typeface="Calibri" panose="020F0502020204030204" pitchFamily="34" charset="0"/>
                  <a:cs typeface="Times New Roman" panose="02020603050405020304" pitchFamily="18" charset="0"/>
                </a:rPr>
                <a:t> distraction, </a:t>
              </a:r>
              <a:r>
                <a:rPr lang="fr-FR" sz="894" dirty="0">
                  <a:solidFill>
                    <a:srgbClr val="000000"/>
                  </a:solidFill>
                  <a:ea typeface="Calibri" panose="020F0502020204030204" pitchFamily="34" charset="0"/>
                  <a:cs typeface="Times New Roman" panose="02020603050405020304" pitchFamily="18" charset="0"/>
                </a:rPr>
                <a:t>c’est un PAM : Passe à Autre chose qui a l’air Mieux que ce que tu es en train de faire…</a:t>
              </a:r>
              <a:r>
                <a:rPr lang="fr-FR" sz="894" b="1"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14" name="Zone de texte 10"/>
            <p:cNvSpPr txBox="1"/>
            <p:nvPr/>
          </p:nvSpPr>
          <p:spPr>
            <a:xfrm>
              <a:off x="8248423" y="921873"/>
              <a:ext cx="2078990" cy="609600"/>
            </a:xfrm>
            <a:prstGeom prst="rect">
              <a:avLst/>
            </a:prstGeom>
            <a:noFill/>
            <a:ln>
              <a:noFill/>
            </a:ln>
          </p:spPr>
          <p:txBody>
            <a:bodyPr rot="0" spcFirstLastPara="0" vert="horz" wrap="none" lIns="74295" tIns="37148" rIns="74295" bIns="37148" numCol="1" spcCol="0" rtlCol="0" fromWordArt="0" anchor="t" anchorCtr="0" forceAA="0" compatLnSpc="1">
              <a:prstTxWarp prst="textNoShape">
                <a:avLst/>
              </a:prstTxWarp>
              <a:noAutofit/>
            </a:bodyPr>
            <a:lstStyle/>
            <a:p>
              <a:pPr>
                <a:lnSpc>
                  <a:spcPct val="107000"/>
                </a:lnSpc>
                <a:spcAft>
                  <a:spcPts val="650"/>
                </a:spcAft>
              </a:pPr>
              <a:r>
                <a:rPr lang="fr-FR" sz="2925"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D</a:t>
              </a:r>
              <a:r>
                <a:rPr lang="fr-FR" sz="2925"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Distraction</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à coins arrondis 15"/>
            <p:cNvSpPr/>
            <p:nvPr/>
          </p:nvSpPr>
          <p:spPr>
            <a:xfrm>
              <a:off x="3260621" y="3688509"/>
              <a:ext cx="1990725" cy="2524125"/>
            </a:xfrm>
            <a:prstGeom prst="roundRect">
              <a:avLst/>
            </a:prstGeom>
            <a:gradFill>
              <a:gsLst>
                <a:gs pos="91500">
                  <a:srgbClr val="C2DAEF"/>
                </a:gs>
                <a:gs pos="15000">
                  <a:srgbClr val="D60093"/>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Se concentrer, c’est rester stable comme essaie de le faire </a:t>
              </a:r>
              <a:r>
                <a:rPr lang="fr-FR" sz="894" b="1" dirty="0">
                  <a:solidFill>
                    <a:srgbClr val="FFFFFF"/>
                  </a:solidFill>
                  <a:ea typeface="Calibri" panose="020F0502020204030204" pitchFamily="34" charset="0"/>
                  <a:cs typeface="Times New Roman" panose="02020603050405020304" pitchFamily="18" charset="0"/>
                </a:rPr>
                <a:t>le funambule</a:t>
              </a:r>
              <a:r>
                <a:rPr lang="fr-FR" sz="894" dirty="0">
                  <a:solidFill>
                    <a:srgbClr val="FFFFFF"/>
                  </a:solidFill>
                  <a:ea typeface="Calibri" panose="020F0502020204030204" pitchFamily="34" charset="0"/>
                  <a:cs typeface="Times New Roman" panose="02020603050405020304" pitchFamily="18" charset="0"/>
                </a:rPr>
                <a:t> quand il est sur une poutre.</a:t>
              </a:r>
              <a:endParaRPr lang="fr-FR" sz="894" dirty="0">
                <a:ea typeface="Calibri" panose="020F0502020204030204" pitchFamily="34" charset="0"/>
                <a:cs typeface="Times New Roman" panose="02020603050405020304" pitchFamily="18" charset="0"/>
              </a:endParaRPr>
            </a:p>
          </p:txBody>
        </p:sp>
        <p:sp>
          <p:nvSpPr>
            <p:cNvPr id="17" name="Zone de texte 13"/>
            <p:cNvSpPr txBox="1"/>
            <p:nvPr/>
          </p:nvSpPr>
          <p:spPr>
            <a:xfrm>
              <a:off x="3212868" y="3688510"/>
              <a:ext cx="2047875" cy="62865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F</a:t>
              </a:r>
              <a:r>
                <a:rPr lang="fr-FR" sz="2925"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Funambule</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à coins arrondis 17"/>
            <p:cNvSpPr/>
            <p:nvPr/>
          </p:nvSpPr>
          <p:spPr>
            <a:xfrm>
              <a:off x="5803353" y="3688509"/>
              <a:ext cx="1990725" cy="2524125"/>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Pour rester concentré (ou connecté) il faut essayer de ne pas déplacer son </a:t>
              </a:r>
              <a:r>
                <a:rPr lang="fr-FR" sz="894" b="1" dirty="0">
                  <a:solidFill>
                    <a:srgbClr val="000000"/>
                  </a:solidFill>
                  <a:ea typeface="Calibri" panose="020F0502020204030204" pitchFamily="34" charset="0"/>
                  <a:cs typeface="Times New Roman" panose="02020603050405020304" pitchFamily="18" charset="0"/>
                </a:rPr>
                <a:t>regard </a:t>
              </a:r>
              <a:r>
                <a:rPr lang="fr-FR" sz="894" dirty="0">
                  <a:solidFill>
                    <a:srgbClr val="000000"/>
                  </a:solidFill>
                  <a:ea typeface="Calibri" panose="020F0502020204030204" pitchFamily="34" charset="0"/>
                  <a:cs typeface="Times New Roman" panose="02020603050405020304" pitchFamily="18" charset="0"/>
                </a:rPr>
                <a:t>sur autre chose.</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19" name="Zone de texte 15"/>
            <p:cNvSpPr txBox="1"/>
            <p:nvPr/>
          </p:nvSpPr>
          <p:spPr>
            <a:xfrm>
              <a:off x="5941465" y="3754127"/>
              <a:ext cx="1714500" cy="123444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G</a:t>
              </a: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Garder</a:t>
              </a:r>
              <a:br>
                <a:rPr lang="fr-FR" sz="2113"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fr-FR" sz="130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(son regard/ abeille)</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à coins arrondis 20"/>
            <p:cNvSpPr/>
            <p:nvPr/>
          </p:nvSpPr>
          <p:spPr>
            <a:xfrm>
              <a:off x="8336688" y="3674641"/>
              <a:ext cx="1990725" cy="2524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Les habitudes sont comme des réflexes sophistiqués. Elles nous permettent de réagir rapidement et sans réfléchir, mais souvent sans vraiment qu’on l’ai décidé.  Par exemple, se balancer sur sa chaise est une habitude.</a:t>
              </a:r>
              <a:endParaRPr lang="fr-FR" sz="894" dirty="0">
                <a:ea typeface="Calibri" panose="020F0502020204030204" pitchFamily="34" charset="0"/>
                <a:cs typeface="Times New Roman" panose="02020603050405020304" pitchFamily="18" charset="0"/>
              </a:endParaRPr>
            </a:p>
          </p:txBody>
        </p:sp>
        <p:sp>
          <p:nvSpPr>
            <p:cNvPr id="22" name="Zone de texte 17"/>
            <p:cNvSpPr txBox="1"/>
            <p:nvPr/>
          </p:nvSpPr>
          <p:spPr>
            <a:xfrm>
              <a:off x="8348118" y="3777922"/>
              <a:ext cx="1979295" cy="62865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 </a:t>
              </a:r>
              <a:r>
                <a:rPr lang="fr-FR" sz="2113"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Habitude</a:t>
              </a:r>
              <a:r>
                <a:rPr lang="fr-FR" sz="2925"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2113"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à coins arrondis 22"/>
            <p:cNvSpPr/>
            <p:nvPr/>
          </p:nvSpPr>
          <p:spPr>
            <a:xfrm>
              <a:off x="727286" y="3688509"/>
              <a:ext cx="1990725" cy="2524125"/>
            </a:xfrm>
            <a:prstGeom prst="round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C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FFFFFF"/>
                  </a:solidFill>
                  <a:ea typeface="Calibri" panose="020F0502020204030204" pitchFamily="34" charset="0"/>
                  <a:cs typeface="Times New Roman" panose="02020603050405020304" pitchFamily="18" charset="0"/>
                </a:rPr>
                <a:t>Apprendre à rester concentré, c’est apprendre à rester sur la poutre. C’est acquérir un bon sens de </a:t>
              </a:r>
              <a:r>
                <a:rPr lang="fr-FR" sz="894" b="1">
                  <a:solidFill>
                    <a:srgbClr val="FFFFFF"/>
                  </a:solidFill>
                  <a:ea typeface="Calibri" panose="020F0502020204030204" pitchFamily="34" charset="0"/>
                  <a:cs typeface="Times New Roman" panose="02020603050405020304" pitchFamily="18" charset="0"/>
                </a:rPr>
                <a:t>l’équilibre… attentionnel.</a:t>
              </a:r>
              <a:endParaRPr lang="fr-FR" sz="894">
                <a:ea typeface="Calibri" panose="020F0502020204030204" pitchFamily="34" charset="0"/>
                <a:cs typeface="Times New Roman" panose="02020603050405020304" pitchFamily="18" charset="0"/>
              </a:endParaRPr>
            </a:p>
          </p:txBody>
        </p:sp>
        <p:sp>
          <p:nvSpPr>
            <p:cNvPr id="24" name="Zone de texte 11"/>
            <p:cNvSpPr txBox="1"/>
            <p:nvPr/>
          </p:nvSpPr>
          <p:spPr>
            <a:xfrm>
              <a:off x="772257" y="3710407"/>
              <a:ext cx="1905000" cy="102870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Equilibre</a:t>
              </a:r>
              <a:b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attentionnel</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Image 25"/>
          <p:cNvPicPr/>
          <p:nvPr/>
        </p:nvPicPr>
        <p:blipFill>
          <a:blip r:embed="rId2">
            <a:extLst>
              <a:ext uri="{28A0092B-C50C-407E-A947-70E740481C1C}">
                <a14:useLocalDpi xmlns:a14="http://schemas.microsoft.com/office/drawing/2010/main" val="0"/>
              </a:ext>
            </a:extLst>
          </a:blip>
          <a:srcRect/>
          <a:stretch>
            <a:fillRect/>
          </a:stretch>
        </p:blipFill>
        <p:spPr bwMode="auto">
          <a:xfrm>
            <a:off x="107702" y="6101580"/>
            <a:ext cx="662464" cy="614998"/>
          </a:xfrm>
          <a:prstGeom prst="rect">
            <a:avLst/>
          </a:prstGeom>
          <a:noFill/>
        </p:spPr>
      </p:pic>
      <p:pic>
        <p:nvPicPr>
          <p:cNvPr id="27" name="Image 2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3051" y="6290959"/>
            <a:ext cx="802799" cy="520065"/>
          </a:xfrm>
          <a:prstGeom prst="rect">
            <a:avLst/>
          </a:prstGeom>
          <a:noFill/>
          <a:ln>
            <a:noFill/>
          </a:ln>
        </p:spPr>
      </p:pic>
    </p:spTree>
    <p:extLst>
      <p:ext uri="{BB962C8B-B14F-4D97-AF65-F5344CB8AC3E}">
        <p14:creationId xmlns:p14="http://schemas.microsoft.com/office/powerpoint/2010/main" val="695264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251800" y="6438941"/>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46350" y="120951"/>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79380" y="120951"/>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grpSp>
        <p:nvGrpSpPr>
          <p:cNvPr id="2" name="Groupe 1"/>
          <p:cNvGrpSpPr/>
          <p:nvPr/>
        </p:nvGrpSpPr>
        <p:grpSpPr>
          <a:xfrm>
            <a:off x="175218" y="409201"/>
            <a:ext cx="9496437" cy="5678136"/>
            <a:chOff x="751304" y="904874"/>
            <a:chExt cx="9874896" cy="5424067"/>
          </a:xfrm>
        </p:grpSpPr>
        <p:sp>
          <p:nvSpPr>
            <p:cNvPr id="26" name="Rectangle à coins arrondis 25"/>
            <p:cNvSpPr/>
            <p:nvPr/>
          </p:nvSpPr>
          <p:spPr>
            <a:xfrm>
              <a:off x="751304" y="904874"/>
              <a:ext cx="1990725" cy="2524125"/>
            </a:xfrm>
            <a:prstGeom prst="roundRect">
              <a:avLst/>
            </a:prstGeom>
            <a:solidFill>
              <a:srgbClr val="D31B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b="1" dirty="0">
                  <a:ea typeface="Calibri" panose="020F0502020204030204" pitchFamily="34" charset="0"/>
                  <a:cs typeface="Times New Roman" panose="02020603050405020304" pitchFamily="18" charset="0"/>
                </a:rPr>
                <a:t>L’intention</a:t>
              </a:r>
              <a:r>
                <a:rPr lang="fr-FR" sz="894" dirty="0">
                  <a:ea typeface="Calibri" panose="020F0502020204030204" pitchFamily="34" charset="0"/>
                  <a:cs typeface="Times New Roman" panose="02020603050405020304" pitchFamily="18" charset="0"/>
                </a:rPr>
                <a:t>, c’est quelque chose qu’on a décidé de faire : envoyer le ballon dans la lucarne, chanter la note juste ou ne pas dépasser en coloriant </a:t>
              </a:r>
              <a:br>
                <a:rPr lang="fr-FR" sz="894" dirty="0">
                  <a:ea typeface="Calibri" panose="020F0502020204030204" pitchFamily="34" charset="0"/>
                  <a:cs typeface="Times New Roman" panose="02020603050405020304" pitchFamily="18" charset="0"/>
                </a:rPr>
              </a:br>
              <a:r>
                <a:rPr lang="fr-FR" sz="894" dirty="0">
                  <a:ea typeface="Calibri" panose="020F0502020204030204" pitchFamily="34" charset="0"/>
                  <a:cs typeface="Times New Roman" panose="02020603050405020304" pitchFamily="18" charset="0"/>
                </a:rPr>
                <a:t>un dessin.</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27" name="Zone de texte 18"/>
            <p:cNvSpPr txBox="1"/>
            <p:nvPr/>
          </p:nvSpPr>
          <p:spPr>
            <a:xfrm>
              <a:off x="794166" y="912369"/>
              <a:ext cx="1905000" cy="62865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a:t>
              </a:r>
              <a:r>
                <a:rPr lang="fr-FR" sz="2925"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Intention</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à coins arrondis 27"/>
            <p:cNvSpPr/>
            <p:nvPr/>
          </p:nvSpPr>
          <p:spPr>
            <a:xfrm>
              <a:off x="3379361" y="904874"/>
              <a:ext cx="1990725" cy="2524125"/>
            </a:xfrm>
            <a:prstGeom prst="roundRect">
              <a:avLst/>
            </a:prstGeom>
            <a:solidFill>
              <a:srgbClr val="C16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Quelquefois, mon bras s’étend pour aller chercher un objet auquel je viens de penser. Mais je peux résister à ce geste pour rester concentré. C’est moi qui </a:t>
              </a:r>
              <a:r>
                <a:rPr lang="fr-FR" sz="894" b="1" dirty="0">
                  <a:solidFill>
                    <a:srgbClr val="000000"/>
                  </a:solidFill>
                  <a:ea typeface="Calibri" panose="020F0502020204030204" pitchFamily="34" charset="0"/>
                  <a:cs typeface="Times New Roman" panose="02020603050405020304" pitchFamily="18" charset="0"/>
                </a:rPr>
                <a:t>décide</a:t>
              </a: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29" name="Zone de texte 21"/>
            <p:cNvSpPr txBox="1"/>
            <p:nvPr/>
          </p:nvSpPr>
          <p:spPr>
            <a:xfrm>
              <a:off x="3422223" y="912369"/>
              <a:ext cx="1905000" cy="62865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J</a:t>
              </a: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Je décide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à coins arrondis 29"/>
            <p:cNvSpPr/>
            <p:nvPr/>
          </p:nvSpPr>
          <p:spPr>
            <a:xfrm>
              <a:off x="6007418" y="920772"/>
              <a:ext cx="1990725" cy="25241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ea typeface="Calibri" panose="020F0502020204030204" pitchFamily="34" charset="0"/>
                  <a:cs typeface="Times New Roman" panose="02020603050405020304" pitchFamily="18" charset="0"/>
                </a:rPr>
                <a:t>Quand on n’arrive pas à se concentrer, c’est peut-être parce qu’on veut faire deux actions difficiles en même temps</a:t>
              </a:r>
              <a:r>
                <a:rPr lang="fr-FR" sz="975">
                  <a:ea typeface="Calibri" panose="020F0502020204030204" pitchFamily="34" charset="0"/>
                  <a:cs typeface="Times New Roman" panose="02020603050405020304" pitchFamily="18" charset="0"/>
                </a:rPr>
                <a:t>… ç</a:t>
              </a:r>
              <a:r>
                <a:rPr lang="fr-FR" sz="894">
                  <a:ea typeface="Calibri" panose="020F0502020204030204" pitchFamily="34" charset="0"/>
                  <a:cs typeface="Times New Roman" panose="02020603050405020304" pitchFamily="18" charset="0"/>
                </a:rPr>
                <a:t>a se dispute peut-être à l’avant du cerveau…</a:t>
              </a:r>
              <a:br>
                <a:rPr lang="fr-FR" sz="894">
                  <a:ea typeface="Calibri" panose="020F0502020204030204" pitchFamily="34" charset="0"/>
                  <a:cs typeface="Times New Roman" panose="02020603050405020304" pitchFamily="18" charset="0"/>
                </a:rPr>
              </a:br>
              <a:r>
                <a:rPr lang="fr-FR" sz="894">
                  <a:ea typeface="Calibri" panose="020F0502020204030204" pitchFamily="34" charset="0"/>
                  <a:cs typeface="Times New Roman" panose="02020603050405020304" pitchFamily="18" charset="0"/>
                </a:rPr>
                <a:t>Il devient KO.</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31" name="Zone de texte 24"/>
            <p:cNvSpPr txBox="1"/>
            <p:nvPr/>
          </p:nvSpPr>
          <p:spPr>
            <a:xfrm>
              <a:off x="6050280" y="920772"/>
              <a:ext cx="1905000" cy="62865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K</a:t>
              </a:r>
              <a:r>
                <a:rPr lang="fr-FR" sz="2925">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113"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KO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à coins arrondis 31"/>
            <p:cNvSpPr/>
            <p:nvPr/>
          </p:nvSpPr>
          <p:spPr>
            <a:xfrm>
              <a:off x="8635475" y="920772"/>
              <a:ext cx="1990725" cy="2524125"/>
            </a:xfrm>
            <a:prstGeom prst="roundRect">
              <a:avLst/>
            </a:prstGeom>
            <a:gradFill>
              <a:gsLst>
                <a:gs pos="57000">
                  <a:srgbClr val="002060"/>
                </a:gs>
                <a:gs pos="74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ea typeface="Calibri" panose="020F0502020204030204" pitchFamily="34" charset="0"/>
                  <a:cs typeface="Times New Roman" panose="02020603050405020304" pitchFamily="18" charset="0"/>
                </a:rPr>
                <a:t>Lorsque l’on se laisse distraire par des pensées et qu’elles détournent notre intention claire et concrète, on dit qu’on est « dans la Lune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33" name="Zone de texte 27"/>
            <p:cNvSpPr txBox="1"/>
            <p:nvPr/>
          </p:nvSpPr>
          <p:spPr>
            <a:xfrm>
              <a:off x="8678337" y="920772"/>
              <a:ext cx="1905000" cy="62865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  </a:t>
              </a:r>
              <a:r>
                <a:rPr lang="fr-FR" sz="2113"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Lune</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à coins arrondis 33"/>
            <p:cNvSpPr/>
            <p:nvPr/>
          </p:nvSpPr>
          <p:spPr>
            <a:xfrm>
              <a:off x="751304" y="3798515"/>
              <a:ext cx="1990725" cy="252412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FFFFFF"/>
                  </a:solidFill>
                  <a:ea typeface="Calibri" panose="020F0502020204030204" pitchFamily="34" charset="0"/>
                  <a:cs typeface="Times New Roman" panose="02020603050405020304" pitchFamily="18" charset="0"/>
                </a:rPr>
                <a:t>Quand on fait apparaître une image sur le petit écran qui est dans notre tête,</a:t>
              </a:r>
              <a:br>
                <a:rPr lang="fr-FR" sz="894">
                  <a:solidFill>
                    <a:srgbClr val="FFFFFF"/>
                  </a:solidFill>
                  <a:ea typeface="Calibri" panose="020F0502020204030204" pitchFamily="34" charset="0"/>
                  <a:cs typeface="Times New Roman" panose="02020603050405020304" pitchFamily="18" charset="0"/>
                </a:rPr>
              </a:br>
              <a:r>
                <a:rPr lang="fr-FR" sz="894">
                  <a:solidFill>
                    <a:srgbClr val="FFFFFF"/>
                  </a:solidFill>
                  <a:ea typeface="Calibri" panose="020F0502020204030204" pitchFamily="34" charset="0"/>
                  <a:cs typeface="Times New Roman" panose="02020603050405020304" pitchFamily="18" charset="0"/>
                </a:rPr>
                <a:t> on appelle cela </a:t>
              </a:r>
              <a:br>
                <a:rPr lang="fr-FR" sz="894">
                  <a:solidFill>
                    <a:srgbClr val="FFFFFF"/>
                  </a:solidFill>
                  <a:ea typeface="Calibri" panose="020F0502020204030204" pitchFamily="34" charset="0"/>
                  <a:cs typeface="Times New Roman" panose="02020603050405020304" pitchFamily="18" charset="0"/>
                </a:rPr>
              </a:br>
              <a:r>
                <a:rPr lang="fr-FR" sz="894">
                  <a:solidFill>
                    <a:srgbClr val="FFFFFF"/>
                  </a:solidFill>
                  <a:ea typeface="Calibri" panose="020F0502020204030204" pitchFamily="34" charset="0"/>
                  <a:cs typeface="Times New Roman" panose="02020603050405020304" pitchFamily="18" charset="0"/>
                </a:rPr>
                <a:t>une</a:t>
              </a:r>
              <a:r>
                <a:rPr lang="fr-FR" sz="894" b="1">
                  <a:solidFill>
                    <a:srgbClr val="FFFFFF"/>
                  </a:solidFill>
                  <a:ea typeface="Calibri" panose="020F0502020204030204" pitchFamily="34" charset="0"/>
                  <a:cs typeface="Times New Roman" panose="02020603050405020304" pitchFamily="18" charset="0"/>
                </a:rPr>
                <a:t> image mentale.</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35" name="Zone de texte 26"/>
            <p:cNvSpPr txBox="1"/>
            <p:nvPr/>
          </p:nvSpPr>
          <p:spPr>
            <a:xfrm>
              <a:off x="846554" y="3852289"/>
              <a:ext cx="1895475" cy="1041400"/>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 </a:t>
              </a:r>
              <a:r>
                <a:rPr lang="fr-FR" sz="2113"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Mentale</a:t>
              </a:r>
              <a:br>
                <a:rPr lang="fr-FR" sz="2113"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fr-FR" sz="1463"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(image)</a:t>
              </a:r>
              <a:endParaRPr lang="fr-FR" sz="894">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à coins arrondis 35"/>
            <p:cNvSpPr/>
            <p:nvPr/>
          </p:nvSpPr>
          <p:spPr>
            <a:xfrm>
              <a:off x="3379361" y="3793961"/>
              <a:ext cx="1990725" cy="25241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Les neurones sont des cellules qui se situent dans le cerveau et qui se transmettent des messages. Ils servent à réfléchir, à bouger, à décider, ou encore à réagir à ce que nous percevons.</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37" name="Zone de texte 29"/>
            <p:cNvSpPr txBox="1"/>
            <p:nvPr/>
          </p:nvSpPr>
          <p:spPr>
            <a:xfrm>
              <a:off x="3474611" y="3793961"/>
              <a:ext cx="189547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Neurone</a:t>
              </a:r>
              <a:endParaRPr lang="fr-FR" sz="894"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à coins arrondis 38"/>
            <p:cNvSpPr/>
            <p:nvPr/>
          </p:nvSpPr>
          <p:spPr>
            <a:xfrm>
              <a:off x="6007418" y="3804816"/>
              <a:ext cx="1990725" cy="252412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Quand les neurones-chefs sont bien réveillés, on est bien concentrés. Mais quand ils s’endorment, on oublie ce que l’on doit faire. On </a:t>
              </a:r>
              <a:r>
                <a:rPr lang="fr-FR" sz="894" b="1" dirty="0" err="1">
                  <a:solidFill>
                    <a:srgbClr val="000000"/>
                  </a:solidFill>
                  <a:ea typeface="Calibri" panose="020F0502020204030204" pitchFamily="34" charset="0"/>
                  <a:cs typeface="Times New Roman" panose="02020603050405020304" pitchFamily="18" charset="0"/>
                </a:rPr>
                <a:t>OUblie</a:t>
              </a:r>
              <a:r>
                <a:rPr lang="fr-FR" sz="894" b="1" dirty="0">
                  <a:solidFill>
                    <a:srgbClr val="000000"/>
                  </a:solidFill>
                  <a:ea typeface="Calibri" panose="020F0502020204030204" pitchFamily="34" charset="0"/>
                  <a:cs typeface="Times New Roman" panose="02020603050405020304" pitchFamily="18" charset="0"/>
                </a:rPr>
                <a:t> notre </a:t>
              </a:r>
              <a:r>
                <a:rPr lang="fr-FR" sz="894" b="1" dirty="0" err="1">
                  <a:solidFill>
                    <a:srgbClr val="000000"/>
                  </a:solidFill>
                  <a:ea typeface="Calibri" panose="020F0502020204030204" pitchFamily="34" charset="0"/>
                  <a:cs typeface="Times New Roman" panose="02020603050405020304" pitchFamily="18" charset="0"/>
                </a:rPr>
                <a:t>INtention</a:t>
              </a:r>
              <a:r>
                <a:rPr lang="fr-FR" sz="894" b="1" dirty="0">
                  <a:solidFill>
                    <a:srgbClr val="000000"/>
                  </a:solidFill>
                  <a:ea typeface="Calibri" panose="020F0502020204030204" pitchFamily="34" charset="0"/>
                  <a:cs typeface="Times New Roman" panose="02020603050405020304" pitchFamily="18" charset="0"/>
                </a:rPr>
                <a:t> : OUIN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38" name="Zone de texte 31"/>
            <p:cNvSpPr txBox="1"/>
            <p:nvPr/>
          </p:nvSpPr>
          <p:spPr>
            <a:xfrm>
              <a:off x="6007418" y="3784352"/>
              <a:ext cx="189547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 </a:t>
              </a:r>
              <a:r>
                <a:rPr lang="fr-FR" sz="2113" b="1" dirty="0" err="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Ouin</a:t>
              </a:r>
              <a:endParaRPr lang="fr-FR" sz="894"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50"/>
                </a:spcAft>
              </a:pP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à coins arrondis 40"/>
            <p:cNvSpPr/>
            <p:nvPr/>
          </p:nvSpPr>
          <p:spPr>
            <a:xfrm>
              <a:off x="8635474" y="3784352"/>
              <a:ext cx="1990725" cy="2524125"/>
            </a:xfrm>
            <a:prstGeom prst="roundRect">
              <a:avLst/>
            </a:prstGeom>
            <a:solidFill>
              <a:srgbClr val="C16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nSpc>
                  <a:spcPct val="107000"/>
                </a:lnSpc>
                <a:spcAft>
                  <a:spcPts val="650"/>
                </a:spcAft>
              </a:pPr>
              <a:r>
                <a:rPr lang="fr-FR" sz="894" b="1">
                  <a:solidFill>
                    <a:srgbClr val="000000"/>
                  </a:solidFill>
                  <a:ea typeface="Calibri" panose="020F0502020204030204" pitchFamily="34" charset="0"/>
                  <a:cs typeface="Times New Roman" panose="02020603050405020304" pitchFamily="18" charset="0"/>
                </a:rPr>
                <a:t>P</a:t>
              </a:r>
              <a:r>
                <a:rPr lang="fr-FR" sz="894">
                  <a:solidFill>
                    <a:srgbClr val="000000"/>
                  </a:solidFill>
                  <a:ea typeface="Calibri" panose="020F0502020204030204" pitchFamily="34" charset="0"/>
                  <a:cs typeface="Times New Roman" panose="02020603050405020304" pitchFamily="18" charset="0"/>
                </a:rPr>
                <a:t> comme </a:t>
              </a:r>
              <a:r>
                <a:rPr lang="fr-FR" sz="894" b="1">
                  <a:solidFill>
                    <a:srgbClr val="000000"/>
                  </a:solidFill>
                  <a:ea typeface="Calibri" panose="020F0502020204030204" pitchFamily="34" charset="0"/>
                  <a:cs typeface="Times New Roman" panose="02020603050405020304" pitchFamily="18" charset="0"/>
                </a:rPr>
                <a:t>perception</a:t>
              </a:r>
              <a:r>
                <a:rPr lang="fr-FR" sz="894">
                  <a:solidFill>
                    <a:srgbClr val="000000"/>
                  </a:solidFill>
                  <a:ea typeface="Calibri" panose="020F0502020204030204" pitchFamily="34" charset="0"/>
                  <a:cs typeface="Times New Roman" panose="02020603050405020304" pitchFamily="18" charset="0"/>
                </a:rPr>
                <a:t> c’est ce que l’on doit regarder, écouter, ressentir en premier quand on fait quelque chose.</a:t>
              </a:r>
              <a:endParaRPr lang="fr-FR" sz="894">
                <a:ea typeface="Calibri" panose="020F0502020204030204" pitchFamily="34" charset="0"/>
                <a:cs typeface="Times New Roman" panose="02020603050405020304" pitchFamily="18" charset="0"/>
              </a:endParaRPr>
            </a:p>
            <a:p>
              <a:pPr>
                <a:lnSpc>
                  <a:spcPct val="107000"/>
                </a:lnSpc>
                <a:spcAft>
                  <a:spcPts val="650"/>
                </a:spcAft>
              </a:pPr>
              <a:r>
                <a:rPr lang="fr-FR" sz="894" b="1">
                  <a:solidFill>
                    <a:srgbClr val="000000"/>
                  </a:solidFill>
                  <a:ea typeface="Calibri" panose="020F0502020204030204" pitchFamily="34" charset="0"/>
                  <a:cs typeface="Times New Roman" panose="02020603050405020304" pitchFamily="18" charset="0"/>
                </a:rPr>
                <a:t>I</a:t>
              </a:r>
              <a:r>
                <a:rPr lang="fr-FR" sz="894">
                  <a:solidFill>
                    <a:srgbClr val="000000"/>
                  </a:solidFill>
                  <a:ea typeface="Calibri" panose="020F0502020204030204" pitchFamily="34" charset="0"/>
                  <a:cs typeface="Times New Roman" panose="02020603050405020304" pitchFamily="18" charset="0"/>
                </a:rPr>
                <a:t> comme </a:t>
              </a:r>
              <a:r>
                <a:rPr lang="fr-FR" sz="894" b="1">
                  <a:solidFill>
                    <a:srgbClr val="000000"/>
                  </a:solidFill>
                  <a:ea typeface="Calibri" panose="020F0502020204030204" pitchFamily="34" charset="0"/>
                  <a:cs typeface="Times New Roman" panose="02020603050405020304" pitchFamily="18" charset="0"/>
                </a:rPr>
                <a:t>intention</a:t>
              </a:r>
              <a:endParaRPr lang="fr-FR" sz="894">
                <a:ea typeface="Calibri" panose="020F0502020204030204" pitchFamily="34" charset="0"/>
                <a:cs typeface="Times New Roman" panose="02020603050405020304" pitchFamily="18" charset="0"/>
              </a:endParaRPr>
            </a:p>
            <a:p>
              <a:pPr>
                <a:lnSpc>
                  <a:spcPct val="107000"/>
                </a:lnSpc>
                <a:spcAft>
                  <a:spcPts val="650"/>
                </a:spcAft>
              </a:pPr>
              <a:r>
                <a:rPr lang="fr-FR" sz="894" b="1">
                  <a:solidFill>
                    <a:srgbClr val="000000"/>
                  </a:solidFill>
                  <a:ea typeface="Calibri" panose="020F0502020204030204" pitchFamily="34" charset="0"/>
                  <a:cs typeface="Times New Roman" panose="02020603050405020304" pitchFamily="18" charset="0"/>
                </a:rPr>
                <a:t>M</a:t>
              </a:r>
              <a:r>
                <a:rPr lang="fr-FR" sz="894">
                  <a:solidFill>
                    <a:srgbClr val="000000"/>
                  </a:solidFill>
                  <a:ea typeface="Calibri" panose="020F0502020204030204" pitchFamily="34" charset="0"/>
                  <a:cs typeface="Times New Roman" panose="02020603050405020304" pitchFamily="18" charset="0"/>
                </a:rPr>
                <a:t> comme </a:t>
              </a:r>
              <a:r>
                <a:rPr lang="fr-FR" sz="894" b="1">
                  <a:solidFill>
                    <a:srgbClr val="000000"/>
                  </a:solidFill>
                  <a:ea typeface="Calibri" panose="020F0502020204030204" pitchFamily="34" charset="0"/>
                  <a:cs typeface="Times New Roman" panose="02020603050405020304" pitchFamily="18" charset="0"/>
                </a:rPr>
                <a:t>manière d’agir</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42" name="Zone de texte 33"/>
            <p:cNvSpPr txBox="1"/>
            <p:nvPr/>
          </p:nvSpPr>
          <p:spPr>
            <a:xfrm>
              <a:off x="9030761" y="3804816"/>
              <a:ext cx="1200150"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nSpc>
                  <a:spcPct val="107000"/>
                </a:lnSpc>
                <a:spcAft>
                  <a:spcPts val="650"/>
                </a:spcAft>
              </a:pPr>
              <a:r>
                <a:rPr lang="fr-FR" sz="2925"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  </a:t>
              </a:r>
              <a:r>
                <a:rPr lang="fr-FR" sz="2113"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PIM</a:t>
              </a:r>
              <a:endParaRPr lang="fr-FR" sz="894">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Image 21"/>
          <p:cNvPicPr/>
          <p:nvPr/>
        </p:nvPicPr>
        <p:blipFill>
          <a:blip r:embed="rId2">
            <a:extLst>
              <a:ext uri="{28A0092B-C50C-407E-A947-70E740481C1C}">
                <a14:useLocalDpi xmlns:a14="http://schemas.microsoft.com/office/drawing/2010/main" val="0"/>
              </a:ext>
            </a:extLst>
          </a:blip>
          <a:srcRect/>
          <a:stretch>
            <a:fillRect/>
          </a:stretch>
        </p:blipFill>
        <p:spPr bwMode="auto">
          <a:xfrm>
            <a:off x="79379" y="6188630"/>
            <a:ext cx="662464" cy="614998"/>
          </a:xfrm>
          <a:prstGeom prst="rect">
            <a:avLst/>
          </a:prstGeom>
          <a:noFill/>
        </p:spPr>
      </p:pic>
      <p:pic>
        <p:nvPicPr>
          <p:cNvPr id="23" name="Image 22"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4178" y="6337935"/>
            <a:ext cx="802799" cy="520065"/>
          </a:xfrm>
          <a:prstGeom prst="rect">
            <a:avLst/>
          </a:prstGeom>
          <a:noFill/>
          <a:ln>
            <a:noFill/>
          </a:ln>
        </p:spPr>
      </p:pic>
    </p:spTree>
    <p:extLst>
      <p:ext uri="{BB962C8B-B14F-4D97-AF65-F5344CB8AC3E}">
        <p14:creationId xmlns:p14="http://schemas.microsoft.com/office/powerpoint/2010/main" val="304245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241861" y="6427376"/>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1373" y="166447"/>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80443" y="166447"/>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grpSp>
        <p:nvGrpSpPr>
          <p:cNvPr id="8" name="Groupe 7"/>
          <p:cNvGrpSpPr/>
          <p:nvPr/>
        </p:nvGrpSpPr>
        <p:grpSpPr>
          <a:xfrm>
            <a:off x="277519" y="408821"/>
            <a:ext cx="9366212" cy="5700221"/>
            <a:chOff x="869296" y="866303"/>
            <a:chExt cx="9845593" cy="5503089"/>
          </a:xfrm>
        </p:grpSpPr>
        <p:sp>
          <p:nvSpPr>
            <p:cNvPr id="22" name="Rectangle à coins arrondis 21"/>
            <p:cNvSpPr/>
            <p:nvPr/>
          </p:nvSpPr>
          <p:spPr>
            <a:xfrm>
              <a:off x="869296" y="884015"/>
              <a:ext cx="1990725" cy="252412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FFFFFF"/>
                  </a:solidFill>
                  <a:ea typeface="Calibri" panose="020F0502020204030204" pitchFamily="34" charset="0"/>
                  <a:cs typeface="Times New Roman" panose="02020603050405020304" pitchFamily="18" charset="0"/>
                </a:rPr>
                <a:t>Personne ne nous demande d’être attentif tout le temps… Il faut juste apprendre à </a:t>
              </a:r>
              <a:r>
                <a:rPr lang="fr-FR" sz="894" b="1">
                  <a:solidFill>
                    <a:srgbClr val="FFFFFF"/>
                  </a:solidFill>
                  <a:ea typeface="Calibri" panose="020F0502020204030204" pitchFamily="34" charset="0"/>
                  <a:cs typeface="Times New Roman" panose="02020603050405020304" pitchFamily="18" charset="0"/>
                </a:rPr>
                <a:t>reconnaître les</a:t>
              </a:r>
              <a:r>
                <a:rPr lang="fr-FR" sz="894">
                  <a:solidFill>
                    <a:srgbClr val="FFFFFF"/>
                  </a:solidFill>
                  <a:ea typeface="Calibri" panose="020F0502020204030204" pitchFamily="34" charset="0"/>
                  <a:cs typeface="Times New Roman" panose="02020603050405020304" pitchFamily="18" charset="0"/>
                </a:rPr>
                <a:t> </a:t>
              </a:r>
              <a:r>
                <a:rPr lang="fr-FR" sz="894" b="1">
                  <a:solidFill>
                    <a:srgbClr val="FFFFFF"/>
                  </a:solidFill>
                  <a:ea typeface="Calibri" panose="020F0502020204030204" pitchFamily="34" charset="0"/>
                  <a:cs typeface="Times New Roman" panose="02020603050405020304" pitchFamily="18" charset="0"/>
                </a:rPr>
                <a:t>moments où se concentrer est important</a:t>
              </a:r>
              <a:r>
                <a:rPr lang="fr-FR" sz="894">
                  <a:solidFill>
                    <a:srgbClr val="FFFFFF"/>
                  </a:solidFill>
                  <a:ea typeface="Calibri" panose="020F0502020204030204" pitchFamily="34" charset="0"/>
                  <a:cs typeface="Times New Roman" panose="02020603050405020304" pitchFamily="18" charset="0"/>
                </a:rPr>
                <a:t>.</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23" name="Zone de texte 35"/>
            <p:cNvSpPr txBox="1"/>
            <p:nvPr/>
          </p:nvSpPr>
          <p:spPr>
            <a:xfrm>
              <a:off x="916920" y="1012171"/>
              <a:ext cx="189547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Q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Quand ?</a:t>
              </a:r>
              <a:endParaRPr lang="fr-FR" sz="894"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à coins arrondis 23"/>
            <p:cNvSpPr/>
            <p:nvPr/>
          </p:nvSpPr>
          <p:spPr>
            <a:xfrm>
              <a:off x="3461657" y="878563"/>
              <a:ext cx="1990725" cy="25241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nSpc>
                  <a:spcPct val="107000"/>
                </a:lnSpc>
                <a:spcAft>
                  <a:spcPts val="650"/>
                </a:spcAft>
              </a:pPr>
              <a:r>
                <a:rPr lang="fr-FR" sz="894" b="1" dirty="0">
                  <a:solidFill>
                    <a:srgbClr val="FFFFFF"/>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nSpc>
                  <a:spcPct val="107000"/>
                </a:lnSpc>
                <a:spcAft>
                  <a:spcPts val="650"/>
                </a:spcAft>
              </a:pPr>
              <a:r>
                <a:rPr lang="fr-FR" sz="894" b="1" dirty="0">
                  <a:solidFill>
                    <a:srgbClr val="FFFFFF"/>
                  </a:solidFill>
                  <a:ea typeface="Calibri" panose="020F0502020204030204" pitchFamily="34" charset="0"/>
                  <a:cs typeface="Times New Roman" panose="02020603050405020304" pitchFamily="18" charset="0"/>
                </a:rPr>
                <a:t>    R</a:t>
              </a:r>
              <a:r>
                <a:rPr lang="fr-FR" sz="894" dirty="0">
                  <a:solidFill>
                    <a:srgbClr val="FFFFFF"/>
                  </a:solidFill>
                  <a:ea typeface="Calibri" panose="020F0502020204030204" pitchFamily="34" charset="0"/>
                  <a:cs typeface="Times New Roman" panose="02020603050405020304" pitchFamily="18" charset="0"/>
                </a:rPr>
                <a:t> comme </a:t>
              </a:r>
              <a:r>
                <a:rPr lang="fr-FR" sz="894" b="1" dirty="0">
                  <a:solidFill>
                    <a:srgbClr val="FFFFFF"/>
                  </a:solidFill>
                  <a:ea typeface="Calibri" panose="020F0502020204030204" pitchFamily="34" charset="0"/>
                  <a:cs typeface="Times New Roman" panose="02020603050405020304" pitchFamily="18" charset="0"/>
                </a:rPr>
                <a:t>Regard</a:t>
              </a:r>
              <a:r>
                <a:rPr lang="fr-FR" sz="894" dirty="0">
                  <a:solidFill>
                    <a:srgbClr val="FFFFFF"/>
                  </a:solidFill>
                  <a:ea typeface="Calibri" panose="020F0502020204030204" pitchFamily="34" charset="0"/>
                  <a:cs typeface="Times New Roman" panose="02020603050405020304" pitchFamily="18" charset="0"/>
                </a:rPr>
                <a:t/>
              </a:r>
              <a:br>
                <a:rPr lang="fr-FR" sz="894" dirty="0">
                  <a:solidFill>
                    <a:srgbClr val="FFFFFF"/>
                  </a:solidFill>
                  <a:ea typeface="Calibri" panose="020F0502020204030204" pitchFamily="34" charset="0"/>
                  <a:cs typeface="Times New Roman" panose="02020603050405020304" pitchFamily="18" charset="0"/>
                </a:rPr>
              </a:br>
              <a:r>
                <a:rPr lang="fr-FR" sz="894" b="1" dirty="0">
                  <a:solidFill>
                    <a:srgbClr val="FFFFFF"/>
                  </a:solidFill>
                  <a:ea typeface="Calibri" panose="020F0502020204030204" pitchFamily="34" charset="0"/>
                  <a:cs typeface="Times New Roman" panose="02020603050405020304" pitchFamily="18" charset="0"/>
                </a:rPr>
                <a:t>    A</a:t>
              </a:r>
              <a:r>
                <a:rPr lang="fr-FR" sz="894" dirty="0">
                  <a:solidFill>
                    <a:srgbClr val="FFFFFF"/>
                  </a:solidFill>
                  <a:ea typeface="Calibri" panose="020F0502020204030204" pitchFamily="34" charset="0"/>
                  <a:cs typeface="Times New Roman" panose="02020603050405020304" pitchFamily="18" charset="0"/>
                </a:rPr>
                <a:t> comme </a:t>
              </a:r>
              <a:r>
                <a:rPr lang="fr-FR" sz="894" b="1" dirty="0">
                  <a:solidFill>
                    <a:srgbClr val="FFFFFF"/>
                  </a:solidFill>
                  <a:ea typeface="Calibri" panose="020F0502020204030204" pitchFamily="34" charset="0"/>
                  <a:cs typeface="Times New Roman" panose="02020603050405020304" pitchFamily="18" charset="0"/>
                </a:rPr>
                <a:t>Attention</a:t>
              </a:r>
              <a:r>
                <a:rPr lang="fr-FR" sz="894" dirty="0">
                  <a:solidFill>
                    <a:srgbClr val="FFFFFF"/>
                  </a:solidFill>
                  <a:ea typeface="Calibri" panose="020F0502020204030204" pitchFamily="34" charset="0"/>
                  <a:cs typeface="Times New Roman" panose="02020603050405020304" pitchFamily="18" charset="0"/>
                </a:rPr>
                <a:t/>
              </a:r>
              <a:br>
                <a:rPr lang="fr-FR" sz="894" dirty="0">
                  <a:solidFill>
                    <a:srgbClr val="FFFFFF"/>
                  </a:solidFill>
                  <a:ea typeface="Calibri" panose="020F0502020204030204" pitchFamily="34" charset="0"/>
                  <a:cs typeface="Times New Roman" panose="02020603050405020304" pitchFamily="18" charset="0"/>
                </a:rPr>
              </a:br>
              <a:r>
                <a:rPr lang="fr-FR" sz="894" b="1" dirty="0">
                  <a:solidFill>
                    <a:srgbClr val="FFFFFF"/>
                  </a:solidFill>
                  <a:ea typeface="Calibri" panose="020F0502020204030204" pitchFamily="34" charset="0"/>
                  <a:cs typeface="Times New Roman" panose="02020603050405020304" pitchFamily="18" charset="0"/>
                </a:rPr>
                <a:t>    P</a:t>
              </a:r>
              <a:r>
                <a:rPr lang="fr-FR" sz="894" dirty="0">
                  <a:solidFill>
                    <a:srgbClr val="FFFFFF"/>
                  </a:solidFill>
                  <a:ea typeface="Calibri" panose="020F0502020204030204" pitchFamily="34" charset="0"/>
                  <a:cs typeface="Times New Roman" panose="02020603050405020304" pitchFamily="18" charset="0"/>
                </a:rPr>
                <a:t> comme </a:t>
              </a:r>
              <a:r>
                <a:rPr lang="fr-FR" sz="894" b="1" dirty="0">
                  <a:solidFill>
                    <a:srgbClr val="FFFFFF"/>
                  </a:solidFill>
                  <a:ea typeface="Calibri" panose="020F0502020204030204" pitchFamily="34" charset="0"/>
                  <a:cs typeface="Times New Roman" panose="02020603050405020304" pitchFamily="18" charset="0"/>
                </a:rPr>
                <a:t>Pensées</a:t>
              </a:r>
              <a:r>
                <a:rPr lang="fr-FR" sz="894" dirty="0">
                  <a:solidFill>
                    <a:srgbClr val="FFFFFF"/>
                  </a:solidFill>
                  <a:ea typeface="Calibri" panose="020F0502020204030204" pitchFamily="34" charset="0"/>
                  <a:cs typeface="Times New Roman" panose="02020603050405020304" pitchFamily="18" charset="0"/>
                </a:rPr>
                <a:t/>
              </a:r>
              <a:br>
                <a:rPr lang="fr-FR" sz="894" dirty="0">
                  <a:solidFill>
                    <a:srgbClr val="FFFFFF"/>
                  </a:solidFill>
                  <a:ea typeface="Calibri" panose="020F0502020204030204" pitchFamily="34" charset="0"/>
                  <a:cs typeface="Times New Roman" panose="02020603050405020304" pitchFamily="18" charset="0"/>
                </a:rPr>
              </a:br>
              <a:r>
                <a:rPr lang="fr-FR" sz="894" b="1" dirty="0">
                  <a:solidFill>
                    <a:srgbClr val="FFFFFF"/>
                  </a:solidFill>
                  <a:ea typeface="Calibri" panose="020F0502020204030204" pitchFamily="34" charset="0"/>
                  <a:cs typeface="Times New Roman" panose="02020603050405020304" pitchFamily="18" charset="0"/>
                </a:rPr>
                <a:t>    P</a:t>
              </a:r>
              <a:r>
                <a:rPr lang="fr-FR" sz="894" dirty="0">
                  <a:solidFill>
                    <a:srgbClr val="FFFFFF"/>
                  </a:solidFill>
                  <a:ea typeface="Calibri" panose="020F0502020204030204" pitchFamily="34" charset="0"/>
                  <a:cs typeface="Times New Roman" panose="02020603050405020304" pitchFamily="18" charset="0"/>
                </a:rPr>
                <a:t> comme </a:t>
              </a:r>
              <a:r>
                <a:rPr lang="fr-FR" sz="894" b="1" dirty="0">
                  <a:solidFill>
                    <a:srgbClr val="FFFFFF"/>
                  </a:solidFill>
                  <a:ea typeface="Calibri" panose="020F0502020204030204" pitchFamily="34" charset="0"/>
                  <a:cs typeface="Times New Roman" panose="02020603050405020304" pitchFamily="18" charset="0"/>
                </a:rPr>
                <a:t>Posture</a:t>
              </a:r>
              <a:br>
                <a:rPr lang="fr-FR" sz="894" b="1" dirty="0">
                  <a:solidFill>
                    <a:srgbClr val="FFFFFF"/>
                  </a:solidFill>
                  <a:ea typeface="Calibri" panose="020F0502020204030204" pitchFamily="34" charset="0"/>
                  <a:cs typeface="Times New Roman" panose="02020603050405020304" pitchFamily="18" charset="0"/>
                </a:rPr>
              </a:br>
              <a:r>
                <a:rPr lang="fr-FR" sz="894" b="1" dirty="0">
                  <a:solidFill>
                    <a:srgbClr val="FFFFFF"/>
                  </a:solidFill>
                  <a:ea typeface="Calibri" panose="020F0502020204030204" pitchFamily="34" charset="0"/>
                  <a:cs typeface="Times New Roman" panose="02020603050405020304" pitchFamily="18" charset="0"/>
                </a:rPr>
                <a:t>    E</a:t>
              </a:r>
              <a:r>
                <a:rPr lang="fr-FR" sz="894" dirty="0">
                  <a:solidFill>
                    <a:srgbClr val="FFFFFF"/>
                  </a:solidFill>
                  <a:ea typeface="Calibri" panose="020F0502020204030204" pitchFamily="34" charset="0"/>
                  <a:cs typeface="Times New Roman" panose="02020603050405020304" pitchFamily="18" charset="0"/>
                </a:rPr>
                <a:t> comme </a:t>
              </a:r>
              <a:r>
                <a:rPr lang="fr-FR" sz="894" b="1" dirty="0">
                  <a:solidFill>
                    <a:srgbClr val="FFFFFF"/>
                  </a:solidFill>
                  <a:ea typeface="Calibri" panose="020F0502020204030204" pitchFamily="34" charset="0"/>
                  <a:cs typeface="Times New Roman" panose="02020603050405020304" pitchFamily="18" charset="0"/>
                </a:rPr>
                <a:t>Etirement</a:t>
              </a:r>
              <a:br>
                <a:rPr lang="fr-FR" sz="894" b="1" dirty="0">
                  <a:solidFill>
                    <a:srgbClr val="FFFFFF"/>
                  </a:solidFill>
                  <a:ea typeface="Calibri" panose="020F0502020204030204" pitchFamily="34" charset="0"/>
                  <a:cs typeface="Times New Roman" panose="02020603050405020304" pitchFamily="18" charset="0"/>
                </a:rPr>
              </a:br>
              <a:r>
                <a:rPr lang="fr-FR" sz="894" b="1" dirty="0">
                  <a:solidFill>
                    <a:srgbClr val="FFFFFF"/>
                  </a:solidFill>
                  <a:ea typeface="Calibri" panose="020F0502020204030204" pitchFamily="34" charset="0"/>
                  <a:cs typeface="Times New Roman" panose="02020603050405020304" pitchFamily="18" charset="0"/>
                </a:rPr>
                <a:t>    L</a:t>
              </a:r>
              <a:r>
                <a:rPr lang="fr-FR" sz="894" dirty="0">
                  <a:solidFill>
                    <a:srgbClr val="FFFFFF"/>
                  </a:solidFill>
                  <a:ea typeface="Calibri" panose="020F0502020204030204" pitchFamily="34" charset="0"/>
                  <a:cs typeface="Times New Roman" panose="02020603050405020304" pitchFamily="18" charset="0"/>
                </a:rPr>
                <a:t> comme </a:t>
              </a:r>
              <a:r>
                <a:rPr lang="fr-FR" sz="894" b="1" dirty="0">
                  <a:solidFill>
                    <a:srgbClr val="FFFFFF"/>
                  </a:solidFill>
                  <a:ea typeface="Calibri" panose="020F0502020204030204" pitchFamily="34" charset="0"/>
                  <a:cs typeface="Times New Roman" panose="02020603050405020304" pitchFamily="18" charset="0"/>
                </a:rPr>
                <a:t>Laisser-faire</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25" name="Zone de texte 37"/>
            <p:cNvSpPr txBox="1"/>
            <p:nvPr/>
          </p:nvSpPr>
          <p:spPr>
            <a:xfrm>
              <a:off x="3539444" y="981506"/>
              <a:ext cx="1835150"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  </a:t>
              </a:r>
              <a:r>
                <a:rPr lang="fr-FR" sz="2113"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RAPPEL</a:t>
              </a:r>
              <a:endParaRPr lang="fr-FR" sz="894"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à coins arrondis 43"/>
            <p:cNvSpPr/>
            <p:nvPr/>
          </p:nvSpPr>
          <p:spPr>
            <a:xfrm>
              <a:off x="6054017" y="889468"/>
              <a:ext cx="1990725" cy="2524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p>
            <a:p>
              <a:pPr algn="ctr">
                <a:lnSpc>
                  <a:spcPct val="107000"/>
                </a:lnSpc>
              </a:pPr>
              <a:r>
                <a:rPr lang="fr-FR" sz="894" dirty="0">
                  <a:solidFill>
                    <a:srgbClr val="000000"/>
                  </a:solidFill>
                  <a:ea typeface="Calibri" panose="020F0502020204030204" pitchFamily="34" charset="0"/>
                  <a:cs typeface="Times New Roman" panose="02020603050405020304" pitchFamily="18" charset="0"/>
                </a:rPr>
                <a:t>Quand on essaie de faire plusieurs choses difficiles en même temps, on </a:t>
              </a:r>
              <a:r>
                <a:rPr lang="fr-FR" sz="894" b="1" dirty="0">
                  <a:solidFill>
                    <a:srgbClr val="000000"/>
                  </a:solidFill>
                  <a:ea typeface="Calibri" panose="020F0502020204030204" pitchFamily="34" charset="0"/>
                  <a:cs typeface="Times New Roman" panose="02020603050405020304" pitchFamily="18" charset="0"/>
                </a:rPr>
                <a:t>stresse </a:t>
              </a:r>
              <a:r>
                <a:rPr lang="fr-FR" sz="894" dirty="0">
                  <a:solidFill>
                    <a:srgbClr val="000000"/>
                  </a:solidFill>
                  <a:ea typeface="Calibri" panose="020F0502020204030204" pitchFamily="34" charset="0"/>
                  <a:cs typeface="Times New Roman" panose="02020603050405020304" pitchFamily="18" charset="0"/>
                </a:rPr>
                <a:t>parce que le cerveau ne voit plus comment faire (il est très difficile de faire plusieurs choses en même temps !).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43" name="Zone de texte 45"/>
            <p:cNvSpPr txBox="1"/>
            <p:nvPr/>
          </p:nvSpPr>
          <p:spPr>
            <a:xfrm>
              <a:off x="6131804" y="866303"/>
              <a:ext cx="1835150"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  </a:t>
              </a:r>
              <a:r>
                <a:rPr lang="fr-FR" sz="2113"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Stress</a:t>
              </a:r>
              <a:endParaRPr lang="fr-FR" sz="894"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à coins arrondis 44"/>
            <p:cNvSpPr/>
            <p:nvPr/>
          </p:nvSpPr>
          <p:spPr>
            <a:xfrm>
              <a:off x="8724164" y="889468"/>
              <a:ext cx="1990725" cy="25241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Maximoi découpe les choses compliquées en petites missions simples qu’il confie à Minimoi en précisant à chaque fois </a:t>
              </a:r>
              <a:br>
                <a:rPr lang="fr-FR" sz="894">
                  <a:solidFill>
                    <a:srgbClr val="000000"/>
                  </a:solidFill>
                  <a:ea typeface="Calibri" panose="020F0502020204030204" pitchFamily="34" charset="0"/>
                  <a:cs typeface="Times New Roman" panose="02020603050405020304" pitchFamily="18" charset="0"/>
                </a:rPr>
              </a:br>
              <a:r>
                <a:rPr lang="fr-FR" sz="894">
                  <a:solidFill>
                    <a:srgbClr val="000000"/>
                  </a:solidFill>
                  <a:ea typeface="Calibri" panose="020F0502020204030204" pitchFamily="34" charset="0"/>
                  <a:cs typeface="Times New Roman" panose="02020603050405020304" pitchFamily="18" charset="0"/>
                </a:rPr>
                <a:t>le </a:t>
              </a:r>
              <a:r>
                <a:rPr lang="fr-FR" sz="894" b="1">
                  <a:solidFill>
                    <a:srgbClr val="000000"/>
                  </a:solidFill>
                  <a:ea typeface="Calibri" panose="020F0502020204030204" pitchFamily="34" charset="0"/>
                  <a:cs typeface="Times New Roman" panose="02020603050405020304" pitchFamily="18" charset="0"/>
                </a:rPr>
                <a:t>temps</a:t>
              </a:r>
              <a:r>
                <a:rPr lang="fr-FR" sz="894">
                  <a:solidFill>
                    <a:srgbClr val="000000"/>
                  </a:solidFill>
                  <a:ea typeface="Calibri" panose="020F0502020204030204" pitchFamily="34" charset="0"/>
                  <a:cs typeface="Times New Roman" panose="02020603050405020304" pitchFamily="18" charset="0"/>
                </a:rPr>
                <a:t> de la minimission. </a:t>
              </a:r>
              <a:endParaRPr lang="fr-FR" sz="894">
                <a:ea typeface="Calibri" panose="020F0502020204030204" pitchFamily="34" charset="0"/>
                <a:cs typeface="Times New Roman" panose="02020603050405020304" pitchFamily="18" charset="0"/>
              </a:endParaRPr>
            </a:p>
          </p:txBody>
        </p:sp>
        <p:sp>
          <p:nvSpPr>
            <p:cNvPr id="46" name="Zone de texte 47"/>
            <p:cNvSpPr txBox="1"/>
            <p:nvPr/>
          </p:nvSpPr>
          <p:spPr>
            <a:xfrm>
              <a:off x="8871801" y="981505"/>
              <a:ext cx="1695450"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  </a:t>
              </a:r>
              <a:r>
                <a:rPr lang="fr-FR" sz="2113"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Temps</a:t>
              </a:r>
              <a:endParaRPr lang="fr-FR" sz="894">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à coins arrondis 46"/>
            <p:cNvSpPr/>
            <p:nvPr/>
          </p:nvSpPr>
          <p:spPr>
            <a:xfrm>
              <a:off x="869296" y="3845267"/>
              <a:ext cx="1990725" cy="2524125"/>
            </a:xfrm>
            <a:prstGeom prst="roundRect">
              <a:avLst/>
            </a:prstGeom>
            <a:solidFill>
              <a:srgbClr val="C16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Les neurones sont </a:t>
              </a:r>
              <a:r>
                <a:rPr lang="fr-FR" sz="894" b="1">
                  <a:solidFill>
                    <a:srgbClr val="000000"/>
                  </a:solidFill>
                  <a:ea typeface="Calibri" panose="020F0502020204030204" pitchFamily="34" charset="0"/>
                  <a:cs typeface="Times New Roman" panose="02020603050405020304" pitchFamily="18" charset="0"/>
                </a:rPr>
                <a:t>unis</a:t>
              </a:r>
              <a:r>
                <a:rPr lang="fr-FR" sz="894">
                  <a:solidFill>
                    <a:srgbClr val="000000"/>
                  </a:solidFill>
                  <a:ea typeface="Calibri" panose="020F0502020204030204" pitchFamily="34" charset="0"/>
                  <a:cs typeface="Times New Roman" panose="02020603050405020304" pitchFamily="18" charset="0"/>
                </a:rPr>
                <a:t>, on dit qu’ils fonctionnent en réseau.</a:t>
              </a:r>
              <a:endParaRPr lang="fr-FR" sz="894">
                <a:ea typeface="Calibri" panose="020F0502020204030204" pitchFamily="34" charset="0"/>
                <a:cs typeface="Times New Roman" panose="02020603050405020304" pitchFamily="18" charset="0"/>
              </a:endParaRPr>
            </a:p>
          </p:txBody>
        </p:sp>
        <p:sp>
          <p:nvSpPr>
            <p:cNvPr id="48" name="Zone de texte 49"/>
            <p:cNvSpPr txBox="1"/>
            <p:nvPr/>
          </p:nvSpPr>
          <p:spPr>
            <a:xfrm>
              <a:off x="947082" y="3967949"/>
              <a:ext cx="1835150"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  </a:t>
              </a:r>
              <a:r>
                <a:rPr lang="fr-FR" sz="2113"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Uni(s)</a:t>
              </a:r>
              <a:endParaRPr lang="fr-FR" sz="894">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à coins arrondis 48"/>
            <p:cNvSpPr/>
            <p:nvPr/>
          </p:nvSpPr>
          <p:spPr>
            <a:xfrm>
              <a:off x="3461656" y="3845266"/>
              <a:ext cx="1990725" cy="2524125"/>
            </a:xfrm>
            <a:prstGeom prst="roundRect">
              <a:avLst/>
            </a:prstGeom>
            <a:gradFill>
              <a:gsLst>
                <a:gs pos="57000">
                  <a:srgbClr val="002060"/>
                </a:gs>
                <a:gs pos="74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dirty="0">
                  <a:ea typeface="Calibri" panose="020F0502020204030204" pitchFamily="34" charset="0"/>
                  <a:cs typeface="Times New Roman" panose="02020603050405020304" pitchFamily="18" charset="0"/>
                </a:rPr>
                <a:t> </a:t>
              </a: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a:p>
              <a:pPr algn="ctr">
                <a:lnSpc>
                  <a:spcPct val="107000"/>
                </a:lnSpc>
                <a:spcAft>
                  <a:spcPts val="650"/>
                </a:spcAft>
              </a:pPr>
              <a:r>
                <a:rPr lang="fr-FR" sz="894" dirty="0">
                  <a:solidFill>
                    <a:srgbClr val="FFFFFF"/>
                  </a:solidFill>
                  <a:ea typeface="Calibri" panose="020F0502020204030204" pitchFamily="34" charset="0"/>
                  <a:cs typeface="Times New Roman" panose="02020603050405020304" pitchFamily="18" charset="0"/>
                </a:rPr>
                <a:t>La petite </a:t>
              </a:r>
              <a:r>
                <a:rPr lang="fr-FR" sz="894" b="1" dirty="0">
                  <a:solidFill>
                    <a:srgbClr val="FFFFFF"/>
                  </a:solidFill>
                  <a:ea typeface="Calibri" panose="020F0502020204030204" pitchFamily="34" charset="0"/>
                  <a:cs typeface="Times New Roman" panose="02020603050405020304" pitchFamily="18" charset="0"/>
                </a:rPr>
                <a:t>voix</a:t>
              </a:r>
              <a:r>
                <a:rPr lang="fr-FR" sz="894" dirty="0">
                  <a:solidFill>
                    <a:srgbClr val="FFFFFF"/>
                  </a:solidFill>
                  <a:ea typeface="Calibri" panose="020F0502020204030204" pitchFamily="34" charset="0"/>
                  <a:cs typeface="Times New Roman" panose="02020603050405020304" pitchFamily="18" charset="0"/>
                </a:rPr>
                <a:t>, c’est le perroquet du cerveau. Quand elle se met en marche avec l’écran mental, on est complétement dans la lune. </a:t>
              </a:r>
            </a:p>
            <a:p>
              <a:pPr algn="ctr">
                <a:lnSpc>
                  <a:spcPct val="107000"/>
                </a:lnSpc>
                <a:spcAft>
                  <a:spcPts val="650"/>
                </a:spcAft>
              </a:pPr>
              <a:r>
                <a:rPr lang="fr-FR" sz="894" dirty="0">
                  <a:solidFill>
                    <a:srgbClr val="000000"/>
                  </a:solidFill>
                  <a:ea typeface="Calibri" panose="020F0502020204030204" pitchFamily="34" charset="0"/>
                  <a:cs typeface="Times New Roman" panose="02020603050405020304" pitchFamily="18" charset="0"/>
                </a:rPr>
                <a:t> </a:t>
              </a:r>
              <a:endParaRPr lang="fr-FR" sz="894" dirty="0">
                <a:ea typeface="Calibri" panose="020F0502020204030204" pitchFamily="34" charset="0"/>
                <a:cs typeface="Times New Roman" panose="02020603050405020304" pitchFamily="18" charset="0"/>
              </a:endParaRPr>
            </a:p>
          </p:txBody>
        </p:sp>
        <p:sp>
          <p:nvSpPr>
            <p:cNvPr id="50" name="Zone de texte 43"/>
            <p:cNvSpPr txBox="1"/>
            <p:nvPr/>
          </p:nvSpPr>
          <p:spPr>
            <a:xfrm>
              <a:off x="3718830" y="3957845"/>
              <a:ext cx="147637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V  </a:t>
              </a:r>
              <a:r>
                <a:rPr lang="fr-FR" sz="2113"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Voix</a:t>
              </a:r>
              <a:endParaRPr lang="fr-FR" sz="894">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à coins arrondis 50"/>
            <p:cNvSpPr/>
            <p:nvPr/>
          </p:nvSpPr>
          <p:spPr>
            <a:xfrm>
              <a:off x="6054016" y="3836162"/>
              <a:ext cx="1990725" cy="2524125"/>
            </a:xfrm>
            <a:prstGeom prst="roundRect">
              <a:avLst/>
            </a:prstGeom>
            <a:solidFill>
              <a:srgbClr val="871B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gn="ctr">
                <a:lnSpc>
                  <a:spcPct val="107000"/>
                </a:lnSpc>
                <a:spcAft>
                  <a:spcPts val="650"/>
                </a:spcAft>
              </a:pPr>
              <a:r>
                <a:rPr lang="fr-FR" sz="894">
                  <a:ea typeface="Calibri" panose="020F0502020204030204" pitchFamily="34" charset="0"/>
                  <a:cs typeface="Times New Roman" panose="02020603050405020304" pitchFamily="18" charset="0"/>
                </a:rPr>
                <a:t> </a:t>
              </a:r>
            </a:p>
            <a:p>
              <a:pPr>
                <a:lnSpc>
                  <a:spcPct val="107000"/>
                </a:lnSpc>
                <a:spcAft>
                  <a:spcPts val="650"/>
                </a:spcAft>
              </a:pPr>
              <a:r>
                <a:rPr lang="fr-FR" sz="2275">
                  <a:solidFill>
                    <a:srgbClr val="FFFFFF"/>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2275">
                  <a:solidFill>
                    <a:srgbClr val="FFFFFF"/>
                  </a:solidFill>
                  <a:ea typeface="Calibri" panose="020F0502020204030204" pitchFamily="34" charset="0"/>
                  <a:cs typeface="Times New Roman" panose="02020603050405020304" pitchFamily="18" charset="0"/>
                </a:rPr>
                <a:t/>
              </a:r>
              <a:br>
                <a:rPr lang="fr-FR" sz="2275">
                  <a:solidFill>
                    <a:srgbClr val="FFFFFF"/>
                  </a:solidFill>
                  <a:ea typeface="Calibri" panose="020F0502020204030204" pitchFamily="34" charset="0"/>
                  <a:cs typeface="Times New Roman" panose="02020603050405020304" pitchFamily="18" charset="0"/>
                </a:rPr>
              </a:br>
              <a:r>
                <a:rPr lang="fr-FR" sz="894">
                  <a:solidFill>
                    <a:srgbClr val="FFFFFF"/>
                  </a:solidFill>
                  <a:ea typeface="Calibri" panose="020F0502020204030204" pitchFamily="34" charset="0"/>
                  <a:cs typeface="Times New Roman" panose="02020603050405020304" pitchFamily="18" charset="0"/>
                </a:rPr>
                <a:t>Pour rester bien attentif, </a:t>
              </a:r>
              <a:r>
                <a:rPr lang="fr-FR" sz="894" b="1">
                  <a:solidFill>
                    <a:srgbClr val="FFFFFF"/>
                  </a:solidFill>
                  <a:ea typeface="Calibri" panose="020F0502020204030204" pitchFamily="34" charset="0"/>
                  <a:cs typeface="Times New Roman" panose="02020603050405020304" pitchFamily="18" charset="0"/>
                </a:rPr>
                <a:t>Xavie</a:t>
              </a:r>
              <a:r>
                <a:rPr lang="fr-FR" sz="894">
                  <a:solidFill>
                    <a:srgbClr val="FFFFFF"/>
                  </a:solidFill>
                  <a:ea typeface="Calibri" panose="020F0502020204030204" pitchFamily="34" charset="0"/>
                  <a:cs typeface="Times New Roman" panose="02020603050405020304" pitchFamily="18" charset="0"/>
                </a:rPr>
                <a:t>r a besoin de se reposer et de faire d’autres activités </a:t>
              </a:r>
              <a:r>
                <a:rPr lang="fr-FR" sz="894" b="1">
                  <a:solidFill>
                    <a:srgbClr val="FFFFFF"/>
                  </a:solidFill>
                  <a:ea typeface="Calibri" panose="020F0502020204030204" pitchFamily="34" charset="0"/>
                  <a:cs typeface="Times New Roman" panose="02020603050405020304" pitchFamily="18" charset="0"/>
                </a:rPr>
                <a:t>le week-end.</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000000"/>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53" name="Zone de texte 50"/>
            <p:cNvSpPr txBox="1"/>
            <p:nvPr/>
          </p:nvSpPr>
          <p:spPr>
            <a:xfrm>
              <a:off x="6095999" y="3855453"/>
              <a:ext cx="205041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 </a:t>
              </a:r>
              <a:r>
                <a:rPr lang="fr-FR" sz="195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Week end</a:t>
              </a:r>
              <a:endParaRPr lang="fr-FR" sz="894">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54" name="Zone de texte 51"/>
            <p:cNvSpPr txBox="1"/>
            <p:nvPr/>
          </p:nvSpPr>
          <p:spPr>
            <a:xfrm>
              <a:off x="6262295" y="4379059"/>
              <a:ext cx="157416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X  </a:t>
              </a:r>
              <a:r>
                <a:rPr lang="fr-FR" sz="195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Xavier</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à coins arrondis 54"/>
            <p:cNvSpPr/>
            <p:nvPr/>
          </p:nvSpPr>
          <p:spPr>
            <a:xfrm>
              <a:off x="8724164" y="3836161"/>
              <a:ext cx="1990725" cy="2524125"/>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a:lnSpc>
                  <a:spcPct val="107000"/>
                </a:lnSpc>
                <a:spcAft>
                  <a:spcPts val="650"/>
                </a:spcAft>
              </a:pPr>
              <a:r>
                <a:rPr lang="fr-FR" sz="894">
                  <a:solidFill>
                    <a:srgbClr val="FFFFFF"/>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nSpc>
                  <a:spcPct val="107000"/>
                </a:lnSpc>
                <a:spcAft>
                  <a:spcPts val="650"/>
                </a:spcAft>
              </a:pPr>
              <a:r>
                <a:rPr lang="fr-FR" sz="894">
                  <a:solidFill>
                    <a:srgbClr val="FFFFFF"/>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a:p>
              <a:pPr algn="ctr">
                <a:lnSpc>
                  <a:spcPct val="107000"/>
                </a:lnSpc>
                <a:spcAft>
                  <a:spcPts val="650"/>
                </a:spcAft>
              </a:pPr>
              <a:r>
                <a:rPr lang="fr-FR" sz="894">
                  <a:solidFill>
                    <a:srgbClr val="FFFFFF"/>
                  </a:solidFill>
                  <a:ea typeface="Calibri" panose="020F0502020204030204" pitchFamily="34" charset="0"/>
                  <a:cs typeface="Times New Roman" panose="02020603050405020304" pitchFamily="18" charset="0"/>
                </a:rPr>
                <a:t>On peut faire du </a:t>
              </a:r>
              <a:r>
                <a:rPr lang="fr-FR" sz="894" b="1">
                  <a:solidFill>
                    <a:srgbClr val="FFFFFF"/>
                  </a:solidFill>
                  <a:ea typeface="Calibri" panose="020F0502020204030204" pitchFamily="34" charset="0"/>
                  <a:cs typeface="Times New Roman" panose="02020603050405020304" pitchFamily="18" charset="0"/>
                </a:rPr>
                <a:t>yoga </a:t>
              </a:r>
              <a:r>
                <a:rPr lang="fr-FR" sz="894">
                  <a:solidFill>
                    <a:srgbClr val="FFFFFF"/>
                  </a:solidFill>
                  <a:ea typeface="Calibri" panose="020F0502020204030204" pitchFamily="34" charset="0"/>
                  <a:cs typeface="Times New Roman" panose="02020603050405020304" pitchFamily="18" charset="0"/>
                </a:rPr>
                <a:t>ou de</a:t>
              </a:r>
              <a:r>
                <a:rPr lang="fr-FR" sz="894" b="1">
                  <a:solidFill>
                    <a:srgbClr val="FFFFFF"/>
                  </a:solidFill>
                  <a:ea typeface="Calibri" panose="020F0502020204030204" pitchFamily="34" charset="0"/>
                  <a:cs typeface="Times New Roman" panose="02020603050405020304" pitchFamily="18" charset="0"/>
                </a:rPr>
                <a:t> </a:t>
              </a:r>
              <a:r>
                <a:rPr lang="fr-FR" sz="894">
                  <a:solidFill>
                    <a:srgbClr val="FFFFFF"/>
                  </a:solidFill>
                  <a:ea typeface="Calibri" panose="020F0502020204030204" pitchFamily="34" charset="0"/>
                  <a:cs typeface="Times New Roman" panose="02020603050405020304" pitchFamily="18" charset="0"/>
                </a:rPr>
                <a:t>la méditation</a:t>
              </a:r>
              <a:r>
                <a:rPr lang="fr-FR" sz="894" b="1">
                  <a:solidFill>
                    <a:srgbClr val="FFFFFF"/>
                  </a:solidFill>
                  <a:ea typeface="Calibri" panose="020F0502020204030204" pitchFamily="34" charset="0"/>
                  <a:cs typeface="Times New Roman" panose="02020603050405020304" pitchFamily="18" charset="0"/>
                </a:rPr>
                <a:t> </a:t>
              </a:r>
              <a:r>
                <a:rPr lang="fr-FR" sz="894">
                  <a:solidFill>
                    <a:srgbClr val="FFFFFF"/>
                  </a:solidFill>
                  <a:ea typeface="Calibri" panose="020F0502020204030204" pitchFamily="34" charset="0"/>
                  <a:cs typeface="Times New Roman" panose="02020603050405020304" pitchFamily="18" charset="0"/>
                </a:rPr>
                <a:t>pour être moins stressé, pour se connecter à ses perceptions, et donc être plus attentif…</a:t>
              </a:r>
              <a:br>
                <a:rPr lang="fr-FR" sz="894">
                  <a:solidFill>
                    <a:srgbClr val="FFFFFF"/>
                  </a:solidFill>
                  <a:ea typeface="Calibri" panose="020F0502020204030204" pitchFamily="34" charset="0"/>
                  <a:cs typeface="Times New Roman" panose="02020603050405020304" pitchFamily="18" charset="0"/>
                </a:rPr>
              </a:br>
              <a:r>
                <a:rPr lang="fr-FR" sz="894">
                  <a:solidFill>
                    <a:srgbClr val="FFFFFF"/>
                  </a:solidFill>
                  <a:ea typeface="Calibri" panose="020F0502020204030204" pitchFamily="34" charset="0"/>
                  <a:cs typeface="Times New Roman" panose="02020603050405020304" pitchFamily="18" charset="0"/>
                </a:rPr>
                <a:t> et surtout… arrêter </a:t>
              </a:r>
              <a:br>
                <a:rPr lang="fr-FR" sz="894">
                  <a:solidFill>
                    <a:srgbClr val="FFFFFF"/>
                  </a:solidFill>
                  <a:ea typeface="Calibri" panose="020F0502020204030204" pitchFamily="34" charset="0"/>
                  <a:cs typeface="Times New Roman" panose="02020603050405020304" pitchFamily="18" charset="0"/>
                </a:rPr>
              </a:br>
              <a:r>
                <a:rPr lang="fr-FR" sz="894">
                  <a:solidFill>
                    <a:srgbClr val="FFFFFF"/>
                  </a:solidFill>
                  <a:ea typeface="Calibri" panose="020F0502020204030204" pitchFamily="34" charset="0"/>
                  <a:cs typeface="Times New Roman" panose="02020603050405020304" pitchFamily="18" charset="0"/>
                </a:rPr>
                <a:t>de </a:t>
              </a:r>
              <a:r>
                <a:rPr lang="fr-FR" sz="894" b="1">
                  <a:solidFill>
                    <a:srgbClr val="FFFFFF"/>
                  </a:solidFill>
                  <a:ea typeface="Calibri" panose="020F0502020204030204" pitchFamily="34" charset="0"/>
                  <a:cs typeface="Times New Roman" panose="02020603050405020304" pitchFamily="18" charset="0"/>
                </a:rPr>
                <a:t>zapper</a:t>
              </a:r>
              <a:r>
                <a:rPr lang="fr-FR" sz="894">
                  <a:solidFill>
                    <a:srgbClr val="FFFFFF"/>
                  </a:solidFill>
                  <a:ea typeface="Calibri" panose="020F0502020204030204" pitchFamily="34" charset="0"/>
                  <a:cs typeface="Times New Roman" panose="02020603050405020304" pitchFamily="18" charset="0"/>
                </a:rPr>
                <a:t> !</a:t>
              </a:r>
              <a:endParaRPr lang="fr-FR" sz="894">
                <a:ea typeface="Calibri" panose="020F0502020204030204" pitchFamily="34" charset="0"/>
                <a:cs typeface="Times New Roman" panose="02020603050405020304" pitchFamily="18" charset="0"/>
              </a:endParaRPr>
            </a:p>
          </p:txBody>
        </p:sp>
        <p:sp>
          <p:nvSpPr>
            <p:cNvPr id="56" name="Zone de texte 53"/>
            <p:cNvSpPr txBox="1"/>
            <p:nvPr/>
          </p:nvSpPr>
          <p:spPr>
            <a:xfrm>
              <a:off x="9008008" y="4113732"/>
              <a:ext cx="142303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Z </a:t>
              </a:r>
              <a:r>
                <a:rPr lang="fr-FR" sz="195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Zapper</a:t>
              </a:r>
              <a:endParaRPr lang="fr-FR" sz="894">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a:latin typeface="Calibri" panose="020F0502020204030204" pitchFamily="34" charset="0"/>
                <a:ea typeface="Calibri" panose="020F0502020204030204" pitchFamily="34" charset="0"/>
                <a:cs typeface="Times New Roman" panose="02020603050405020304" pitchFamily="18" charset="0"/>
              </a:endParaRPr>
            </a:p>
          </p:txBody>
        </p:sp>
        <p:sp>
          <p:nvSpPr>
            <p:cNvPr id="57" name="Zone de texte 52"/>
            <p:cNvSpPr txBox="1"/>
            <p:nvPr/>
          </p:nvSpPr>
          <p:spPr>
            <a:xfrm>
              <a:off x="9008008" y="3740884"/>
              <a:ext cx="1271905" cy="638175"/>
            </a:xfrm>
            <a:prstGeom prst="rect">
              <a:avLst/>
            </a:prstGeom>
            <a:noFill/>
            <a:ln>
              <a:noFill/>
            </a:ln>
          </p:spPr>
          <p:txBody>
            <a:bodyPr rot="0" spcFirstLastPara="0" vert="horz" wrap="square" lIns="74295" tIns="37148" rIns="74295" bIns="37148" numCol="1" spcCol="0" rtlCol="0" fromWordArt="0" anchor="t" anchorCtr="0" forceAA="0" compatLnSpc="1">
              <a:prstTxWarp prst="textNoShape">
                <a:avLst/>
              </a:prstTxWarp>
              <a:noAutofit/>
            </a:bodyPr>
            <a:lstStyle/>
            <a:p>
              <a:pPr algn="ctr">
                <a:lnSpc>
                  <a:spcPct val="107000"/>
                </a:lnSpc>
                <a:spcAft>
                  <a:spcPts val="650"/>
                </a:spcAft>
              </a:pPr>
              <a:r>
                <a:rPr lang="fr-FR" sz="2925"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 </a:t>
              </a:r>
              <a:r>
                <a:rPr lang="fr-FR" sz="195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Yoga</a:t>
              </a:r>
              <a:endParaRPr lang="fr-FR" sz="894"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50"/>
                </a:spcAft>
              </a:pPr>
              <a:r>
                <a:rPr lang="fr-FR" sz="2925"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894"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Image 25"/>
          <p:cNvPicPr/>
          <p:nvPr/>
        </p:nvPicPr>
        <p:blipFill>
          <a:blip r:embed="rId2">
            <a:extLst>
              <a:ext uri="{28A0092B-C50C-407E-A947-70E740481C1C}">
                <a14:useLocalDpi xmlns:a14="http://schemas.microsoft.com/office/drawing/2010/main" val="0"/>
              </a:ext>
            </a:extLst>
          </a:blip>
          <a:srcRect/>
          <a:stretch>
            <a:fillRect/>
          </a:stretch>
        </p:blipFill>
        <p:spPr bwMode="auto">
          <a:xfrm>
            <a:off x="80443" y="6192166"/>
            <a:ext cx="662464" cy="614998"/>
          </a:xfrm>
          <a:prstGeom prst="rect">
            <a:avLst/>
          </a:prstGeom>
          <a:noFill/>
        </p:spPr>
      </p:pic>
      <p:pic>
        <p:nvPicPr>
          <p:cNvPr id="27" name="Image 2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014" y="6337935"/>
            <a:ext cx="802799" cy="520065"/>
          </a:xfrm>
          <a:prstGeom prst="rect">
            <a:avLst/>
          </a:prstGeom>
          <a:noFill/>
          <a:ln>
            <a:noFill/>
          </a:ln>
        </p:spPr>
      </p:pic>
    </p:spTree>
    <p:extLst>
      <p:ext uri="{BB962C8B-B14F-4D97-AF65-F5344CB8AC3E}">
        <p14:creationId xmlns:p14="http://schemas.microsoft.com/office/powerpoint/2010/main" val="257000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97" y="-396602"/>
            <a:ext cx="11042976" cy="7803746"/>
          </a:xfrm>
          <a:prstGeom prst="rect">
            <a:avLst/>
          </a:prstGeom>
        </p:spPr>
      </p:pic>
      <p:sp>
        <p:nvSpPr>
          <p:cNvPr id="4" name="Espace réservé du pied de page 3"/>
          <p:cNvSpPr>
            <a:spLocks noGrp="1"/>
          </p:cNvSpPr>
          <p:nvPr>
            <p:ph type="ftr" sz="quarter" idx="11"/>
          </p:nvPr>
        </p:nvSpPr>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485395" y="198373"/>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44862" y="238556"/>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8" name="Image 7"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520" y="6278881"/>
            <a:ext cx="802799" cy="520065"/>
          </a:xfrm>
          <a:prstGeom prst="rect">
            <a:avLst/>
          </a:prstGeom>
          <a:noFill/>
          <a:ln>
            <a:noFill/>
          </a:ln>
        </p:spPr>
      </p:pic>
    </p:spTree>
    <p:extLst>
      <p:ext uri="{BB962C8B-B14F-4D97-AF65-F5344CB8AC3E}">
        <p14:creationId xmlns:p14="http://schemas.microsoft.com/office/powerpoint/2010/main" val="394243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876" y="-197760"/>
            <a:ext cx="9600735" cy="6784556"/>
          </a:xfrm>
          <a:prstGeom prst="rect">
            <a:avLst/>
          </a:prstGeom>
        </p:spPr>
      </p:pic>
      <p:sp>
        <p:nvSpPr>
          <p:cNvPr id="4" name="Espace réservé du pied de page 3"/>
          <p:cNvSpPr>
            <a:spLocks noGrp="1"/>
          </p:cNvSpPr>
          <p:nvPr>
            <p:ph type="ftr" sz="quarter" idx="11"/>
          </p:nvPr>
        </p:nvSpPr>
        <p:spPr>
          <a:xfrm>
            <a:off x="2800098" y="6438464"/>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459630" y="145050"/>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26876" y="131910"/>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4141" y="6215063"/>
            <a:ext cx="802799" cy="520065"/>
          </a:xfrm>
          <a:prstGeom prst="rect">
            <a:avLst/>
          </a:prstGeom>
          <a:noFill/>
          <a:ln>
            <a:noFill/>
          </a:ln>
        </p:spPr>
      </p:pic>
    </p:spTree>
    <p:extLst>
      <p:ext uri="{BB962C8B-B14F-4D97-AF65-F5344CB8AC3E}">
        <p14:creationId xmlns:p14="http://schemas.microsoft.com/office/powerpoint/2010/main" val="232523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70" y="74431"/>
            <a:ext cx="9328657" cy="6592286"/>
          </a:xfrm>
          <a:prstGeom prst="rect">
            <a:avLst/>
          </a:prstGeom>
        </p:spPr>
      </p:pic>
      <p:sp>
        <p:nvSpPr>
          <p:cNvPr id="4" name="Espace réservé du pied de page 3"/>
          <p:cNvSpPr>
            <a:spLocks noGrp="1"/>
          </p:cNvSpPr>
          <p:nvPr>
            <p:ph type="ftr" sz="quarter" idx="11"/>
          </p:nvPr>
        </p:nvSpPr>
        <p:spPr>
          <a:xfrm>
            <a:off x="3281362" y="6405835"/>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17997" y="81731"/>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72017" y="73431"/>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520" y="6294135"/>
            <a:ext cx="802799" cy="520065"/>
          </a:xfrm>
          <a:prstGeom prst="rect">
            <a:avLst/>
          </a:prstGeom>
          <a:noFill/>
          <a:ln>
            <a:noFill/>
          </a:ln>
        </p:spPr>
      </p:pic>
    </p:spTree>
    <p:extLst>
      <p:ext uri="{BB962C8B-B14F-4D97-AF65-F5344CB8AC3E}">
        <p14:creationId xmlns:p14="http://schemas.microsoft.com/office/powerpoint/2010/main" val="166202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48" y="0"/>
            <a:ext cx="9664608" cy="6829693"/>
          </a:xfrm>
          <a:prstGeom prst="rect">
            <a:avLst/>
          </a:prstGeom>
        </p:spPr>
      </p:pic>
      <p:sp>
        <p:nvSpPr>
          <p:cNvPr id="4" name="Espace réservé du pied de page 3"/>
          <p:cNvSpPr>
            <a:spLocks noGrp="1"/>
          </p:cNvSpPr>
          <p:nvPr>
            <p:ph type="ftr" sz="quarter" idx="11"/>
          </p:nvPr>
        </p:nvSpPr>
        <p:spPr>
          <a:xfrm>
            <a:off x="3047446" y="6435067"/>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610146" y="95852"/>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41476" y="95852"/>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6076" y="6323367"/>
            <a:ext cx="802799" cy="520065"/>
          </a:xfrm>
          <a:prstGeom prst="rect">
            <a:avLst/>
          </a:prstGeom>
          <a:noFill/>
          <a:ln>
            <a:noFill/>
          </a:ln>
        </p:spPr>
      </p:pic>
    </p:spTree>
    <p:extLst>
      <p:ext uri="{BB962C8B-B14F-4D97-AF65-F5344CB8AC3E}">
        <p14:creationId xmlns:p14="http://schemas.microsoft.com/office/powerpoint/2010/main" val="47245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5" y="59950"/>
            <a:ext cx="9461763" cy="6686349"/>
          </a:xfrm>
          <a:prstGeom prst="rect">
            <a:avLst/>
          </a:prstGeom>
        </p:spPr>
      </p:pic>
      <p:sp>
        <p:nvSpPr>
          <p:cNvPr id="4" name="Espace réservé du pied de page 3"/>
          <p:cNvSpPr>
            <a:spLocks noGrp="1"/>
          </p:cNvSpPr>
          <p:nvPr>
            <p:ph type="ftr" sz="quarter" idx="11"/>
          </p:nvPr>
        </p:nvSpPr>
        <p:spPr>
          <a:xfrm>
            <a:off x="3504646" y="6449635"/>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8690" y="149134"/>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98945" y="130107"/>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443" y="6337935"/>
            <a:ext cx="802799" cy="520065"/>
          </a:xfrm>
          <a:prstGeom prst="rect">
            <a:avLst/>
          </a:prstGeom>
          <a:noFill/>
          <a:ln>
            <a:noFill/>
          </a:ln>
        </p:spPr>
      </p:pic>
    </p:spTree>
    <p:extLst>
      <p:ext uri="{BB962C8B-B14F-4D97-AF65-F5344CB8AC3E}">
        <p14:creationId xmlns:p14="http://schemas.microsoft.com/office/powerpoint/2010/main" val="1494219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40706" y="577499"/>
            <a:ext cx="10102158" cy="6111700"/>
          </a:xfrm>
          <a:prstGeom prst="rect">
            <a:avLst/>
          </a:prstGeom>
        </p:spPr>
      </p:pic>
      <p:sp>
        <p:nvSpPr>
          <p:cNvPr id="4" name="Espace réservé du pied de page 3"/>
          <p:cNvSpPr>
            <a:spLocks noGrp="1"/>
          </p:cNvSpPr>
          <p:nvPr>
            <p:ph type="ftr" sz="quarter" idx="11"/>
          </p:nvPr>
        </p:nvSpPr>
        <p:spPr>
          <a:xfrm>
            <a:off x="3355790" y="6392535"/>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14923" y="159648"/>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435937" y="159648"/>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8292" y="6280835"/>
            <a:ext cx="802799" cy="520065"/>
          </a:xfrm>
          <a:prstGeom prst="rect">
            <a:avLst/>
          </a:prstGeom>
          <a:noFill/>
          <a:ln>
            <a:noFill/>
          </a:ln>
        </p:spPr>
      </p:pic>
    </p:spTree>
    <p:extLst>
      <p:ext uri="{BB962C8B-B14F-4D97-AF65-F5344CB8AC3E}">
        <p14:creationId xmlns:p14="http://schemas.microsoft.com/office/powerpoint/2010/main" val="1367861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281362" y="6400758"/>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8690" y="202178"/>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141476" y="202178"/>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2" name="Image 1"/>
          <p:cNvPicPr>
            <a:picLocks noChangeAspect="1"/>
          </p:cNvPicPr>
          <p:nvPr/>
        </p:nvPicPr>
        <p:blipFill>
          <a:blip r:embed="rId2"/>
          <a:stretch>
            <a:fillRect/>
          </a:stretch>
        </p:blipFill>
        <p:spPr>
          <a:xfrm>
            <a:off x="1" y="999460"/>
            <a:ext cx="9982358" cy="5215602"/>
          </a:xfrm>
          <a:prstGeom prst="rect">
            <a:avLst/>
          </a:prstGeom>
        </p:spPr>
      </p:pic>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5945" y="6215063"/>
            <a:ext cx="802799" cy="520065"/>
          </a:xfrm>
          <a:prstGeom prst="rect">
            <a:avLst/>
          </a:prstGeom>
          <a:noFill/>
          <a:ln>
            <a:noFill/>
          </a:ln>
        </p:spPr>
      </p:pic>
    </p:spTree>
    <p:extLst>
      <p:ext uri="{BB962C8B-B14F-4D97-AF65-F5344CB8AC3E}">
        <p14:creationId xmlns:p14="http://schemas.microsoft.com/office/powerpoint/2010/main" val="3964792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217566" y="6449635"/>
            <a:ext cx="3343275" cy="29666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8568690" y="170280"/>
            <a:ext cx="1337310" cy="242374"/>
          </a:xfrm>
          <a:prstGeom prst="rect">
            <a:avLst/>
          </a:prstGeom>
          <a:noFill/>
        </p:spPr>
        <p:txBody>
          <a:bodyPr wrap="square" rtlCol="0">
            <a:spAutoFit/>
          </a:bodyPr>
          <a:lstStyle/>
          <a:p>
            <a:pPr algn="ctr"/>
            <a:r>
              <a:rPr lang="fr-FR" sz="975" dirty="0">
                <a:solidFill>
                  <a:schemeClr val="bg1">
                    <a:lumMod val="65000"/>
                  </a:schemeClr>
                </a:solidFill>
              </a:rPr>
              <a:t>Version 2018</a:t>
            </a:r>
          </a:p>
        </p:txBody>
      </p:sp>
      <p:sp>
        <p:nvSpPr>
          <p:cNvPr id="6" name="ZoneTexte 5"/>
          <p:cNvSpPr txBox="1"/>
          <p:nvPr/>
        </p:nvSpPr>
        <p:spPr>
          <a:xfrm>
            <a:off x="88313" y="170280"/>
            <a:ext cx="5299710" cy="242374"/>
          </a:xfrm>
          <a:prstGeom prst="rect">
            <a:avLst/>
          </a:prstGeom>
          <a:noFill/>
        </p:spPr>
        <p:txBody>
          <a:bodyPr wrap="square" rtlCol="0">
            <a:spAutoFit/>
          </a:bodyPr>
          <a:lstStyle/>
          <a:p>
            <a:r>
              <a:rPr lang="fr-FR" sz="975" dirty="0">
                <a:solidFill>
                  <a:schemeClr val="bg1">
                    <a:lumMod val="65000"/>
                  </a:schemeClr>
                </a:solidFill>
              </a:rPr>
              <a:t>Démarche ATOLE – « </a:t>
            </a:r>
            <a:r>
              <a:rPr lang="fr-FR" sz="975" dirty="0" err="1">
                <a:solidFill>
                  <a:schemeClr val="bg1">
                    <a:lumMod val="65000"/>
                  </a:schemeClr>
                </a:solidFill>
              </a:rPr>
              <a:t>ATtentif</a:t>
            </a:r>
            <a:r>
              <a:rPr lang="fr-FR" sz="975" dirty="0">
                <a:solidFill>
                  <a:schemeClr val="bg1">
                    <a:lumMod val="65000"/>
                  </a:schemeClr>
                </a:solidFill>
              </a:rPr>
              <a:t> à </a:t>
            </a:r>
            <a:r>
              <a:rPr lang="fr-FR" sz="975" dirty="0" err="1">
                <a:solidFill>
                  <a:schemeClr val="bg1">
                    <a:lumMod val="65000"/>
                  </a:schemeClr>
                </a:solidFill>
              </a:rPr>
              <a:t>l’écOLE</a:t>
            </a:r>
            <a:r>
              <a:rPr lang="fr-FR" sz="975" dirty="0">
                <a:solidFill>
                  <a:schemeClr val="bg1">
                    <a:lumMod val="65000"/>
                  </a:schemeClr>
                </a:solidFill>
              </a:rPr>
              <a:t> » © </a:t>
            </a:r>
            <a:r>
              <a:rPr lang="fr-FR" sz="975" dirty="0" err="1">
                <a:solidFill>
                  <a:schemeClr val="bg1">
                    <a:lumMod val="65000"/>
                  </a:schemeClr>
                </a:solidFill>
              </a:rPr>
              <a:t>J.P</a:t>
            </a:r>
            <a:r>
              <a:rPr lang="fr-FR" sz="975" dirty="0">
                <a:solidFill>
                  <a:schemeClr val="bg1">
                    <a:lumMod val="65000"/>
                  </a:schemeClr>
                </a:solidFill>
              </a:rPr>
              <a:t>. LACHAUX, INSERM</a:t>
            </a:r>
          </a:p>
        </p:txBody>
      </p:sp>
      <p:pic>
        <p:nvPicPr>
          <p:cNvPr id="2" name="Image 1"/>
          <p:cNvPicPr>
            <a:picLocks noChangeAspect="1"/>
          </p:cNvPicPr>
          <p:nvPr/>
        </p:nvPicPr>
        <p:blipFill rotWithShape="1">
          <a:blip r:embed="rId2"/>
          <a:srcRect b="25789"/>
          <a:stretch/>
        </p:blipFill>
        <p:spPr>
          <a:xfrm>
            <a:off x="-506067" y="412654"/>
            <a:ext cx="10490038" cy="4056713"/>
          </a:xfrm>
          <a:prstGeom prst="rect">
            <a:avLst/>
          </a:prstGeom>
        </p:spPr>
      </p:pic>
      <p:sp>
        <p:nvSpPr>
          <p:cNvPr id="3" name="ZoneTexte 2"/>
          <p:cNvSpPr txBox="1"/>
          <p:nvPr/>
        </p:nvSpPr>
        <p:spPr>
          <a:xfrm>
            <a:off x="-840472" y="4368321"/>
            <a:ext cx="11158847" cy="1415772"/>
          </a:xfrm>
          <a:prstGeom prst="rect">
            <a:avLst/>
          </a:prstGeom>
          <a:noFill/>
        </p:spPr>
        <p:txBody>
          <a:bodyPr wrap="square" rtlCol="0">
            <a:spAutoFit/>
          </a:bodyPr>
          <a:lstStyle/>
          <a:p>
            <a:pPr algn="ctr"/>
            <a:r>
              <a:rPr lang="fr-FR" sz="3200" dirty="0"/>
              <a:t>Et/ou</a:t>
            </a:r>
          </a:p>
          <a:p>
            <a:pPr algn="ctr"/>
            <a:r>
              <a:rPr lang="fr-FR" sz="5400" dirty="0">
                <a:solidFill>
                  <a:srgbClr val="CC0000"/>
                </a:solidFill>
              </a:rPr>
              <a:t>P</a:t>
            </a:r>
            <a:r>
              <a:rPr lang="fr-FR" sz="5400" dirty="0"/>
              <a:t>asser à </a:t>
            </a:r>
            <a:r>
              <a:rPr lang="fr-FR" sz="5400" dirty="0">
                <a:solidFill>
                  <a:srgbClr val="336600"/>
                </a:solidFill>
              </a:rPr>
              <a:t>A</a:t>
            </a:r>
            <a:r>
              <a:rPr lang="fr-FR" sz="5400" dirty="0"/>
              <a:t>utre chose de </a:t>
            </a:r>
            <a:r>
              <a:rPr lang="fr-FR" sz="5400" dirty="0">
                <a:solidFill>
                  <a:srgbClr val="0070C0"/>
                </a:solidFill>
              </a:rPr>
              <a:t>M</a:t>
            </a:r>
            <a:r>
              <a:rPr lang="fr-FR" sz="5400" dirty="0"/>
              <a:t>ieux</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362" y="6337935"/>
            <a:ext cx="802799" cy="520065"/>
          </a:xfrm>
          <a:prstGeom prst="rect">
            <a:avLst/>
          </a:prstGeom>
          <a:noFill/>
          <a:ln>
            <a:noFill/>
          </a:ln>
        </p:spPr>
      </p:pic>
    </p:spTree>
    <p:extLst>
      <p:ext uri="{BB962C8B-B14F-4D97-AF65-F5344CB8AC3E}">
        <p14:creationId xmlns:p14="http://schemas.microsoft.com/office/powerpoint/2010/main" val="258118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514</Words>
  <Application>Microsoft Office PowerPoint</Application>
  <PresentationFormat>Format A4 (210 x 297 mm)</PresentationFormat>
  <Paragraphs>182</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bterrier</cp:lastModifiedBy>
  <cp:revision>27</cp:revision>
  <dcterms:created xsi:type="dcterms:W3CDTF">2018-09-07T11:51:32Z</dcterms:created>
  <dcterms:modified xsi:type="dcterms:W3CDTF">2018-09-20T13:42:57Z</dcterms:modified>
</cp:coreProperties>
</file>