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1"/>
  </p:sldMasterIdLst>
  <p:notesMasterIdLst>
    <p:notesMasterId r:id="rId27"/>
  </p:notesMasterIdLst>
  <p:handoutMasterIdLst>
    <p:handoutMasterId r:id="rId28"/>
  </p:handoutMasterIdLst>
  <p:sldIdLst>
    <p:sldId id="257" r:id="rId2"/>
    <p:sldId id="272" r:id="rId3"/>
    <p:sldId id="273" r:id="rId4"/>
    <p:sldId id="276" r:id="rId5"/>
    <p:sldId id="258" r:id="rId6"/>
    <p:sldId id="259" r:id="rId7"/>
    <p:sldId id="260" r:id="rId8"/>
    <p:sldId id="261" r:id="rId9"/>
    <p:sldId id="262" r:id="rId10"/>
    <p:sldId id="263" r:id="rId11"/>
    <p:sldId id="265" r:id="rId12"/>
    <p:sldId id="280" r:id="rId13"/>
    <p:sldId id="264" r:id="rId14"/>
    <p:sldId id="268" r:id="rId15"/>
    <p:sldId id="267" r:id="rId16"/>
    <p:sldId id="271" r:id="rId17"/>
    <p:sldId id="278" r:id="rId18"/>
    <p:sldId id="274" r:id="rId19"/>
    <p:sldId id="275" r:id="rId20"/>
    <p:sldId id="269" r:id="rId21"/>
    <p:sldId id="281" r:id="rId22"/>
    <p:sldId id="279" r:id="rId23"/>
    <p:sldId id="277" r:id="rId24"/>
    <p:sldId id="270" r:id="rId25"/>
    <p:sldId id="266" r:id="rId26"/>
  </p:sldIdLst>
  <p:sldSz cx="12188825" cy="6858000"/>
  <p:notesSz cx="6858000" cy="9144000"/>
  <p:defaultTextStyle>
    <a:defPPr rtl="0">
      <a:defRPr lang="fr-FR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945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192">
          <p15:clr>
            <a:srgbClr val="A4A3A4"/>
          </p15:clr>
        </p15:guide>
        <p15:guide id="5" orient="horz" pos="1072">
          <p15:clr>
            <a:srgbClr val="A4A3A4"/>
          </p15:clr>
        </p15:guide>
        <p15:guide id="6" pos="3839">
          <p15:clr>
            <a:srgbClr val="A4A3A4"/>
          </p15:clr>
        </p15:guide>
        <p15:guide id="7" pos="704">
          <p15:clr>
            <a:srgbClr val="A4A3A4"/>
          </p15:clr>
        </p15:guide>
        <p15:guide id="8" pos="71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BDBED569-4797-4DF1-A0F4-6AAB3CD982D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1" autoAdjust="0"/>
    <p:restoredTop sz="96182" autoAdjust="0"/>
  </p:normalViewPr>
  <p:slideViewPr>
    <p:cSldViewPr showGuides="1">
      <p:cViewPr varScale="1">
        <p:scale>
          <a:sx n="84" d="100"/>
          <a:sy n="84" d="100"/>
        </p:scale>
        <p:origin x="48" y="492"/>
      </p:cViewPr>
      <p:guideLst>
        <p:guide orient="horz" pos="2160"/>
        <p:guide orient="horz" pos="945"/>
        <p:guide orient="horz" pos="3888"/>
        <p:guide orient="horz" pos="192"/>
        <p:guide orient="horz" pos="1072"/>
        <p:guide pos="3839"/>
        <p:guide pos="704"/>
        <p:guide pos="7102"/>
      </p:guideLst>
    </p:cSldViewPr>
  </p:slideViewPr>
  <p:outlineViewPr>
    <p:cViewPr>
      <p:scale>
        <a:sx n="33" d="100"/>
        <a:sy n="33" d="100"/>
      </p:scale>
      <p:origin x="0" y="-2886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3048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>
              <a:solidFill>
                <a:schemeClr val="tx2"/>
              </a:solidFill>
            </a:endParaRPr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7CF4A4E-3C3B-412A-B275-A07430856331}" type="datetime1">
              <a:rPr lang="fr-FR" smtClean="0">
                <a:solidFill>
                  <a:schemeClr val="tx2"/>
                </a:solidFill>
              </a:rPr>
              <a:t>28/07/2024</a:t>
            </a:fld>
            <a:endParaRPr lang="fr-FR">
              <a:solidFill>
                <a:schemeClr val="tx2"/>
              </a:solidFill>
            </a:endParaRPr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>
              <a:solidFill>
                <a:schemeClr val="tx2"/>
              </a:solidFill>
            </a:endParaRPr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FD77566-CD65-4859-9FA1-43956DC85B8C}" type="slidenum">
              <a:rPr lang="fr-FR">
                <a:solidFill>
                  <a:schemeClr val="tx2"/>
                </a:solidFill>
              </a:rPr>
              <a:t>‹N°›</a:t>
            </a:fld>
            <a:endParaRPr lang="fr-FR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54FD799F-98C2-41D4-8F99-9C3B85081758}" type="datetime1">
              <a:rPr lang="fr-FR" noProof="0" smtClean="0"/>
              <a:t>28/07/2024</a:t>
            </a:fld>
            <a:endParaRPr lang="fr-FR" noProof="0"/>
          </a:p>
        </p:txBody>
      </p:sp>
      <p:sp>
        <p:nvSpPr>
          <p:cNvPr id="4" name="Espace réservé d’image de diapositive 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notes 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B8796F01-7154-41E0-B48B-A6921757531A}" type="slidenum">
              <a:rPr lang="fr-FR" noProof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 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 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 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8796F01-7154-41E0-B48B-A6921757531A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7705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 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8796F01-7154-41E0-B48B-A6921757531A}" type="slidenum">
              <a:rPr lang="fr-FR" smtClean="0"/>
              <a:pPr rtl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4804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 13"/>
          <p:cNvGrpSpPr/>
          <p:nvPr/>
        </p:nvGrpSpPr>
        <p:grpSpPr>
          <a:xfrm>
            <a:off x="0" y="0"/>
            <a:ext cx="12190572" cy="6858000"/>
            <a:chOff x="0" y="0"/>
            <a:chExt cx="12190572" cy="6858000"/>
          </a:xfrm>
        </p:grpSpPr>
        <p:sp>
          <p:nvSpPr>
            <p:cNvPr id="13" name="Rectangle 12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fr-FR" noProof="0"/>
            </a:p>
          </p:txBody>
        </p:sp>
        <p:grpSp>
          <p:nvGrpSpPr>
            <p:cNvPr id="12" name="Groupe 11"/>
            <p:cNvGrpSpPr/>
            <p:nvPr/>
          </p:nvGrpSpPr>
          <p:grpSpPr>
            <a:xfrm>
              <a:off x="0" y="0"/>
              <a:ext cx="4742741" cy="6858000"/>
              <a:chOff x="0" y="0"/>
              <a:chExt cx="4742741" cy="6858000"/>
            </a:xfrm>
          </p:grpSpPr>
          <p:pic>
            <p:nvPicPr>
              <p:cNvPr id="9" name="Image 8" descr="Livres empilés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4591594" cy="6858000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4605581" y="0"/>
                <a:ext cx="137160" cy="685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fr-FR" noProof="0"/>
              </a:p>
            </p:txBody>
          </p:sp>
        </p:grpSp>
      </p:grpSp>
      <p:sp>
        <p:nvSpPr>
          <p:cNvPr id="2" name="Titre 1"/>
          <p:cNvSpPr>
            <a:spLocks noGrp="1"/>
          </p:cNvSpPr>
          <p:nvPr>
            <p:ph type="ctrTitle"/>
          </p:nvPr>
        </p:nvSpPr>
        <p:spPr>
          <a:xfrm>
            <a:off x="4879346" y="1498601"/>
            <a:ext cx="7008574" cy="3298825"/>
          </a:xfrm>
        </p:spPr>
        <p:txBody>
          <a:bodyPr rtlCol="0"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</a:defRPr>
            </a:lvl1pPr>
          </a:lstStyle>
          <a:p>
            <a:pPr rtl="0"/>
            <a:r>
              <a:rPr lang="fr-FR" noProof="0" smtClean="0"/>
              <a:t>Modifiez le style du titre</a:t>
            </a:r>
            <a:endParaRPr lang="fr-FR" noProof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879346" y="4927600"/>
            <a:ext cx="7008574" cy="12446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fr-FR" noProof="0" smtClean="0"/>
              <a:t>Modifiez le style des sous-titres du masque</a:t>
            </a:r>
            <a:endParaRPr lang="fr-FR" noProof="0"/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F67A3E4-7972-407A-8BCC-0523D6E940AF}" type="datetime1">
              <a:rPr lang="fr-FR" noProof="0" smtClean="0"/>
              <a:t>28/07/2024</a:t>
            </a:fld>
            <a:endParaRPr lang="fr-FR" noProof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322012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 smtClean="0"/>
              <a:t>Modifiez le style du titre</a:t>
            </a:r>
            <a:endParaRPr lang="fr-FR" noProof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5pPr>
              <a:defRPr/>
            </a:lvl5pPr>
            <a:lvl6pPr marL="2418976" indent="-285750">
              <a:buFont typeface="Century Gothic" panose="020B0502020202020204" pitchFamily="34" charset="0"/>
              <a:buChar char="–"/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56EEF5B-B763-4818-9F9D-8B6FE7430173}" type="datetime1">
              <a:rPr lang="fr-FR" noProof="0" smtClean="0"/>
              <a:t>28/07/2024</a:t>
            </a:fld>
            <a:endParaRPr lang="fr-FR" noProof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81761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 rtlCol="0"/>
          <a:lstStyle/>
          <a:p>
            <a:pPr rtl="0"/>
            <a:r>
              <a:rPr lang="fr-FR" noProof="0" smtClean="0"/>
              <a:t>Modifiez le style du titre</a:t>
            </a:r>
            <a:endParaRPr lang="fr-FR" noProof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1117309" y="274638"/>
            <a:ext cx="8532178" cy="5897561"/>
          </a:xfrm>
        </p:spPr>
        <p:txBody>
          <a:bodyPr vert="eaVert" rtlCol="0"/>
          <a:lstStyle>
            <a:lvl5pPr>
              <a:defRPr/>
            </a:lvl5pPr>
            <a:lvl6pPr marL="2418976" indent="-285750">
              <a:buFont typeface="Century Gothic" panose="020B0502020202020204" pitchFamily="34" charset="0"/>
              <a:buChar char="–"/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F394D2-DD93-4688-98B1-97F687E2E10D}" type="datetime1">
              <a:rPr lang="fr-FR" noProof="0" smtClean="0"/>
              <a:t>28/07/2024</a:t>
            </a:fld>
            <a:endParaRPr lang="fr-FR" noProof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72369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 smtClean="0"/>
              <a:t>Modifiez le style du titre</a:t>
            </a:r>
            <a:endParaRPr lang="fr-FR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06C218C-87CD-477B-AFE7-28D0FBF68BB0}" type="datetime1">
              <a:rPr lang="fr-FR" noProof="0" smtClean="0"/>
              <a:t>28/07/2024</a:t>
            </a:fld>
            <a:endParaRPr lang="fr-FR" noProof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A60BA0E-20D0-4E7C-B286-26C960A6788F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86535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-tête de section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1620" y="0"/>
            <a:ext cx="12188952" cy="6858000"/>
            <a:chOff x="1620" y="0"/>
            <a:chExt cx="12188952" cy="6858000"/>
          </a:xfrm>
        </p:grpSpPr>
        <p:sp>
          <p:nvSpPr>
            <p:cNvPr id="4" name="Rectangle 3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fr-FR" noProof="0"/>
            </a:p>
          </p:txBody>
        </p:sp>
        <p:pic>
          <p:nvPicPr>
            <p:cNvPr id="10" name="Image 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8818" y="0"/>
              <a:ext cx="4591594" cy="6858000"/>
            </a:xfrm>
            <a:prstGeom prst="rect">
              <a:avLst/>
            </a:prstGeom>
          </p:spPr>
        </p:pic>
        <p:sp>
          <p:nvSpPr>
            <p:cNvPr id="11" name="Rectangle 10"/>
            <p:cNvSpPr/>
            <p:nvPr/>
          </p:nvSpPr>
          <p:spPr>
            <a:xfrm>
              <a:off x="7481252" y="0"/>
              <a:ext cx="13716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b="0" noProof="0">
                <a:solidFill>
                  <a:schemeClr val="tx2"/>
                </a:solidFill>
              </a:endParaRPr>
            </a:p>
          </p:txBody>
        </p:sp>
      </p:grpSp>
      <p:pic>
        <p:nvPicPr>
          <p:cNvPr id="5" name="Image 4" descr="Livres empilé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818" y="0"/>
            <a:ext cx="4591594" cy="6858000"/>
          </a:xfrm>
          <a:prstGeom prst="rect">
            <a:avLst/>
          </a:prstGeom>
        </p:spPr>
      </p:pic>
      <p:sp>
        <p:nvSpPr>
          <p:cNvPr id="7" name="Titre 1"/>
          <p:cNvSpPr>
            <a:spLocks noGrp="1"/>
          </p:cNvSpPr>
          <p:nvPr>
            <p:ph type="ctrTitle"/>
          </p:nvPr>
        </p:nvSpPr>
        <p:spPr>
          <a:xfrm>
            <a:off x="237149" y="1498601"/>
            <a:ext cx="7008574" cy="3298825"/>
          </a:xfrm>
        </p:spPr>
        <p:txBody>
          <a:bodyPr rtlCol="0"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</a:defRPr>
            </a:lvl1pPr>
          </a:lstStyle>
          <a:p>
            <a:pPr rtl="0"/>
            <a:r>
              <a:rPr lang="fr-FR" noProof="0" smtClean="0"/>
              <a:t>Modifiez le style du titre</a:t>
            </a:r>
            <a:endParaRPr lang="fr-FR" noProof="0"/>
          </a:p>
        </p:txBody>
      </p:sp>
      <p:sp>
        <p:nvSpPr>
          <p:cNvPr id="8" name="Sous-titre 2"/>
          <p:cNvSpPr>
            <a:spLocks noGrp="1"/>
          </p:cNvSpPr>
          <p:nvPr>
            <p:ph type="subTitle" idx="1"/>
          </p:nvPr>
        </p:nvSpPr>
        <p:spPr>
          <a:xfrm>
            <a:off x="237149" y="4927600"/>
            <a:ext cx="7008574" cy="12446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fr-FR" noProof="0" smtClean="0"/>
              <a:t>Modifiez le style des sous-titres du masque</a:t>
            </a:r>
            <a:endParaRPr lang="fr-FR" noProof="0"/>
          </a:p>
        </p:txBody>
      </p:sp>
      <p:sp>
        <p:nvSpPr>
          <p:cNvPr id="2" name="Espace réservé de la date 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25/09/2017</a:t>
            </a:r>
          </a:p>
        </p:txBody>
      </p:sp>
      <p:sp>
        <p:nvSpPr>
          <p:cNvPr id="3" name="Espace réservé du pied de page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9" name="Espace réservé du numéro de diapositive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052582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 smtClean="0"/>
              <a:t>Modifiez le style du titre</a:t>
            </a:r>
            <a:endParaRPr lang="fr-FR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1117309" y="1701800"/>
            <a:ext cx="4977104" cy="4470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buFont typeface="Century Gothic" panose="020B0502020202020204" pitchFamily="34" charset="0"/>
              <a:buChar char="–"/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  <a:p>
            <a:pPr lvl="8" rtl="0"/>
            <a:endParaRPr lang="fr-FR" noProof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297559" y="1701800"/>
            <a:ext cx="4977104" cy="4470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600FD3-F597-4E5B-8AA4-909B6E31B29E}" type="datetime1">
              <a:rPr lang="fr-FR" noProof="0" smtClean="0"/>
              <a:t>28/07/2024</a:t>
            </a:fld>
            <a:endParaRPr lang="fr-FR" noProof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02504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fr-FR" noProof="0" smtClean="0"/>
              <a:t>Modifiez le style du titre</a:t>
            </a:r>
            <a:endParaRPr lang="fr-FR" noProof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1121372" y="1608836"/>
            <a:ext cx="4973041" cy="51206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1117309" y="2209800"/>
            <a:ext cx="4977104" cy="3962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6301622" y="1608836"/>
            <a:ext cx="4973041" cy="51206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297559" y="2209800"/>
            <a:ext cx="4977104" cy="3962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7" name="Espace réservé de la date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F0FFFEB-3391-4D07-8E32-4338AE2D872F}" type="datetime1">
              <a:rPr lang="fr-FR" noProof="0" smtClean="0"/>
              <a:t>28/07/2024</a:t>
            </a:fld>
            <a:endParaRPr lang="fr-FR" noProof="0"/>
          </a:p>
        </p:txBody>
      </p:sp>
      <p:sp>
        <p:nvSpPr>
          <p:cNvPr id="8" name="Espace réservé du pied de page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9" name="Espace réservé du numéro de diapositive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92007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 smtClean="0"/>
              <a:t>Modifiez le style du titre</a:t>
            </a:r>
            <a:endParaRPr lang="fr-FR" noProof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6E34AC3-6147-4A8C-AE8C-204DE0FE8F66}" type="datetime1">
              <a:rPr lang="fr-FR" noProof="0" smtClean="0"/>
              <a:t>28/07/2024</a:t>
            </a:fld>
            <a:endParaRPr lang="fr-FR" noProof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30484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F4AF2E-2863-4A2A-A87B-80BAFB97B17E}" type="datetime1">
              <a:rPr lang="fr-FR" noProof="0" smtClean="0"/>
              <a:t>28/07/2024</a:t>
            </a:fld>
            <a:endParaRPr lang="fr-FR" noProof="0"/>
          </a:p>
        </p:txBody>
      </p:sp>
      <p:sp>
        <p:nvSpPr>
          <p:cNvPr id="3" name="Espace réservé du pied de page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4" name="Espace réservé du numéro de diapositive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1950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5612" y="1701800"/>
            <a:ext cx="3351927" cy="2844800"/>
          </a:xfrm>
        </p:spPr>
        <p:txBody>
          <a:bodyPr rtlCol="0" anchor="b">
            <a:normAutofit/>
          </a:bodyPr>
          <a:lstStyle>
            <a:lvl1pPr algn="l">
              <a:defRPr sz="2000" b="1">
                <a:effectLst/>
              </a:defRPr>
            </a:lvl1pPr>
          </a:lstStyle>
          <a:p>
            <a:pPr rtl="0"/>
            <a:r>
              <a:rPr lang="fr-FR" noProof="0" smtClean="0"/>
              <a:t>Modifiez le style du titre</a:t>
            </a:r>
            <a:endParaRPr lang="fr-FR" noProof="0"/>
          </a:p>
        </p:txBody>
      </p:sp>
      <p:sp>
        <p:nvSpPr>
          <p:cNvPr id="3" name="Espace réservé du contenu 2"/>
          <p:cNvSpPr>
            <a:spLocks noGrp="1"/>
          </p:cNvSpPr>
          <p:nvPr>
            <p:ph idx="1" hasCustomPrompt="1"/>
          </p:nvPr>
        </p:nvSpPr>
        <p:spPr>
          <a:xfrm>
            <a:off x="4469236" y="482600"/>
            <a:ext cx="6805427" cy="58928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418976" indent="-285750">
              <a:buFont typeface="Century Gothic" panose="020B0502020202020204" pitchFamily="34" charset="0"/>
              <a:buChar char="–"/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455612" y="4648200"/>
            <a:ext cx="3351927" cy="17272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C7AAAA9-341C-4FBF-B06F-CADEFC0ADCB3}" type="datetime1">
              <a:rPr lang="fr-FR" noProof="0" smtClean="0"/>
              <a:t>28/07/2024</a:t>
            </a:fld>
            <a:endParaRPr lang="fr-FR" noProof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78911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rtlCol="0" anchor="b">
            <a:normAutofit/>
          </a:bodyPr>
          <a:lstStyle>
            <a:lvl1pPr algn="l">
              <a:defRPr sz="2000" b="1">
                <a:effectLst/>
              </a:defRPr>
            </a:lvl1pPr>
          </a:lstStyle>
          <a:p>
            <a:pPr rtl="0"/>
            <a:r>
              <a:rPr lang="fr-FR" noProof="0" smtClean="0"/>
              <a:t>Modifiez le style du titre</a:t>
            </a:r>
            <a:endParaRPr lang="fr-FR" noProof="0"/>
          </a:p>
        </p:txBody>
      </p:sp>
      <p:sp>
        <p:nvSpPr>
          <p:cNvPr id="3" name="Espace réservé d’image 2" descr="Espace réservé vide pour ajouter une image. Cliquez sur l’espace réservé et sélectionnez l’image à ajouter"/>
          <p:cNvSpPr>
            <a:spLocks noGrp="1"/>
          </p:cNvSpPr>
          <p:nvPr>
            <p:ph type="pic" idx="1" hasCustomPrompt="1"/>
          </p:nvPr>
        </p:nvSpPr>
        <p:spPr>
          <a:xfrm>
            <a:off x="2437765" y="279401"/>
            <a:ext cx="7313295" cy="4448175"/>
          </a:xfrm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2437765" y="5562600"/>
            <a:ext cx="7313295" cy="8128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791EC26-49E9-4493-9819-1EAEC166D91A}" type="datetime1">
              <a:rPr lang="fr-FR" noProof="0" smtClean="0"/>
              <a:t>28/07/2024</a:t>
            </a:fld>
            <a:endParaRPr lang="fr-FR" noProof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52137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 6"/>
          <p:cNvGrpSpPr/>
          <p:nvPr/>
        </p:nvGrpSpPr>
        <p:grpSpPr>
          <a:xfrm>
            <a:off x="1620" y="0"/>
            <a:ext cx="12188952" cy="6858000"/>
            <a:chOff x="1620" y="0"/>
            <a:chExt cx="12188952" cy="6858000"/>
          </a:xfrm>
        </p:grpSpPr>
        <p:sp>
          <p:nvSpPr>
            <p:cNvPr id="10" name="Rectangle 9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fr-FR" noProof="0"/>
            </a:p>
          </p:txBody>
        </p:sp>
        <p:sp>
          <p:nvSpPr>
            <p:cNvPr id="8" name="Rectangle 7"/>
            <p:cNvSpPr/>
            <p:nvPr/>
          </p:nvSpPr>
          <p:spPr>
            <a:xfrm>
              <a:off x="304721" y="0"/>
              <a:ext cx="11579384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fr-FR" noProof="0"/>
            </a:p>
          </p:txBody>
        </p:sp>
      </p:grp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fld id="{CC7B9828-CD19-450D-A729-02992745F6E6}" type="datetime1">
              <a:rPr lang="fr-FR" noProof="0" smtClean="0"/>
              <a:t>28/07/2024</a:t>
            </a:fld>
            <a:endParaRPr lang="fr-FR" noProof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fld id="{EB37DED6-D4C7-42EE-AB49-D2E39E64FDE4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06018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b="0" kern="1200" cap="none" baseline="0">
          <a:solidFill>
            <a:schemeClr val="accent2">
              <a:lumMod val="5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Clr>
          <a:schemeClr val="accent6">
            <a:lumMod val="50000"/>
          </a:schemeClr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33226" indent="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None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6pPr>
      <a:lvl7pPr marL="2845622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7pPr>
      <a:lvl8pPr marL="3272267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8pPr>
      <a:lvl9pPr marL="3759862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hyperlink" Target="https://amupod.univ-amu.fr/video/26852-pause-active-1-danse-et-retour-au-calme/" TargetMode="External"/><Relationship Id="rId7" Type="http://schemas.openxmlformats.org/officeDocument/2006/relationships/image" Target="../media/image15.jpg"/><Relationship Id="rId2" Type="http://schemas.openxmlformats.org/officeDocument/2006/relationships/hyperlink" Target="https://padlet.com/sophie_beulaygue/pauses-actives-8nd72gqbw5weyl2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hyperlink" Target="https://www.fizzup-ecole.com/" TargetMode="External"/><Relationship Id="rId9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eseau-canope.fr/academie-de-rennes/atelier-canope-35-rennes/actualites/article/3-conseils-pour-evaluer-et-favoriser-lapprentissage-des-eleves-2.html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10" Type="http://schemas.openxmlformats.org/officeDocument/2006/relationships/image" Target="../media/image30.jpg"/><Relationship Id="rId4" Type="http://schemas.openxmlformats.org/officeDocument/2006/relationships/image" Target="../media/image24.jpg"/><Relationship Id="rId9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sbeulaygue.netboard.me/apprentissageev/" TargetMode="External"/><Relationship Id="rId2" Type="http://schemas.openxmlformats.org/officeDocument/2006/relationships/hyperlink" Target="https://www.reseau-canope.fr/actualites/actualite/evaluer-les-apprentissages-pourquoi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-JVH4qSJO_s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gifrance.gouv.fr/affichTexte.do?cidTexte=JORFTEXT000031742252&amp;dateTexte=&amp;categorieLien=id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duscol.education.fr/107/suivi-et-evaluation-des-apprentissages-des-eleves-l-ecole-maternelle" TargetMode="External"/><Relationship Id="rId5" Type="http://schemas.openxmlformats.org/officeDocument/2006/relationships/hyperlink" Target="https://www.education.gouv.fr/le-livret-scolaire-unique-du-cp-la-troisieme-1979" TargetMode="External"/><Relationship Id="rId4" Type="http://schemas.openxmlformats.org/officeDocument/2006/relationships/hyperlink" Target="https://eduscol.education.fr/887/evaluations-nationales-et-tests-de-positionnement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eduscol.education.fr/191/foire-aux-questions-du-livret-scolaire-unique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EVALUATION</a:t>
            </a:r>
            <a:endParaRPr lang="fr-FR" dirty="0"/>
          </a:p>
        </p:txBody>
      </p:sp>
      <p:sp>
        <p:nvSpPr>
          <p:cNvPr id="5" name="Sous-titre 4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fr-FR" dirty="0" smtClean="0"/>
              <a:t>Formation </a:t>
            </a:r>
            <a:r>
              <a:rPr lang="fr-FR" dirty="0" err="1" smtClean="0"/>
              <a:t>néos</a:t>
            </a:r>
            <a:r>
              <a:rPr lang="fr-FR" dirty="0" smtClean="0"/>
              <a:t>-enseignants</a:t>
            </a:r>
          </a:p>
          <a:p>
            <a:pPr rtl="0"/>
            <a:r>
              <a:rPr lang="fr-FR" dirty="0" smtClean="0"/>
              <a:t>Mercredi 11 septembre 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98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POUR QUI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b="1" dirty="0" smtClean="0"/>
              <a:t>Pour l’enseignant </a:t>
            </a:r>
            <a:r>
              <a:rPr lang="fr-FR" dirty="0" smtClean="0"/>
              <a:t>: le recueil de données</a:t>
            </a:r>
          </a:p>
          <a:p>
            <a:r>
              <a:rPr lang="fr-FR" dirty="0" smtClean="0"/>
              <a:t>Liste des élèves (dans la poche)</a:t>
            </a:r>
          </a:p>
          <a:p>
            <a:r>
              <a:rPr lang="fr-FR" dirty="0" smtClean="0"/>
              <a:t>Compétences travaillées</a:t>
            </a:r>
          </a:p>
          <a:p>
            <a:r>
              <a:rPr lang="fr-FR" dirty="0" smtClean="0"/>
              <a:t>Recueil d’information à partir des exercices sur les cahiers et fichiers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015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POURQUOI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3600" dirty="0"/>
              <a:t>L'</a:t>
            </a:r>
            <a:r>
              <a:rPr lang="fr-FR" sz="3600" b="1" dirty="0"/>
              <a:t>évaluation est</a:t>
            </a:r>
            <a:r>
              <a:rPr lang="fr-FR" sz="3600" dirty="0"/>
              <a:t> une démarche qui consiste à recueillir des renseignements sur l'apprentissage ou le développement de l'élève, à analyser et à interpréter ces renseignements en vue de porter un jugement sur la situation de l'élève et de prendre une décision relative à son cheminement ultérieur.</a:t>
            </a:r>
          </a:p>
        </p:txBody>
      </p:sp>
    </p:spTree>
    <p:extLst>
      <p:ext uri="{BB962C8B-B14F-4D97-AF65-F5344CB8AC3E}">
        <p14:creationId xmlns:p14="http://schemas.microsoft.com/office/powerpoint/2010/main" val="264139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832520"/>
          </a:xfrm>
        </p:spPr>
        <p:txBody>
          <a:bodyPr/>
          <a:lstStyle/>
          <a:p>
            <a:r>
              <a:rPr lang="fr-FR" dirty="0"/>
              <a:t>POURQUOI </a:t>
            </a:r>
            <a:r>
              <a:rPr lang="fr-FR" dirty="0" smtClean="0"/>
              <a:t>? … comment…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9796" y="1124744"/>
            <a:ext cx="11089232" cy="504745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r-FR" sz="4000" b="1" dirty="0" smtClean="0">
                <a:solidFill>
                  <a:srgbClr val="FF0000"/>
                </a:solidFill>
              </a:rPr>
              <a:t>Pour faire réussir les élèves</a:t>
            </a:r>
            <a:r>
              <a:rPr lang="fr-FR" sz="4000" dirty="0" smtClean="0"/>
              <a:t>. Cf. document académie de Nantes « </a:t>
            </a:r>
            <a:r>
              <a:rPr lang="fr-FR" sz="4000" i="1" dirty="0" smtClean="0"/>
              <a:t>Évaluer pour faire réussir les élèves</a:t>
            </a:r>
            <a:r>
              <a:rPr lang="fr-FR" sz="4000" dirty="0" smtClean="0"/>
              <a:t> ».</a:t>
            </a:r>
          </a:p>
          <a:p>
            <a:r>
              <a:rPr lang="fr-FR" sz="2600" b="1" dirty="0"/>
              <a:t>Impliquer l’élève dans son </a:t>
            </a:r>
            <a:r>
              <a:rPr lang="fr-FR" sz="2600" b="1" dirty="0" smtClean="0"/>
              <a:t>évaluation </a:t>
            </a:r>
            <a:r>
              <a:rPr lang="fr-FR" sz="2600" dirty="0" smtClean="0"/>
              <a:t>(</a:t>
            </a:r>
            <a:r>
              <a:rPr lang="fr-FR" sz="2600" u="sng" dirty="0" smtClean="0"/>
              <a:t>Fiche </a:t>
            </a:r>
            <a:r>
              <a:rPr lang="fr-FR" sz="2600" u="sng" dirty="0"/>
              <a:t>n° 1 </a:t>
            </a:r>
            <a:r>
              <a:rPr lang="fr-FR" sz="2600" dirty="0"/>
              <a:t>: Rendre l’élève acteur du processus </a:t>
            </a:r>
            <a:r>
              <a:rPr lang="fr-FR" sz="2600" dirty="0" smtClean="0"/>
              <a:t>d’évaluation / </a:t>
            </a:r>
            <a:r>
              <a:rPr lang="fr-FR" sz="2600" u="sng" dirty="0" smtClean="0"/>
              <a:t>Fiche </a:t>
            </a:r>
            <a:r>
              <a:rPr lang="fr-FR" sz="2600" u="sng" dirty="0"/>
              <a:t>n° 2 </a:t>
            </a:r>
            <a:r>
              <a:rPr lang="fr-FR" sz="2600" dirty="0"/>
              <a:t>: Lever les </a:t>
            </a:r>
            <a:r>
              <a:rPr lang="fr-FR" sz="2600" dirty="0" smtClean="0"/>
              <a:t>implicites / </a:t>
            </a:r>
            <a:r>
              <a:rPr lang="fr-FR" sz="2600" u="sng" dirty="0" smtClean="0"/>
              <a:t>Fiche </a:t>
            </a:r>
            <a:r>
              <a:rPr lang="fr-FR" sz="2600" u="sng" dirty="0"/>
              <a:t>n° 3 </a:t>
            </a:r>
            <a:r>
              <a:rPr lang="fr-FR" sz="2600" dirty="0"/>
              <a:t>: Lever les peurs ; le statut de </a:t>
            </a:r>
            <a:r>
              <a:rPr lang="fr-FR" sz="2600" dirty="0" smtClean="0"/>
              <a:t>l’erreur)</a:t>
            </a:r>
          </a:p>
          <a:p>
            <a:r>
              <a:rPr lang="fr-FR" sz="2600" b="1" dirty="0"/>
              <a:t>Garantir une évaluation respectueuse des </a:t>
            </a:r>
            <a:r>
              <a:rPr lang="fr-FR" sz="2600" b="1" dirty="0" smtClean="0"/>
              <a:t>élèves </a:t>
            </a:r>
            <a:r>
              <a:rPr lang="fr-FR" sz="2600" dirty="0" smtClean="0"/>
              <a:t>(</a:t>
            </a:r>
            <a:r>
              <a:rPr lang="fr-FR" sz="2600" u="sng" dirty="0" smtClean="0"/>
              <a:t>Fiche </a:t>
            </a:r>
            <a:r>
              <a:rPr lang="fr-FR" sz="2600" u="sng" dirty="0"/>
              <a:t>n° 4 </a:t>
            </a:r>
            <a:r>
              <a:rPr lang="fr-FR" sz="2600" dirty="0"/>
              <a:t>: Comment faire de l’évaluation une démarche </a:t>
            </a:r>
            <a:r>
              <a:rPr lang="fr-FR" sz="2600" dirty="0" smtClean="0"/>
              <a:t>pédagogique à </a:t>
            </a:r>
            <a:r>
              <a:rPr lang="fr-FR" sz="2600" dirty="0"/>
              <a:t>part entière au service de la réussite des élèves </a:t>
            </a:r>
            <a:r>
              <a:rPr lang="fr-FR" sz="2600" dirty="0" smtClean="0"/>
              <a:t>? / </a:t>
            </a:r>
            <a:r>
              <a:rPr lang="fr-FR" sz="2600" u="sng" dirty="0" smtClean="0"/>
              <a:t>Fiche </a:t>
            </a:r>
            <a:r>
              <a:rPr lang="fr-FR" sz="2600" u="sng" dirty="0"/>
              <a:t>n° 5 </a:t>
            </a:r>
            <a:r>
              <a:rPr lang="fr-FR" sz="2600" dirty="0"/>
              <a:t>: Donner place aux compétences dans l’évaluation </a:t>
            </a:r>
            <a:r>
              <a:rPr lang="fr-FR" sz="2600" dirty="0" smtClean="0"/>
              <a:t>qu’est-ce </a:t>
            </a:r>
            <a:r>
              <a:rPr lang="fr-FR" sz="2600" dirty="0"/>
              <a:t>que ça change </a:t>
            </a:r>
            <a:r>
              <a:rPr lang="fr-FR" sz="2600" dirty="0" smtClean="0"/>
              <a:t>? / </a:t>
            </a:r>
            <a:r>
              <a:rPr lang="fr-FR" sz="2600" u="sng" dirty="0" smtClean="0"/>
              <a:t>Fiche </a:t>
            </a:r>
            <a:r>
              <a:rPr lang="fr-FR" sz="2600" u="sng" dirty="0"/>
              <a:t>n° 6 </a:t>
            </a:r>
            <a:r>
              <a:rPr lang="fr-FR" sz="2600" dirty="0"/>
              <a:t>: Mieux gérer l’hétérogénéité des élèves grâce à l’évaluation </a:t>
            </a:r>
            <a:r>
              <a:rPr lang="fr-FR" sz="2600" dirty="0" smtClean="0"/>
              <a:t>/ </a:t>
            </a:r>
            <a:r>
              <a:rPr lang="fr-FR" sz="2600" u="sng" dirty="0" smtClean="0"/>
              <a:t>Fiche </a:t>
            </a:r>
            <a:r>
              <a:rPr lang="fr-FR" sz="2600" u="sng" dirty="0"/>
              <a:t>n° 7 </a:t>
            </a:r>
            <a:r>
              <a:rPr lang="fr-FR" sz="2600" dirty="0"/>
              <a:t>: Évaluation et </a:t>
            </a:r>
            <a:r>
              <a:rPr lang="fr-FR" sz="2600" dirty="0" smtClean="0"/>
              <a:t>motivation)</a:t>
            </a:r>
          </a:p>
          <a:p>
            <a:r>
              <a:rPr lang="fr-FR" sz="2600" b="1" dirty="0" smtClean="0"/>
              <a:t>Cohérence </a:t>
            </a:r>
            <a:r>
              <a:rPr lang="fr-FR" sz="2600" b="1" dirty="0"/>
              <a:t>collective </a:t>
            </a:r>
            <a:r>
              <a:rPr lang="fr-FR" sz="2600" b="1" dirty="0" smtClean="0"/>
              <a:t>– conduite du changement </a:t>
            </a:r>
            <a:r>
              <a:rPr lang="fr-FR" sz="2600" dirty="0" smtClean="0"/>
              <a:t>(</a:t>
            </a:r>
            <a:r>
              <a:rPr lang="fr-FR" sz="2600" u="sng" dirty="0" smtClean="0"/>
              <a:t>Fiche </a:t>
            </a:r>
            <a:r>
              <a:rPr lang="fr-FR" sz="2600" u="sng" dirty="0"/>
              <a:t>n° 8 </a:t>
            </a:r>
            <a:r>
              <a:rPr lang="fr-FR" sz="2600" dirty="0"/>
              <a:t>: Inscrire les pratiques individuelles d’évaluation dans </a:t>
            </a:r>
            <a:r>
              <a:rPr lang="fr-FR" sz="2600" dirty="0" smtClean="0"/>
              <a:t>une </a:t>
            </a:r>
            <a:r>
              <a:rPr lang="fr-FR" sz="2600" dirty="0"/>
              <a:t>cohérence collective : pour quelles raisons et comment </a:t>
            </a:r>
            <a:r>
              <a:rPr lang="fr-FR" sz="2600" dirty="0" smtClean="0"/>
              <a:t>? / </a:t>
            </a:r>
            <a:r>
              <a:rPr lang="fr-FR" sz="2600" u="sng" dirty="0" smtClean="0"/>
              <a:t>Fiche </a:t>
            </a:r>
            <a:r>
              <a:rPr lang="fr-FR" sz="2600" u="sng" dirty="0"/>
              <a:t>n° 9 </a:t>
            </a:r>
            <a:r>
              <a:rPr lang="fr-FR" sz="2600" dirty="0"/>
              <a:t>: Comment engager un collectif (équipe, école, </a:t>
            </a:r>
            <a:r>
              <a:rPr lang="fr-FR" sz="2600" dirty="0" smtClean="0"/>
              <a:t>établissement</a:t>
            </a:r>
            <a:r>
              <a:rPr lang="fr-FR" sz="2600" dirty="0"/>
              <a:t> </a:t>
            </a:r>
            <a:r>
              <a:rPr lang="fr-FR" sz="2600" dirty="0" smtClean="0"/>
              <a:t>réseau</a:t>
            </a:r>
            <a:r>
              <a:rPr lang="fr-FR" sz="2600" dirty="0"/>
              <a:t>) dans une dynamique de progrès autour de l’évaluation </a:t>
            </a:r>
            <a:r>
              <a:rPr lang="fr-FR" sz="2600" dirty="0" smtClean="0"/>
              <a:t>? / </a:t>
            </a:r>
            <a:r>
              <a:rPr lang="fr-FR" sz="2600" u="sng" dirty="0" smtClean="0"/>
              <a:t>Fiche </a:t>
            </a:r>
            <a:r>
              <a:rPr lang="fr-FR" sz="2600" u="sng" dirty="0"/>
              <a:t>n° 10 </a:t>
            </a:r>
            <a:r>
              <a:rPr lang="fr-FR" sz="2600" dirty="0"/>
              <a:t>: Le conseil de classe au service de la réussite des </a:t>
            </a:r>
            <a:r>
              <a:rPr lang="fr-FR" sz="2600" dirty="0" smtClean="0"/>
              <a:t>élèves)</a:t>
            </a:r>
          </a:p>
          <a:p>
            <a:r>
              <a:rPr lang="fr-FR" sz="2600" b="1" dirty="0"/>
              <a:t>Communiquer autour de </a:t>
            </a:r>
            <a:r>
              <a:rPr lang="fr-FR" sz="2600" b="1" dirty="0" smtClean="0"/>
              <a:t>l’évaluation </a:t>
            </a:r>
            <a:r>
              <a:rPr lang="fr-FR" sz="2600" dirty="0" smtClean="0"/>
              <a:t>(</a:t>
            </a:r>
            <a:r>
              <a:rPr lang="fr-FR" sz="2600" u="sng" dirty="0" smtClean="0"/>
              <a:t>Fiche </a:t>
            </a:r>
            <a:r>
              <a:rPr lang="fr-FR" sz="2600" u="sng" dirty="0"/>
              <a:t>n° 11 </a:t>
            </a:r>
            <a:r>
              <a:rPr lang="fr-FR" sz="2600" dirty="0"/>
              <a:t>: Quelles modalités de communication des </a:t>
            </a:r>
            <a:r>
              <a:rPr lang="fr-FR" sz="2600" dirty="0" smtClean="0"/>
              <a:t>évaluations mettre </a:t>
            </a:r>
            <a:r>
              <a:rPr lang="fr-FR" sz="2600" dirty="0"/>
              <a:t>en place entre les professionnels pour garantir la </a:t>
            </a:r>
            <a:r>
              <a:rPr lang="fr-FR" sz="2600" dirty="0" smtClean="0"/>
              <a:t>continuité du </a:t>
            </a:r>
            <a:r>
              <a:rPr lang="fr-FR" sz="2600" dirty="0"/>
              <a:t>parcours de l’élève </a:t>
            </a:r>
            <a:r>
              <a:rPr lang="fr-FR" sz="2600" dirty="0" smtClean="0"/>
              <a:t>? / </a:t>
            </a:r>
            <a:r>
              <a:rPr lang="fr-FR" sz="2600" u="sng" dirty="0" smtClean="0"/>
              <a:t>Fiche </a:t>
            </a:r>
            <a:r>
              <a:rPr lang="fr-FR" sz="2600" u="sng" dirty="0"/>
              <a:t>n° 12 </a:t>
            </a:r>
            <a:r>
              <a:rPr lang="fr-FR" sz="2600" dirty="0"/>
              <a:t>: quelles modalités d’information construire pour permettre </a:t>
            </a:r>
            <a:r>
              <a:rPr lang="fr-FR" sz="2600" dirty="0" smtClean="0"/>
              <a:t>aux </a:t>
            </a:r>
            <a:r>
              <a:rPr lang="fr-FR" sz="2600" dirty="0"/>
              <a:t>familles de disposer d’une photographie lisible des progrès </a:t>
            </a:r>
            <a:r>
              <a:rPr lang="fr-FR" sz="2600" dirty="0" smtClean="0"/>
              <a:t>et des </a:t>
            </a:r>
            <a:r>
              <a:rPr lang="fr-FR" sz="2600" dirty="0"/>
              <a:t>acquis de leur enfant </a:t>
            </a:r>
            <a:r>
              <a:rPr lang="fr-FR" sz="2600" dirty="0" smtClean="0"/>
              <a:t>?)</a:t>
            </a:r>
            <a:endParaRPr lang="fr-FR" sz="2600" dirty="0"/>
          </a:p>
        </p:txBody>
      </p:sp>
    </p:spTree>
    <p:extLst>
      <p:ext uri="{BB962C8B-B14F-4D97-AF65-F5344CB8AC3E}">
        <p14:creationId xmlns:p14="http://schemas.microsoft.com/office/powerpoint/2010/main" val="160469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POURQUOI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Quel sens donner à l’action d’évaluation ?</a:t>
            </a:r>
            <a:r>
              <a:rPr lang="fr-FR" u="sng" dirty="0"/>
              <a:t> </a:t>
            </a:r>
            <a:endParaRPr lang="fr-FR" u="sng" dirty="0" smtClean="0"/>
          </a:p>
          <a:p>
            <a:pPr marL="0" indent="0">
              <a:buNone/>
            </a:pPr>
            <a:r>
              <a:rPr lang="fr-FR" u="sng" dirty="0" smtClean="0"/>
              <a:t>Sémantique</a:t>
            </a:r>
            <a:r>
              <a:rPr lang="fr-FR" dirty="0" smtClean="0"/>
              <a:t> </a:t>
            </a:r>
            <a:r>
              <a:rPr lang="fr-FR" dirty="0"/>
              <a:t>: évaluer = mesure de la </a:t>
            </a:r>
            <a:r>
              <a:rPr lang="fr-FR" dirty="0" smtClean="0"/>
              <a:t>valeur</a:t>
            </a:r>
          </a:p>
          <a:p>
            <a:r>
              <a:rPr lang="fr-FR" dirty="0" smtClean="0"/>
              <a:t>Quel sens « faire comprendre » (aux parents, aux élèves,…) ?</a:t>
            </a:r>
          </a:p>
          <a:p>
            <a:pPr>
              <a:buFontTx/>
              <a:buChar char="-"/>
            </a:pPr>
            <a:r>
              <a:rPr lang="fr-FR" dirty="0" smtClean="0"/>
              <a:t>Sélectionner ?</a:t>
            </a:r>
          </a:p>
          <a:p>
            <a:pPr>
              <a:buFontTx/>
              <a:buChar char="-"/>
            </a:pPr>
            <a:r>
              <a:rPr lang="fr-FR" dirty="0" smtClean="0"/>
              <a:t>Diagnostiquer ? (évaluation diagnostique)</a:t>
            </a:r>
          </a:p>
          <a:p>
            <a:pPr>
              <a:buFontTx/>
              <a:buChar char="-"/>
            </a:pPr>
            <a:r>
              <a:rPr lang="fr-FR" dirty="0" smtClean="0"/>
              <a:t>Contrôler ? (évaluation sommative)</a:t>
            </a:r>
          </a:p>
          <a:p>
            <a:pPr>
              <a:buFontTx/>
              <a:buChar char="-"/>
            </a:pPr>
            <a:r>
              <a:rPr lang="fr-FR" dirty="0" smtClean="0"/>
              <a:t>Mesurer ? (la progression des acquisitions)</a:t>
            </a:r>
          </a:p>
          <a:p>
            <a:pPr>
              <a:buFontTx/>
              <a:buChar char="-"/>
            </a:pPr>
            <a:r>
              <a:rPr lang="fr-FR" dirty="0" smtClean="0"/>
              <a:t>Outil d’apprentissage ? (évaluation formative, régulation)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557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7309" y="548680"/>
            <a:ext cx="9081559" cy="924520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52" y="116632"/>
            <a:ext cx="10225136" cy="6656678"/>
          </a:xfrm>
        </p:spPr>
      </p:pic>
    </p:spTree>
    <p:extLst>
      <p:ext uri="{BB962C8B-B14F-4D97-AF65-F5344CB8AC3E}">
        <p14:creationId xmlns:p14="http://schemas.microsoft.com/office/powerpoint/2010/main" val="35067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POURQUOI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 smtClean="0"/>
              <a:t>Evaluer pour faire réussir les élèves.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557" y="692696"/>
            <a:ext cx="3545335" cy="194421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6" y="3068960"/>
            <a:ext cx="5780645" cy="316865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612" y="3068960"/>
            <a:ext cx="324036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30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QUOI ?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4000" dirty="0" smtClean="0"/>
              <a:t>Ce qui permet de construire le citoyen de demain.</a:t>
            </a:r>
          </a:p>
          <a:p>
            <a:r>
              <a:rPr lang="fr-FR" sz="4000" dirty="0" smtClean="0"/>
              <a:t>Ce qui est une base aux apprentissages à venir.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327295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688504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Pause active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17309" y="908720"/>
            <a:ext cx="10157354" cy="5263480"/>
          </a:xfrm>
        </p:spPr>
        <p:txBody>
          <a:bodyPr>
            <a:normAutofit/>
          </a:bodyPr>
          <a:lstStyle/>
          <a:p>
            <a:r>
              <a:rPr lang="fr-FR" sz="2000" b="1" dirty="0" smtClean="0"/>
              <a:t>Les prérequis </a:t>
            </a:r>
            <a:r>
              <a:rPr lang="fr-FR" sz="2000" dirty="0" smtClean="0"/>
              <a:t>: avoir une cohésion de groupe, une confiance mutuelle.</a:t>
            </a:r>
          </a:p>
          <a:p>
            <a:r>
              <a:rPr lang="fr-FR" sz="2000" b="1" dirty="0" smtClean="0"/>
              <a:t>Construire le groupe classe </a:t>
            </a:r>
            <a:r>
              <a:rPr lang="fr-FR" sz="2000" dirty="0" smtClean="0"/>
              <a:t>:</a:t>
            </a:r>
          </a:p>
          <a:p>
            <a:pPr>
              <a:buFontTx/>
              <a:buChar char="-"/>
            </a:pPr>
            <a:r>
              <a:rPr lang="fr-FR" sz="2000" u="sng" dirty="0" smtClean="0"/>
              <a:t>Apprendre à se connaître </a:t>
            </a:r>
            <a:r>
              <a:rPr lang="fr-FR" sz="2000" dirty="0" smtClean="0"/>
              <a:t>: D1 les points communs (</a:t>
            </a:r>
            <a:r>
              <a:rPr lang="fr-FR" sz="1400" dirty="0" smtClean="0"/>
              <a:t>chaque élève doit trouver un point commun avec chacun de ses camarades. Donner 3 ex : nourriture, loisir, fratrie,… Toute la journée, 3x7 minutes en classe avant récrée1, cantine, récrée2 : élèves A restent à leur place et élèves B avancent d’une place toutes les minutes. Fin de journée : 15-30 minutes : terminer si besoin, et demander qui souhaite partager 1 point commun qu’il a avec 1 camarade</a:t>
            </a:r>
            <a:r>
              <a:rPr lang="fr-FR" sz="2000" dirty="0" smtClean="0"/>
              <a:t>.) D2 les architectures invisibles (</a:t>
            </a:r>
            <a:r>
              <a:rPr lang="fr-FR" sz="1400" dirty="0" smtClean="0"/>
              <a:t>en collectif donner à voir les liens qui unissent les élèves entre eux en dehors du groupe classe. Donner </a:t>
            </a:r>
            <a:r>
              <a:rPr lang="fr-FR" sz="1400" dirty="0" err="1" smtClean="0"/>
              <a:t>qq</a:t>
            </a:r>
            <a:r>
              <a:rPr lang="fr-FR" sz="1400" dirty="0" smtClean="0"/>
              <a:t> ex : je connais x depuis la maternelle, je joue au foot avec y, je suis parti en vacances avec z…</a:t>
            </a:r>
            <a:r>
              <a:rPr lang="fr-FR" sz="2000" dirty="0" smtClean="0"/>
              <a:t>).D3 la carte géographique des provenances (</a:t>
            </a:r>
            <a:r>
              <a:rPr lang="fr-FR" sz="1400" dirty="0" smtClean="0"/>
              <a:t>dans la cour, matérialiser le quartier et se positionner où on habite</a:t>
            </a:r>
            <a:r>
              <a:rPr lang="fr-FR" sz="2000" dirty="0" smtClean="0"/>
              <a:t>).</a:t>
            </a:r>
          </a:p>
          <a:p>
            <a:pPr>
              <a:buFontTx/>
              <a:buChar char="-"/>
            </a:pPr>
            <a:r>
              <a:rPr lang="fr-FR" sz="2000" u="sng" dirty="0" smtClean="0"/>
              <a:t>Poser le cadre pour fonctionner ensemble</a:t>
            </a:r>
            <a:r>
              <a:rPr lang="fr-FR" sz="2000" dirty="0" smtClean="0"/>
              <a:t> : D1 les besoins de chacun pour apprendre en confiance (</a:t>
            </a:r>
            <a:r>
              <a:rPr lang="fr-FR" sz="1400" dirty="0" smtClean="0"/>
              <a:t>respect, sécurité, calme, joie, humour, partage, confidentialité,…</a:t>
            </a:r>
            <a:r>
              <a:rPr lang="fr-FR" sz="2000" dirty="0" smtClean="0"/>
              <a:t>). D2 les outils pour régler les problèmes (</a:t>
            </a:r>
            <a:r>
              <a:rPr lang="fr-FR" sz="1400" dirty="0" smtClean="0"/>
              <a:t>s’il y a un conflit comment on fait ? Si on rencontre ce problème comment on fait ?...</a:t>
            </a:r>
            <a:r>
              <a:rPr lang="fr-FR" sz="2000" dirty="0" smtClean="0"/>
              <a:t>). D3 les règles de vie (</a:t>
            </a:r>
            <a:r>
              <a:rPr lang="fr-FR" sz="1400" dirty="0" smtClean="0"/>
              <a:t>classe, école</a:t>
            </a:r>
            <a:r>
              <a:rPr lang="fr-FR" sz="2000" dirty="0" smtClean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22098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Pause active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000" dirty="0">
                <a:hlinkClick r:id="rId2"/>
              </a:rPr>
              <a:t>https://</a:t>
            </a:r>
            <a:r>
              <a:rPr lang="fr-FR" sz="2000" dirty="0" smtClean="0">
                <a:hlinkClick r:id="rId2"/>
              </a:rPr>
              <a:t>padlet.com/sophie_beulaygue/pauses-actives-8nd72gqbw5weyl28</a:t>
            </a:r>
            <a:endParaRPr lang="fr-FR" sz="2000" dirty="0" smtClean="0"/>
          </a:p>
          <a:p>
            <a:r>
              <a:rPr lang="fr-FR" sz="1800" dirty="0">
                <a:hlinkClick r:id="rId3"/>
              </a:rPr>
              <a:t>https://amupod.univ-amu.fr/video/26852-pause-active-1-danse-et-retour-au-calme</a:t>
            </a:r>
            <a:r>
              <a:rPr lang="fr-FR" sz="1800" dirty="0" smtClean="0">
                <a:hlinkClick r:id="rId3"/>
              </a:rPr>
              <a:t>/</a:t>
            </a:r>
            <a:endParaRPr lang="fr-FR" sz="1800" dirty="0" smtClean="0"/>
          </a:p>
          <a:p>
            <a:r>
              <a:rPr lang="fr-FR" dirty="0">
                <a:hlinkClick r:id="rId4"/>
              </a:rPr>
              <a:t>https://www.fizzup-ecole.com</a:t>
            </a:r>
            <a:r>
              <a:rPr lang="fr-FR" dirty="0" smtClean="0">
                <a:hlinkClick r:id="rId4"/>
              </a:rPr>
              <a:t>/</a:t>
            </a:r>
            <a:endParaRPr lang="fr-FR" dirty="0" smtClean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96535"/>
            <a:ext cx="2028825" cy="14097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24" y="2780928"/>
            <a:ext cx="2335138" cy="213333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844" y="177800"/>
            <a:ext cx="1724025" cy="14097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59" y="3284984"/>
            <a:ext cx="3670462" cy="331236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97" y="3717031"/>
            <a:ext cx="2901478" cy="265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99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956" y="34497"/>
            <a:ext cx="7895846" cy="6796245"/>
          </a:xfrm>
        </p:spPr>
      </p:pic>
    </p:spTree>
    <p:extLst>
      <p:ext uri="{BB962C8B-B14F-4D97-AF65-F5344CB8AC3E}">
        <p14:creationId xmlns:p14="http://schemas.microsoft.com/office/powerpoint/2010/main" val="63154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7309" y="116632"/>
            <a:ext cx="10157354" cy="924520"/>
          </a:xfrm>
        </p:spPr>
        <p:txBody>
          <a:bodyPr/>
          <a:lstStyle/>
          <a:p>
            <a:r>
              <a:rPr lang="fr-FR" dirty="0" smtClean="0"/>
              <a:t>Pause artistique : dictée de lignes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17309" y="1041152"/>
            <a:ext cx="4977103" cy="5700216"/>
          </a:xfrm>
        </p:spPr>
        <p:txBody>
          <a:bodyPr>
            <a:normAutofit fontScale="85000" lnSpcReduction="10000"/>
          </a:bodyPr>
          <a:lstStyle/>
          <a:p>
            <a:r>
              <a:rPr lang="fr-FR" b="1" dirty="0"/>
              <a:t>Dictée </a:t>
            </a:r>
            <a:r>
              <a:rPr lang="fr-FR" b="1" dirty="0" smtClean="0"/>
              <a:t>graphique</a:t>
            </a:r>
            <a:endParaRPr lang="fr-FR" dirty="0"/>
          </a:p>
          <a:p>
            <a:r>
              <a:rPr lang="fr-FR" dirty="0" smtClean="0"/>
              <a:t>Tracez </a:t>
            </a:r>
            <a:r>
              <a:rPr lang="fr-FR" dirty="0"/>
              <a:t>un carré.</a:t>
            </a:r>
          </a:p>
          <a:p>
            <a:r>
              <a:rPr lang="fr-FR" dirty="0" smtClean="0"/>
              <a:t>Tracez </a:t>
            </a:r>
            <a:r>
              <a:rPr lang="fr-FR" dirty="0"/>
              <a:t>une ligne horizontale.</a:t>
            </a:r>
          </a:p>
          <a:p>
            <a:r>
              <a:rPr lang="fr-FR" dirty="0"/>
              <a:t>Une ligne verticale.</a:t>
            </a:r>
          </a:p>
          <a:p>
            <a:r>
              <a:rPr lang="fr-FR" dirty="0"/>
              <a:t>Epaississez un trait.</a:t>
            </a:r>
          </a:p>
          <a:p>
            <a:r>
              <a:rPr lang="fr-FR" dirty="0" smtClean="0"/>
              <a:t>Tracez </a:t>
            </a:r>
            <a:r>
              <a:rPr lang="fr-FR" dirty="0"/>
              <a:t>une ligne brisée.</a:t>
            </a:r>
          </a:p>
          <a:p>
            <a:r>
              <a:rPr lang="fr-FR" dirty="0"/>
              <a:t>Ligne oblique.</a:t>
            </a:r>
          </a:p>
          <a:p>
            <a:r>
              <a:rPr lang="fr-FR" dirty="0" smtClean="0"/>
              <a:t>Tracez </a:t>
            </a:r>
            <a:r>
              <a:rPr lang="fr-FR" dirty="0"/>
              <a:t>une ligne courbe ouverte.</a:t>
            </a:r>
          </a:p>
          <a:p>
            <a:r>
              <a:rPr lang="fr-FR" dirty="0"/>
              <a:t>Ligne courbe fermée.</a:t>
            </a:r>
          </a:p>
          <a:p>
            <a:r>
              <a:rPr lang="fr-FR" dirty="0"/>
              <a:t>Ligne discontinue</a:t>
            </a:r>
            <a:r>
              <a:rPr lang="fr-FR" dirty="0" smtClean="0"/>
              <a:t>.</a:t>
            </a:r>
            <a:endParaRPr lang="fr-FR" dirty="0"/>
          </a:p>
          <a:p>
            <a:r>
              <a:rPr lang="fr-FR" dirty="0"/>
              <a:t>Signez dans la coin en bas à droite.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685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904528"/>
          </a:xfrm>
        </p:spPr>
        <p:txBody>
          <a:bodyPr/>
          <a:lstStyle/>
          <a:p>
            <a:r>
              <a:rPr lang="fr-FR" dirty="0" smtClean="0"/>
              <a:t>COMMENT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7788" y="1124744"/>
            <a:ext cx="11161240" cy="5400600"/>
          </a:xfrm>
        </p:spPr>
        <p:txBody>
          <a:bodyPr>
            <a:normAutofit/>
          </a:bodyPr>
          <a:lstStyle/>
          <a:p>
            <a:r>
              <a:rPr lang="fr-FR" dirty="0" smtClean="0"/>
              <a:t>Elaborer les critères (de réalisation et de réussite) avec les élèves.</a:t>
            </a:r>
          </a:p>
          <a:p>
            <a:r>
              <a:rPr lang="fr-FR" dirty="0" smtClean="0"/>
              <a:t>Construire les outils d’apprentissage / Créer ensemble des exercices d’évaluation.</a:t>
            </a:r>
          </a:p>
          <a:p>
            <a:r>
              <a:rPr lang="fr-FR" dirty="0"/>
              <a:t>Entrer en résistance (</a:t>
            </a:r>
            <a:r>
              <a:rPr lang="fr-FR" b="1" dirty="0">
                <a:solidFill>
                  <a:srgbClr val="FF0000"/>
                </a:solidFill>
              </a:rPr>
              <a:t>Philippe </a:t>
            </a:r>
            <a:r>
              <a:rPr lang="fr-FR" b="1" dirty="0" err="1">
                <a:solidFill>
                  <a:srgbClr val="FF0000"/>
                </a:solidFill>
              </a:rPr>
              <a:t>Mérieu</a:t>
            </a:r>
            <a:r>
              <a:rPr lang="fr-FR" dirty="0"/>
              <a:t>): Remplacer la compétition par la coopération, la note qui sanctionne par une évaluation qui encourage. </a:t>
            </a:r>
            <a:endParaRPr lang="fr-FR" dirty="0" smtClean="0"/>
          </a:p>
          <a:p>
            <a:r>
              <a:rPr lang="fr-FR" u="sng" dirty="0" smtClean="0"/>
              <a:t>Les </a:t>
            </a:r>
            <a:r>
              <a:rPr lang="fr-FR" u="sng" dirty="0"/>
              <a:t>3 conseils CANOPE : </a:t>
            </a:r>
          </a:p>
          <a:p>
            <a:pPr>
              <a:buFontTx/>
              <a:buChar char="-"/>
            </a:pPr>
            <a:r>
              <a:rPr lang="fr-FR" dirty="0" smtClean="0"/>
              <a:t>Portez </a:t>
            </a:r>
            <a:r>
              <a:rPr lang="fr-FR" dirty="0"/>
              <a:t>une attention particulière aux objectifs d’évaluation</a:t>
            </a:r>
          </a:p>
          <a:p>
            <a:pPr>
              <a:buFontTx/>
              <a:buChar char="-"/>
            </a:pPr>
            <a:r>
              <a:rPr lang="fr-FR" dirty="0"/>
              <a:t>Concevez des </a:t>
            </a:r>
            <a:r>
              <a:rPr lang="fr-FR" dirty="0" smtClean="0"/>
              <a:t>évaluations </a:t>
            </a:r>
            <a:r>
              <a:rPr lang="fr-FR" dirty="0"/>
              <a:t>adaptées à la progression des </a:t>
            </a:r>
            <a:r>
              <a:rPr lang="fr-FR" dirty="0" smtClean="0"/>
              <a:t>élèves</a:t>
            </a:r>
          </a:p>
          <a:p>
            <a:pPr>
              <a:buFontTx/>
              <a:buChar char="-"/>
            </a:pPr>
            <a:r>
              <a:rPr lang="fr-FR" dirty="0" smtClean="0"/>
              <a:t>Formulez </a:t>
            </a:r>
            <a:r>
              <a:rPr lang="fr-FR" dirty="0"/>
              <a:t>un feedback efficace pour faire progresser les élèves</a:t>
            </a:r>
          </a:p>
          <a:p>
            <a:pPr lvl="0">
              <a:buClr>
                <a:srgbClr val="70AD47">
                  <a:lumMod val="50000"/>
                </a:srgbClr>
              </a:buClr>
            </a:pPr>
            <a:r>
              <a:rPr lang="fr-FR" sz="1000" dirty="0">
                <a:solidFill>
                  <a:prstClr val="black"/>
                </a:solidFill>
                <a:hlinkClick r:id="rId2"/>
              </a:rPr>
              <a:t>https://www.reseau-canope.fr/academie-de-rennes/atelier-canope-35-rennes/actualites/article/3-conseils-pour-evaluer-et-favoriser-lapprentissage-des-eleves-2.html</a:t>
            </a:r>
            <a:endParaRPr lang="fr-FR" sz="1000" dirty="0">
              <a:solidFill>
                <a:prstClr val="black"/>
              </a:solidFill>
            </a:endParaRP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061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832520"/>
          </a:xfrm>
        </p:spPr>
        <p:txBody>
          <a:bodyPr/>
          <a:lstStyle/>
          <a:p>
            <a:r>
              <a:rPr lang="fr-FR" dirty="0" smtClean="0"/>
              <a:t>Comment ? Pistes et propositions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7788" y="1052736"/>
            <a:ext cx="11089232" cy="554461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fr-FR" sz="2000" b="1" dirty="0" smtClean="0"/>
              <a:t>Fiche 1, Rendre l’élève acteur du processus d’évaluation : </a:t>
            </a:r>
          </a:p>
          <a:p>
            <a:r>
              <a:rPr lang="fr-FR" sz="2000" dirty="0" smtClean="0"/>
              <a:t>Piste </a:t>
            </a:r>
            <a:r>
              <a:rPr lang="fr-FR" sz="2000" dirty="0"/>
              <a:t>n° 1 - Organiser des évaluations en amont et en aval des </a:t>
            </a:r>
            <a:r>
              <a:rPr lang="fr-FR" sz="2000" dirty="0" smtClean="0"/>
              <a:t>apprentissages</a:t>
            </a:r>
          </a:p>
          <a:p>
            <a:r>
              <a:rPr lang="fr-FR" sz="2000" dirty="0"/>
              <a:t>Piste n° 2 - Différencier les </a:t>
            </a:r>
            <a:r>
              <a:rPr lang="fr-FR" sz="2000" dirty="0" smtClean="0"/>
              <a:t>évaluations</a:t>
            </a:r>
          </a:p>
          <a:p>
            <a:r>
              <a:rPr lang="fr-FR" sz="2000" dirty="0"/>
              <a:t>Piste n° 3 - Accompagner les élèves pendant leur </a:t>
            </a:r>
            <a:r>
              <a:rPr lang="fr-FR" sz="2000" dirty="0" smtClean="0"/>
              <a:t>évaluation</a:t>
            </a:r>
          </a:p>
          <a:p>
            <a:r>
              <a:rPr lang="fr-FR" sz="2000" dirty="0" smtClean="0"/>
              <a:t>Piste </a:t>
            </a:r>
            <a:r>
              <a:rPr lang="fr-FR" sz="2000" dirty="0"/>
              <a:t>n° 4 - Expérimenter l’évaluation par compétences, sans </a:t>
            </a:r>
            <a:r>
              <a:rPr lang="fr-FR" sz="2000" dirty="0" smtClean="0"/>
              <a:t>note</a:t>
            </a:r>
          </a:p>
          <a:p>
            <a:pPr marL="0" indent="0">
              <a:buNone/>
            </a:pPr>
            <a:r>
              <a:rPr lang="fr-FR" sz="2000" b="1" dirty="0" smtClean="0"/>
              <a:t>Fiche 2, Lever les implicites :</a:t>
            </a:r>
          </a:p>
          <a:p>
            <a:r>
              <a:rPr lang="fr-FR" sz="2000" dirty="0"/>
              <a:t>Piste n° 1 - Clarifier les objectifs visés par l’évaluation, poser clairement le </a:t>
            </a:r>
            <a:r>
              <a:rPr lang="fr-FR" sz="2000" dirty="0" smtClean="0"/>
              <a:t>cadre</a:t>
            </a:r>
          </a:p>
          <a:p>
            <a:r>
              <a:rPr lang="fr-FR" sz="2000" dirty="0"/>
              <a:t>Piste n° 2 - Rédiger la consigne de manière à ce que la tâche et ses </a:t>
            </a:r>
            <a:r>
              <a:rPr lang="fr-FR" sz="2000" dirty="0" smtClean="0"/>
              <a:t>objectifs apparaissent </a:t>
            </a:r>
            <a:r>
              <a:rPr lang="fr-FR" sz="2000" dirty="0"/>
              <a:t>très clairement</a:t>
            </a:r>
            <a:r>
              <a:rPr lang="fr-FR" sz="2000" dirty="0" smtClean="0"/>
              <a:t>.</a:t>
            </a:r>
          </a:p>
          <a:p>
            <a:r>
              <a:rPr lang="fr-FR" sz="2000" dirty="0" smtClean="0"/>
              <a:t>Piste </a:t>
            </a:r>
            <a:r>
              <a:rPr lang="fr-FR" sz="2000" dirty="0"/>
              <a:t>n° 3 - Veiller à limiter le nombre de critères pour en faire un outil “utile</a:t>
            </a:r>
            <a:r>
              <a:rPr lang="fr-FR" sz="2000" dirty="0" smtClean="0"/>
              <a:t>”.</a:t>
            </a:r>
          </a:p>
          <a:p>
            <a:r>
              <a:rPr lang="fr-FR" sz="2000" dirty="0"/>
              <a:t>Piste n° 4 - Impliquer les élèves dans la réflexion sur les indicateurs de réussite</a:t>
            </a:r>
            <a:r>
              <a:rPr lang="fr-FR" sz="2000" dirty="0" smtClean="0"/>
              <a:t>, de </a:t>
            </a:r>
            <a:r>
              <a:rPr lang="fr-FR" sz="2000" dirty="0" err="1"/>
              <a:t>co</a:t>
            </a:r>
            <a:r>
              <a:rPr lang="fr-FR" sz="2000" dirty="0"/>
              <a:t>-construction</a:t>
            </a:r>
            <a:r>
              <a:rPr lang="fr-FR" sz="2000" dirty="0" smtClean="0"/>
              <a:t>.</a:t>
            </a:r>
          </a:p>
          <a:p>
            <a:r>
              <a:rPr lang="fr-FR" sz="2000" dirty="0"/>
              <a:t>Piste n° 5 - Faire participer les élèves à l’action d’évaluer un travail, </a:t>
            </a:r>
            <a:r>
              <a:rPr lang="fr-FR" sz="2000" dirty="0" smtClean="0"/>
              <a:t>autoévaluation et </a:t>
            </a:r>
            <a:r>
              <a:rPr lang="fr-FR" sz="2000" dirty="0" err="1"/>
              <a:t>co</a:t>
            </a:r>
            <a:r>
              <a:rPr lang="fr-FR" sz="2000" dirty="0"/>
              <a:t>-évaluation, en veillant à leur apprendre à s’évaluer eux-mêmes et </a:t>
            </a:r>
            <a:r>
              <a:rPr lang="fr-FR" sz="2000" dirty="0" smtClean="0"/>
              <a:t>à évaluer </a:t>
            </a:r>
            <a:r>
              <a:rPr lang="fr-FR" sz="2000" dirty="0"/>
              <a:t>leurs pairs.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33721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5780" y="76200"/>
            <a:ext cx="11305256" cy="616496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Outils pour apprendre : l’auto-évaluation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35" y="841771"/>
            <a:ext cx="4802548" cy="2994947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76" y="3926853"/>
            <a:ext cx="4680520" cy="289579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083" y="926595"/>
            <a:ext cx="5372151" cy="480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9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25860" y="74540"/>
            <a:ext cx="10157354" cy="924520"/>
          </a:xfrm>
        </p:spPr>
        <p:txBody>
          <a:bodyPr/>
          <a:lstStyle/>
          <a:p>
            <a:r>
              <a:rPr lang="fr-FR" dirty="0" smtClean="0"/>
              <a:t>Notations et annotations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3772" y="1196752"/>
            <a:ext cx="11449271" cy="5328592"/>
          </a:xfrm>
        </p:spPr>
        <p:txBody>
          <a:bodyPr/>
          <a:lstStyle/>
          <a:p>
            <a:r>
              <a:rPr lang="fr-FR" b="1" dirty="0" smtClean="0"/>
              <a:t>Des notes ?      </a:t>
            </a:r>
            <a:r>
              <a:rPr lang="fr-FR" dirty="0" smtClean="0"/>
              <a:t>3/20          12/20             18/20</a:t>
            </a:r>
          </a:p>
          <a:p>
            <a:r>
              <a:rPr lang="fr-FR" b="1" dirty="0" smtClean="0"/>
              <a:t>Des lettres ?     </a:t>
            </a:r>
            <a:r>
              <a:rPr lang="fr-FR" dirty="0" smtClean="0"/>
              <a:t>A     B     C     D     E     </a:t>
            </a:r>
          </a:p>
          <a:p>
            <a:r>
              <a:rPr lang="fr-FR" b="1" dirty="0" smtClean="0"/>
              <a:t>Des sigles ? </a:t>
            </a:r>
            <a:r>
              <a:rPr lang="fr-FR" dirty="0" smtClean="0"/>
              <a:t>A </a:t>
            </a:r>
            <a:r>
              <a:rPr lang="fr-FR" sz="1600" dirty="0" smtClean="0"/>
              <a:t>(acquis) </a:t>
            </a:r>
            <a:r>
              <a:rPr lang="fr-FR" dirty="0" smtClean="0"/>
              <a:t>AC </a:t>
            </a:r>
            <a:r>
              <a:rPr lang="fr-FR" sz="1600" dirty="0" smtClean="0"/>
              <a:t>(à consolider) </a:t>
            </a:r>
            <a:r>
              <a:rPr lang="fr-FR" dirty="0" smtClean="0"/>
              <a:t>ECA </a:t>
            </a:r>
            <a:r>
              <a:rPr lang="fr-FR" sz="1600" dirty="0" smtClean="0"/>
              <a:t>(en cours d’acquisition) </a:t>
            </a:r>
            <a:r>
              <a:rPr lang="fr-FR" dirty="0" smtClean="0"/>
              <a:t>NA </a:t>
            </a:r>
            <a:r>
              <a:rPr lang="fr-FR" sz="1600" dirty="0" smtClean="0"/>
              <a:t>(non acquis) </a:t>
            </a:r>
            <a:r>
              <a:rPr lang="fr-FR" dirty="0" smtClean="0"/>
              <a:t>NE </a:t>
            </a:r>
            <a:r>
              <a:rPr lang="fr-FR" sz="1600" dirty="0" smtClean="0"/>
              <a:t>(non évalué)</a:t>
            </a:r>
          </a:p>
          <a:p>
            <a:r>
              <a:rPr lang="fr-FR" b="1" dirty="0" smtClean="0"/>
              <a:t>Des appréciations ? </a:t>
            </a:r>
            <a:r>
              <a:rPr lang="fr-FR" dirty="0" smtClean="0"/>
              <a:t>Bien, Très Bien, Excellent, Insuffisant, Passable, Moyen, …</a:t>
            </a:r>
          </a:p>
          <a:p>
            <a:r>
              <a:rPr lang="fr-FR" b="1" dirty="0" smtClean="0"/>
              <a:t>Des émoticônes </a:t>
            </a:r>
            <a:r>
              <a:rPr lang="fr-FR" dirty="0" smtClean="0"/>
              <a:t>?</a:t>
            </a:r>
          </a:p>
          <a:p>
            <a:r>
              <a:rPr lang="fr-FR" b="1" dirty="0" smtClean="0"/>
              <a:t>Des dessins météo ? </a:t>
            </a:r>
          </a:p>
          <a:p>
            <a:r>
              <a:rPr lang="fr-FR" u="sng" dirty="0" smtClean="0"/>
              <a:t>Exemples</a:t>
            </a:r>
            <a:r>
              <a:rPr lang="fr-FR" dirty="0" smtClean="0"/>
              <a:t> : fiche de prep. , écriture CE1, devoir de math CE2.</a:t>
            </a:r>
          </a:p>
          <a:p>
            <a:r>
              <a:rPr lang="fr-FR" dirty="0" smtClean="0"/>
              <a:t>Exemple de la notation </a:t>
            </a:r>
            <a:r>
              <a:rPr lang="fr-FR" smtClean="0"/>
              <a:t>au Danemark.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696" y="3717032"/>
            <a:ext cx="801593" cy="80159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414" y="3696724"/>
            <a:ext cx="956020" cy="84220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949" y="3747606"/>
            <a:ext cx="980220" cy="79274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213" y="3698476"/>
            <a:ext cx="1035718" cy="80677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975" y="3705376"/>
            <a:ext cx="948331" cy="87720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120" y="4582581"/>
            <a:ext cx="795026" cy="74825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052" y="4596871"/>
            <a:ext cx="796355" cy="74951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638" y="4614277"/>
            <a:ext cx="778835" cy="73302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564" y="4603947"/>
            <a:ext cx="785501" cy="74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8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QUAND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En cours d’apprentissage : « </a:t>
            </a:r>
            <a:r>
              <a:rPr lang="fr-FR" dirty="0" err="1" smtClean="0"/>
              <a:t>testing</a:t>
            </a:r>
            <a:r>
              <a:rPr lang="fr-FR" dirty="0" smtClean="0"/>
              <a:t> » (pour apprendre, mémoriser).</a:t>
            </a:r>
          </a:p>
          <a:p>
            <a:r>
              <a:rPr lang="fr-FR" dirty="0" smtClean="0"/>
              <a:t>En fin d’apprentissage : « contrôle » (pour vérifier et réguler).</a:t>
            </a:r>
          </a:p>
          <a:p>
            <a:r>
              <a:rPr lang="fr-FR" dirty="0" smtClean="0"/>
              <a:t>Quand l’élève est prêt : cf. système des brevets de Freinet.</a:t>
            </a:r>
          </a:p>
          <a:p>
            <a:r>
              <a:rPr lang="fr-FR" dirty="0" smtClean="0"/>
              <a:t>Laisser la possibilité de refaire une évaluation (ex. en Allemagne).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450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Ressources</a:t>
            </a:r>
            <a:r>
              <a:rPr lang="fr-FR" dirty="0" smtClean="0"/>
              <a:t> :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 err="1" smtClean="0"/>
              <a:t>Canopé</a:t>
            </a:r>
            <a:r>
              <a:rPr lang="fr-FR" dirty="0"/>
              <a:t> : </a:t>
            </a:r>
            <a:r>
              <a:rPr lang="fr-FR" sz="1400" dirty="0">
                <a:hlinkClick r:id="rId2"/>
              </a:rPr>
              <a:t>https://</a:t>
            </a:r>
            <a:r>
              <a:rPr lang="fr-FR" sz="1400" dirty="0" smtClean="0">
                <a:hlinkClick r:id="rId2"/>
              </a:rPr>
              <a:t>www.reseau-canope.fr/actualites/actualite/evaluer-les-apprentissages-pourquoi.html</a:t>
            </a:r>
            <a:endParaRPr lang="fr-FR" sz="1400" dirty="0" smtClean="0"/>
          </a:p>
          <a:p>
            <a:r>
              <a:rPr lang="fr-FR" b="1" dirty="0" err="1" smtClean="0"/>
              <a:t>Netboard</a:t>
            </a:r>
            <a:r>
              <a:rPr lang="fr-FR" dirty="0" smtClean="0"/>
              <a:t> </a:t>
            </a:r>
            <a:r>
              <a:rPr lang="fr-FR" dirty="0"/>
              <a:t>: </a:t>
            </a:r>
            <a:r>
              <a:rPr lang="fr-FR" dirty="0">
                <a:hlinkClick r:id="rId3"/>
              </a:rPr>
              <a:t>https://sbeulaygue.netboard.me/apprentissageev</a:t>
            </a:r>
            <a:r>
              <a:rPr lang="fr-FR" dirty="0" smtClean="0">
                <a:hlinkClick r:id="rId3"/>
              </a:rPr>
              <a:t>/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850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flipV="1">
            <a:off x="3574132" y="1473200"/>
            <a:ext cx="1728192" cy="587648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69876" y="116632"/>
            <a:ext cx="8856986" cy="6642740"/>
          </a:xfrm>
        </p:spPr>
      </p:pic>
    </p:spTree>
    <p:extLst>
      <p:ext uri="{BB962C8B-B14F-4D97-AF65-F5344CB8AC3E}">
        <p14:creationId xmlns:p14="http://schemas.microsoft.com/office/powerpoint/2010/main" val="164063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L’impuissance apprise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hlinkClick r:id="rId2"/>
              </a:rPr>
              <a:t>https://www.youtube.com/watch?v=-</a:t>
            </a:r>
            <a:r>
              <a:rPr lang="fr-FR" dirty="0" smtClean="0">
                <a:hlinkClick r:id="rId2"/>
              </a:rPr>
              <a:t>JVH4qSJO_s</a:t>
            </a:r>
            <a:endParaRPr lang="fr-FR" dirty="0" smtClean="0"/>
          </a:p>
          <a:p>
            <a:endParaRPr lang="fr-FR" dirty="0"/>
          </a:p>
          <a:p>
            <a:r>
              <a:rPr lang="fr-FR" dirty="0"/>
              <a:t>L'impuissance apprise ou </a:t>
            </a:r>
            <a:r>
              <a:rPr lang="fr-FR" dirty="0" err="1"/>
              <a:t>Learned</a:t>
            </a:r>
            <a:r>
              <a:rPr lang="fr-FR" dirty="0"/>
              <a:t> </a:t>
            </a:r>
            <a:r>
              <a:rPr lang="fr-FR" dirty="0" err="1"/>
              <a:t>Helplessness</a:t>
            </a:r>
            <a:r>
              <a:rPr lang="fr-FR" dirty="0"/>
              <a:t> Il s'agit de la </a:t>
            </a:r>
            <a:r>
              <a:rPr lang="fr-FR" b="1" dirty="0"/>
              <a:t>perte de confiance en ses capacités à réussir en mobilisant ses efforts suite à des échecs répétés ou à une absence de retour sur investissement</a:t>
            </a:r>
            <a:r>
              <a:rPr lang="fr-FR" dirty="0" smtClean="0"/>
              <a:t>. (</a:t>
            </a:r>
            <a:r>
              <a:rPr lang="fr-FR" sz="2000" dirty="0" smtClean="0"/>
              <a:t>il n’y a plus de lien entre les efforts et les résultats</a:t>
            </a:r>
            <a:r>
              <a:rPr lang="fr-FR" dirty="0" smtClean="0"/>
              <a:t>).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0876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EVALUER : POUR QUI ?</a:t>
            </a:r>
            <a:endParaRPr lang="fr-FR" dirty="0"/>
          </a:p>
        </p:txBody>
      </p:sp>
      <p:sp>
        <p:nvSpPr>
          <p:cNvPr id="3" name="Espace réservé du contenu 2"/>
          <p:cNvSpPr>
            <a:spLocks noGrp="1"/>
          </p:cNvSpPr>
          <p:nvPr>
            <p:ph idx="1"/>
          </p:nvPr>
        </p:nvSpPr>
        <p:spPr>
          <a:xfrm>
            <a:off x="693812" y="1701800"/>
            <a:ext cx="10657184" cy="4470400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fr-FR" b="1" dirty="0" smtClean="0"/>
              <a:t>Pour l’institution : </a:t>
            </a:r>
          </a:p>
          <a:p>
            <a:r>
              <a:rPr lang="fr-FR" dirty="0" smtClean="0"/>
              <a:t>Une obligation : </a:t>
            </a:r>
            <a:r>
              <a:rPr lang="fr-FR" b="1" dirty="0"/>
              <a:t>Décret n° 2015-1929 du 31 décembre 2015 relatif à </a:t>
            </a:r>
            <a:r>
              <a:rPr lang="fr-FR" b="1" dirty="0">
                <a:hlinkClick r:id="rId3"/>
              </a:rPr>
              <a:t>l’évaluation des acquis scolaires des élèves et au livret scolaire, à l’école et au collège</a:t>
            </a:r>
            <a:endParaRPr lang="fr-FR" dirty="0" smtClean="0"/>
          </a:p>
          <a:p>
            <a:r>
              <a:rPr lang="fr-FR" dirty="0" smtClean="0"/>
              <a:t>Les évaluations nationales </a:t>
            </a:r>
            <a:r>
              <a:rPr lang="fr-FR" dirty="0"/>
              <a:t>: </a:t>
            </a:r>
            <a:r>
              <a:rPr lang="fr-FR" sz="1000" dirty="0">
                <a:hlinkClick r:id="rId4"/>
              </a:rPr>
              <a:t>https://</a:t>
            </a:r>
            <a:r>
              <a:rPr lang="fr-FR" sz="1000" dirty="0" smtClean="0">
                <a:hlinkClick r:id="rId4"/>
              </a:rPr>
              <a:t>eduscol.education.fr/887/evaluations-nationales-et-tests-de-positionnement</a:t>
            </a:r>
            <a:endParaRPr lang="fr-FR" sz="1000" dirty="0" smtClean="0"/>
          </a:p>
          <a:p>
            <a:r>
              <a:rPr lang="fr-FR" dirty="0" smtClean="0"/>
              <a:t>Evaluer aux C2, C3</a:t>
            </a:r>
            <a:r>
              <a:rPr lang="fr-FR" dirty="0"/>
              <a:t>, C4 : Le </a:t>
            </a:r>
            <a:r>
              <a:rPr lang="fr-FR" b="1" dirty="0"/>
              <a:t>LSU</a:t>
            </a:r>
            <a:r>
              <a:rPr lang="fr-FR" dirty="0"/>
              <a:t> </a:t>
            </a:r>
            <a:r>
              <a:rPr lang="fr-FR" dirty="0" smtClean="0"/>
              <a:t>: </a:t>
            </a:r>
            <a:r>
              <a:rPr lang="fr-FR" sz="900" dirty="0" smtClean="0">
                <a:hlinkClick r:id="rId5"/>
              </a:rPr>
              <a:t>https</a:t>
            </a:r>
            <a:r>
              <a:rPr lang="fr-FR" sz="900" dirty="0">
                <a:hlinkClick r:id="rId5"/>
              </a:rPr>
              <a:t>://</a:t>
            </a:r>
            <a:r>
              <a:rPr lang="fr-FR" sz="900" dirty="0" smtClean="0">
                <a:hlinkClick r:id="rId5"/>
              </a:rPr>
              <a:t>www.education.gouv.fr/le-livret-scolaire-unique-du-cp-la-troisieme-1979</a:t>
            </a:r>
            <a:endParaRPr lang="fr-FR" sz="900" dirty="0" smtClean="0"/>
          </a:p>
          <a:p>
            <a:r>
              <a:rPr lang="fr-FR" dirty="0" smtClean="0"/>
              <a:t>Evaluer au C1 : le </a:t>
            </a:r>
            <a:r>
              <a:rPr lang="fr-FR" b="1" dirty="0" smtClean="0"/>
              <a:t>carnet </a:t>
            </a:r>
            <a:r>
              <a:rPr lang="fr-FR" b="1" dirty="0"/>
              <a:t>de suivi </a:t>
            </a:r>
            <a:r>
              <a:rPr lang="fr-FR" dirty="0"/>
              <a:t>: </a:t>
            </a:r>
            <a:r>
              <a:rPr lang="fr-FR" sz="800" dirty="0">
                <a:hlinkClick r:id="rId6"/>
              </a:rPr>
              <a:t>https://</a:t>
            </a:r>
            <a:r>
              <a:rPr lang="fr-FR" sz="800" dirty="0" smtClean="0">
                <a:hlinkClick r:id="rId6"/>
              </a:rPr>
              <a:t>eduscol.education.fr/107/suivi-et-evaluation-des-apprentissages-des-eleves-l-ecole-maternelle</a:t>
            </a:r>
            <a:endParaRPr lang="fr-FR" sz="800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9532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Cycle 1 : une évaluation positive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Le livret de progrès, Le carnet de suivi</a:t>
            </a:r>
          </a:p>
          <a:p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La synthèse des acquis.</a:t>
            </a:r>
          </a:p>
          <a:p>
            <a:pPr marL="0" indent="0">
              <a:buNone/>
            </a:pPr>
            <a:endParaRPr lang="fr-FR" dirty="0" smtClean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476" y="3933056"/>
            <a:ext cx="4988363" cy="258046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892" y="2311123"/>
            <a:ext cx="3995564" cy="268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6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58108" y="188640"/>
            <a:ext cx="7844547" cy="1397000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Cycles 2 et 3 :</a:t>
            </a:r>
            <a:br>
              <a:rPr lang="fr-FR" dirty="0" smtClean="0"/>
            </a:br>
            <a:r>
              <a:rPr lang="fr-FR" dirty="0" smtClean="0"/>
              <a:t>une évaluation positive aussi !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FAQ du LSU : </a:t>
            </a:r>
            <a:r>
              <a:rPr lang="fr-FR" sz="1600" dirty="0">
                <a:hlinkClick r:id="rId2"/>
              </a:rPr>
              <a:t>https://</a:t>
            </a:r>
            <a:r>
              <a:rPr lang="fr-FR" sz="1600" dirty="0" smtClean="0">
                <a:hlinkClick r:id="rId2"/>
              </a:rPr>
              <a:t>eduscol.education.fr/191/foire-aux-questions-du-livret-scolaire-unique</a:t>
            </a:r>
            <a:endParaRPr lang="fr-FR" sz="1600" dirty="0" smtClean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2276872"/>
            <a:ext cx="6965345" cy="442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6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POUR QUI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b="1" dirty="0" smtClean="0"/>
              <a:t>Pour les parents</a:t>
            </a:r>
          </a:p>
          <a:p>
            <a:r>
              <a:rPr lang="fr-FR" dirty="0" smtClean="0"/>
              <a:t>Attention aux formulations (rester positif et bienveillant)</a:t>
            </a:r>
          </a:p>
          <a:p>
            <a:r>
              <a:rPr lang="fr-FR" dirty="0" smtClean="0"/>
              <a:t>Attentions aux sigles obscurs</a:t>
            </a:r>
          </a:p>
          <a:p>
            <a:r>
              <a:rPr lang="fr-FR" dirty="0" smtClean="0"/>
              <a:t>Attention à la surcharge (être concis)</a:t>
            </a:r>
          </a:p>
          <a:p>
            <a:r>
              <a:rPr lang="fr-FR" dirty="0" smtClean="0"/>
              <a:t>Ecrire une synthèse « littéraire » (pas seulement un mot : bien, à consolider, insuffisant) qui éclaire sur les performances ou les difficultés.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095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POUR QUI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17309" y="1701800"/>
            <a:ext cx="10157354" cy="48955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b="1" dirty="0" smtClean="0"/>
              <a:t>Pour les élèves</a:t>
            </a:r>
          </a:p>
          <a:p>
            <a:r>
              <a:rPr lang="fr-FR" dirty="0" smtClean="0"/>
              <a:t>Evaluer et corriger</a:t>
            </a:r>
          </a:p>
          <a:p>
            <a:pPr marL="0" indent="0">
              <a:buNone/>
            </a:pPr>
            <a:r>
              <a:rPr lang="fr-FR" dirty="0" smtClean="0"/>
              <a:t>Un petit focus sur la correction : Quoi ? Quand ? Comment ?</a:t>
            </a:r>
          </a:p>
          <a:p>
            <a:r>
              <a:rPr lang="fr-FR" u="sng" dirty="0" smtClean="0"/>
              <a:t>Préparer l’évaluation en classe </a:t>
            </a:r>
            <a:r>
              <a:rPr lang="fr-FR" dirty="0" smtClean="0"/>
              <a:t>: les attendus, les critères, la méthodologie d’apprentissage</a:t>
            </a:r>
          </a:p>
          <a:p>
            <a:r>
              <a:rPr lang="fr-FR" dirty="0" smtClean="0"/>
              <a:t>Importance du feedback rapide</a:t>
            </a:r>
          </a:p>
          <a:p>
            <a:r>
              <a:rPr lang="fr-FR" dirty="0" smtClean="0"/>
              <a:t>Les outils de la classe pour apprendre, pour corriger, pour remédier, pour s’</a:t>
            </a:r>
            <a:r>
              <a:rPr lang="fr-FR" dirty="0" err="1" smtClean="0"/>
              <a:t>auto-évaluer</a:t>
            </a:r>
            <a:r>
              <a:rPr lang="fr-FR" dirty="0" smtClean="0"/>
              <a:t>…</a:t>
            </a:r>
          </a:p>
          <a:p>
            <a:r>
              <a:rPr lang="fr-FR" dirty="0" smtClean="0"/>
              <a:t>Le paradigme à choisir : courbe de Gauss </a:t>
            </a:r>
            <a:r>
              <a:rPr lang="fr-FR" dirty="0"/>
              <a:t>? c</a:t>
            </a:r>
            <a:r>
              <a:rPr lang="fr-FR" dirty="0" smtClean="0"/>
              <a:t>ourbe exponentielle ?  </a:t>
            </a:r>
            <a:r>
              <a:rPr lang="fr-FR" sz="1500" i="1" dirty="0" smtClean="0"/>
              <a:t>Que </a:t>
            </a:r>
            <a:r>
              <a:rPr lang="fr-FR" sz="1500" i="1" dirty="0"/>
              <a:t>vaut le système éducatif français face à celui des pays étrangers ? En distinguant un petit nombre d’élèves sans élever le niveau des autres, il n’est ni juste ni efficace, répond ce spécialiste de </a:t>
            </a:r>
            <a:r>
              <a:rPr lang="fr-FR" sz="1500" i="1" dirty="0" smtClean="0"/>
              <a:t>l’école, le sociologue </a:t>
            </a:r>
            <a:r>
              <a:rPr lang="fr-FR" sz="1500" b="1" i="1" dirty="0">
                <a:solidFill>
                  <a:srgbClr val="FF0000"/>
                </a:solidFill>
              </a:rPr>
              <a:t>Roger </a:t>
            </a:r>
            <a:r>
              <a:rPr lang="fr-FR" sz="1500" b="1" i="1" dirty="0" err="1">
                <a:solidFill>
                  <a:srgbClr val="FF0000"/>
                </a:solidFill>
              </a:rPr>
              <a:t>Establet</a:t>
            </a:r>
            <a:r>
              <a:rPr lang="fr-FR" sz="1500" i="1" dirty="0"/>
              <a:t>.</a:t>
            </a:r>
            <a:endParaRPr lang="fr-FR" sz="1500" i="1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327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résentation de la journée « portes ouvertes » de la class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5976226_TF03460507.potx" id="{9BA92903-D636-431A-870F-D0669E06E370}" vid="{E79C39F4-529B-4D40-81C2-3F4B7D0A99BB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Présentation de la journée « portes ouvertes » de la classe</Template>
  <TotalTime>301</TotalTime>
  <Words>1154</Words>
  <Application>Microsoft Office PowerPoint</Application>
  <PresentationFormat>Personnalisé</PresentationFormat>
  <Paragraphs>126</Paragraphs>
  <Slides>25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8" baseType="lpstr">
      <vt:lpstr>Arial</vt:lpstr>
      <vt:lpstr>Century Gothic</vt:lpstr>
      <vt:lpstr>Présentation de la journée « portes ouvertes » de la classe</vt:lpstr>
      <vt:lpstr>EVALUATION</vt:lpstr>
      <vt:lpstr>Pause artistique : dictée de lignes</vt:lpstr>
      <vt:lpstr>Présentation PowerPoint</vt:lpstr>
      <vt:lpstr>L’impuissance apprise</vt:lpstr>
      <vt:lpstr>EVALUER : POUR QUI ?</vt:lpstr>
      <vt:lpstr>Cycle 1 : une évaluation positive</vt:lpstr>
      <vt:lpstr>Cycles 2 et 3 : une évaluation positive aussi !</vt:lpstr>
      <vt:lpstr>POUR QUI ?</vt:lpstr>
      <vt:lpstr>POUR QUI ?</vt:lpstr>
      <vt:lpstr>POUR QUI ?</vt:lpstr>
      <vt:lpstr>POURQUOI ?</vt:lpstr>
      <vt:lpstr>POURQUOI ? … comment…</vt:lpstr>
      <vt:lpstr>POURQUOI ?</vt:lpstr>
      <vt:lpstr>Présentation PowerPoint</vt:lpstr>
      <vt:lpstr>POURQUOI ?</vt:lpstr>
      <vt:lpstr>QUOI ?</vt:lpstr>
      <vt:lpstr>Pause active</vt:lpstr>
      <vt:lpstr>Pause active</vt:lpstr>
      <vt:lpstr>Présentation PowerPoint</vt:lpstr>
      <vt:lpstr>COMMENT ?</vt:lpstr>
      <vt:lpstr>Comment ? Pistes et propositions</vt:lpstr>
      <vt:lpstr>Outils pour apprendre : l’auto-évaluation</vt:lpstr>
      <vt:lpstr>Notations et annotations</vt:lpstr>
      <vt:lpstr>QUAND ?</vt:lpstr>
      <vt:lpstr>Ressources :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Journée « portes ouvertes »</dc:title>
  <dc:creator>Sophie Beulaygue</dc:creator>
  <cp:lastModifiedBy>Sophie Beulaygue</cp:lastModifiedBy>
  <cp:revision>62</cp:revision>
  <dcterms:created xsi:type="dcterms:W3CDTF">2024-07-06T06:54:28Z</dcterms:created>
  <dcterms:modified xsi:type="dcterms:W3CDTF">2024-07-28T10:22:37Z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74062800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