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>
        <p:scale>
          <a:sx n="60" d="100"/>
          <a:sy n="60" d="100"/>
        </p:scale>
        <p:origin x="-78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76311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0799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47026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63299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77773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13153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58519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44928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89709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13077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1057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192548-4F3E-449E-B358-6163DE7BC15F}" type="datetimeFigureOut">
              <a:rPr lang="fr-FR" smtClean="0"/>
              <a:t>15/09/2020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D5BE55-3E64-4E78-9C89-DC8664AF747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4663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Organisation des enseignements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Mercredi 16 septembre 2020</a:t>
            </a:r>
          </a:p>
          <a:p>
            <a:r>
              <a:rPr lang="fr-FR" dirty="0" smtClean="0"/>
              <a:t>Inspection de l’éducation Nationale</a:t>
            </a:r>
          </a:p>
          <a:p>
            <a:r>
              <a:rPr lang="fr-FR" dirty="0" smtClean="0"/>
              <a:t>Sophie Beulaygue et Nicolas Lo Ré</a:t>
            </a:r>
          </a:p>
        </p:txBody>
      </p:sp>
    </p:spTree>
    <p:extLst>
      <p:ext uri="{BB962C8B-B14F-4D97-AF65-F5344CB8AC3E}">
        <p14:creationId xmlns:p14="http://schemas.microsoft.com/office/powerpoint/2010/main" val="34975861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1095892" cy="584444"/>
          </a:xfrm>
        </p:spPr>
        <p:txBody>
          <a:bodyPr>
            <a:normAutofit fontScale="90000"/>
          </a:bodyPr>
          <a:lstStyle/>
          <a:p>
            <a:r>
              <a:rPr lang="fr-FR" dirty="0" smtClean="0"/>
              <a:t>ACCUEIL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38200" y="1172308"/>
            <a:ext cx="11095892" cy="5416061"/>
          </a:xfrm>
        </p:spPr>
        <p:txBody>
          <a:bodyPr/>
          <a:lstStyle/>
          <a:p>
            <a:pPr lvl="0"/>
            <a:r>
              <a:rPr lang="fr-FR" dirty="0"/>
              <a:t>Prise en compte des difficultés,</a:t>
            </a:r>
          </a:p>
          <a:p>
            <a:pPr lvl="0"/>
            <a:r>
              <a:rPr lang="fr-FR" dirty="0"/>
              <a:t>Cahier journal, </a:t>
            </a:r>
          </a:p>
          <a:p>
            <a:pPr lvl="0"/>
            <a:r>
              <a:rPr lang="fr-FR" dirty="0"/>
              <a:t>Préparation détaillée d’une séance.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643621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Priorités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Gestion du groupe : 1-1-1-1-2-</a:t>
            </a:r>
          </a:p>
          <a:p>
            <a:r>
              <a:rPr lang="fr-FR" dirty="0" smtClean="0"/>
              <a:t>Outils de préparation : 1-2-3-</a:t>
            </a:r>
          </a:p>
          <a:p>
            <a:r>
              <a:rPr lang="fr-FR" dirty="0" smtClean="0"/>
              <a:t>Gestion de l’hétérogénéité : 3</a:t>
            </a:r>
          </a:p>
          <a:p>
            <a:r>
              <a:rPr lang="fr-FR" dirty="0" smtClean="0"/>
              <a:t>Gestion du temps : 2-2-4-4-</a:t>
            </a:r>
          </a:p>
          <a:p>
            <a:r>
              <a:rPr lang="fr-FR" dirty="0" smtClean="0"/>
              <a:t>Passation des consignes : 3-4-5-</a:t>
            </a:r>
          </a:p>
          <a:p>
            <a:r>
              <a:rPr lang="fr-FR" dirty="0" smtClean="0"/>
              <a:t>Gestion du tableau : 5-5-7-</a:t>
            </a:r>
          </a:p>
          <a:p>
            <a:r>
              <a:rPr lang="fr-FR" dirty="0" smtClean="0"/>
              <a:t>Gestion du matériel : 6-6-6-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97575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34106" y="470564"/>
            <a:ext cx="6619741" cy="6082241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5898524" y="4159874"/>
            <a:ext cx="575685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72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Les invariants</a:t>
            </a:r>
            <a:endParaRPr lang="fr-FR" sz="7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6776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248" y="470564"/>
            <a:ext cx="9453093" cy="608224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37893" y="470564"/>
            <a:ext cx="10054107" cy="638743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803041" y="402293"/>
            <a:ext cx="10161432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Une présentation permettant une lecture claire et rapide</a:t>
            </a:r>
          </a:p>
          <a:p>
            <a:endParaRPr lang="fr-FR" sz="32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Pour chaque séance faire état: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Du </a:t>
            </a:r>
            <a:r>
              <a:rPr lang="fr-FR" sz="3200" b="1" dirty="0" smtClean="0"/>
              <a:t>domaine</a:t>
            </a:r>
            <a:r>
              <a:rPr lang="fr-FR" sz="3200" dirty="0" smtClean="0"/>
              <a:t> ou de la </a:t>
            </a:r>
            <a:r>
              <a:rPr lang="fr-FR" sz="3200" b="1" dirty="0" smtClean="0"/>
              <a:t>discipline </a:t>
            </a:r>
            <a:r>
              <a:rPr lang="fr-FR" sz="3200" dirty="0" smtClean="0"/>
              <a:t>travaillé(e)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De l’</a:t>
            </a:r>
            <a:r>
              <a:rPr lang="fr-FR" sz="3200" b="1" dirty="0" smtClean="0"/>
              <a:t>horaire</a:t>
            </a:r>
            <a:r>
              <a:rPr lang="fr-FR" sz="3200" dirty="0" smtClean="0"/>
              <a:t> et de la </a:t>
            </a:r>
            <a:r>
              <a:rPr lang="fr-FR" sz="3200" b="1" dirty="0" smtClean="0"/>
              <a:t>durée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La </a:t>
            </a:r>
            <a:r>
              <a:rPr lang="fr-FR" sz="3200" b="1" dirty="0" smtClean="0"/>
              <a:t>place de la séance </a:t>
            </a:r>
            <a:r>
              <a:rPr lang="fr-FR" sz="3200" dirty="0" smtClean="0"/>
              <a:t>dans l’unité d’apprentissage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De </a:t>
            </a:r>
            <a:r>
              <a:rPr lang="fr-FR" sz="3200" b="1" dirty="0" smtClean="0"/>
              <a:t>l’objectif</a:t>
            </a:r>
            <a:r>
              <a:rPr lang="fr-FR" sz="3200" dirty="0" smtClean="0"/>
              <a:t> spécifique d’apprentissage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Du </a:t>
            </a:r>
            <a:r>
              <a:rPr lang="fr-FR" sz="3200" b="1" dirty="0" smtClean="0"/>
              <a:t>lieu</a:t>
            </a:r>
            <a:r>
              <a:rPr lang="fr-FR" sz="3200" dirty="0" smtClean="0"/>
              <a:t> ou du dispositif particulier (décloisonnement, échange de service)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3530349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24248" y="470564"/>
            <a:ext cx="9453093" cy="608224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2137893" y="470564"/>
            <a:ext cx="10054107" cy="638743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ZoneTexte 2"/>
          <p:cNvSpPr txBox="1"/>
          <p:nvPr/>
        </p:nvSpPr>
        <p:spPr>
          <a:xfrm>
            <a:off x="1893194" y="941749"/>
            <a:ext cx="1016143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Du </a:t>
            </a:r>
            <a:r>
              <a:rPr lang="fr-FR" sz="3200" b="1" dirty="0" smtClean="0"/>
              <a:t>matériel</a:t>
            </a:r>
            <a:r>
              <a:rPr lang="fr-FR" sz="3200" dirty="0" smtClean="0"/>
              <a:t> nécessaire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Des </a:t>
            </a:r>
            <a:r>
              <a:rPr lang="fr-FR" sz="3200" b="1" dirty="0" smtClean="0"/>
              <a:t>formes de travail </a:t>
            </a:r>
            <a:r>
              <a:rPr lang="fr-FR" sz="3200" dirty="0" smtClean="0"/>
              <a:t>avec les groupes concernés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La </a:t>
            </a:r>
            <a:r>
              <a:rPr lang="fr-FR" sz="3200" b="1" dirty="0" smtClean="0"/>
              <a:t>consigne</a:t>
            </a:r>
            <a:r>
              <a:rPr lang="fr-FR" sz="3200" dirty="0" smtClean="0"/>
              <a:t> principale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dirty="0" smtClean="0"/>
              <a:t>D’un </a:t>
            </a:r>
            <a:r>
              <a:rPr lang="fr-FR" sz="3200" b="1" dirty="0" smtClean="0"/>
              <a:t>déroulement plus ou moins détaillé </a:t>
            </a:r>
            <a:r>
              <a:rPr lang="fr-FR" sz="3200" dirty="0" smtClean="0"/>
              <a:t>en fonction de la rédaction (ou non) d’une fiche de préparation détaillée.</a:t>
            </a:r>
          </a:p>
          <a:p>
            <a:pPr lvl="2"/>
            <a:endParaRPr lang="fr-FR" sz="1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3200" b="1" dirty="0"/>
              <a:t>O</a:t>
            </a:r>
            <a:r>
              <a:rPr lang="fr-FR" sz="3200" b="1" dirty="0" smtClean="0"/>
              <a:t>bservations, bilan, prolongements </a:t>
            </a:r>
            <a:r>
              <a:rPr lang="fr-FR" sz="3200" dirty="0" smtClean="0"/>
              <a:t>(préparation détaillée)</a:t>
            </a:r>
          </a:p>
          <a:p>
            <a:endParaRPr lang="fr-FR" sz="32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89181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 rotWithShape="1">
          <a:blip r:embed="rId2" cstate="print"/>
          <a:srcRect b="9756"/>
          <a:stretch/>
        </p:blipFill>
        <p:spPr>
          <a:xfrm>
            <a:off x="257575" y="1"/>
            <a:ext cx="6516711" cy="25628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6954592" y="476519"/>
            <a:ext cx="3928057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4400" b="1" cap="none" spc="0" dirty="0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Les invariants</a:t>
            </a:r>
            <a:endParaRPr lang="fr-FR" sz="4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 cstate="print"/>
          <a:srcRect t="453" r="91897" b="-453"/>
          <a:stretch/>
        </p:blipFill>
        <p:spPr>
          <a:xfrm>
            <a:off x="257572" y="2593192"/>
            <a:ext cx="528037" cy="2839958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521591" y="1492351"/>
            <a:ext cx="10692509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Une présentation permettant une lecture claire et rapide.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Pour chaque séance faire état: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Du domaine ou de la discipline travaillé(e)…………………………………………………………….....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De l’horaire et de la durée…………………………………………………………………………………………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La place de la séance dans l’unité d’apprentissage……………………………………………………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De l’objectif spécifique d’apprentissage…………………………………………………………………….</a:t>
            </a:r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Du lieu ou du dispositif particulier (décloisonnement, échange de service)……………...</a:t>
            </a:r>
            <a:endParaRPr lang="fr-FR" sz="20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Du matériel nécessaire……………………………………………………………………………………………….</a:t>
            </a:r>
            <a:endParaRPr lang="fr-FR" sz="8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Des formes de travail avec les groupes concernés…………………………………………………......</a:t>
            </a:r>
            <a:endParaRPr lang="fr-FR" sz="8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La consigne principale………………………………………………………………………………………………..</a:t>
            </a:r>
            <a:endParaRPr lang="fr-FR" sz="8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D’un déroulement plus ou moins détaillé en fonction de la rédaction (ou non) d’une fiche de préparation………………………………………………………………………………………………….</a:t>
            </a:r>
            <a:endParaRPr lang="fr-FR" sz="8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r>
              <a:rPr lang="fr-FR" sz="2000" dirty="0" smtClean="0"/>
              <a:t>Seront portés les observations, bilan, prolongements………………………………………..........</a:t>
            </a:r>
          </a:p>
          <a:p>
            <a:pPr lvl="2"/>
            <a:endParaRPr lang="fr-FR" sz="2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FR" sz="2000" dirty="0" smtClean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FR" sz="2000" dirty="0"/>
          </a:p>
          <a:p>
            <a:pPr marL="1371600" lvl="2" indent="-457200">
              <a:buFont typeface="Arial" panose="020B0604020202020204" pitchFamily="34" charset="0"/>
              <a:buChar char="•"/>
            </a:pPr>
            <a:endParaRPr lang="fr-FR" sz="2000" dirty="0" smtClean="0"/>
          </a:p>
        </p:txBody>
      </p:sp>
      <p:sp>
        <p:nvSpPr>
          <p:cNvPr id="9" name="Rectangle 8"/>
          <p:cNvSpPr/>
          <p:nvPr/>
        </p:nvSpPr>
        <p:spPr>
          <a:xfrm>
            <a:off x="10815032" y="2450121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Rectangle 9"/>
          <p:cNvSpPr/>
          <p:nvPr/>
        </p:nvSpPr>
        <p:spPr>
          <a:xfrm>
            <a:off x="10815032" y="2771618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Rectangle 10"/>
          <p:cNvSpPr/>
          <p:nvPr/>
        </p:nvSpPr>
        <p:spPr>
          <a:xfrm>
            <a:off x="10815032" y="3093115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/>
        </p:nvSpPr>
        <p:spPr>
          <a:xfrm>
            <a:off x="10811811" y="3423818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/>
          <p:cNvSpPr/>
          <p:nvPr/>
        </p:nvSpPr>
        <p:spPr>
          <a:xfrm>
            <a:off x="10811812" y="3736108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Rectangle 13"/>
          <p:cNvSpPr/>
          <p:nvPr/>
        </p:nvSpPr>
        <p:spPr>
          <a:xfrm>
            <a:off x="10811811" y="4056337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Rectangle 14"/>
          <p:cNvSpPr/>
          <p:nvPr/>
        </p:nvSpPr>
        <p:spPr>
          <a:xfrm>
            <a:off x="10811811" y="4355338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10811811" y="4675567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Rectangle 16"/>
          <p:cNvSpPr/>
          <p:nvPr/>
        </p:nvSpPr>
        <p:spPr>
          <a:xfrm>
            <a:off x="10811811" y="5223728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Rectangle 17"/>
          <p:cNvSpPr/>
          <p:nvPr/>
        </p:nvSpPr>
        <p:spPr>
          <a:xfrm>
            <a:off x="10811811" y="5584273"/>
            <a:ext cx="264018" cy="277063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9" name="Image 18"/>
          <p:cNvPicPr>
            <a:picLocks noChangeAspect="1"/>
          </p:cNvPicPr>
          <p:nvPr/>
        </p:nvPicPr>
        <p:blipFill rotWithShape="1">
          <a:blip r:embed="rId2" cstate="print"/>
          <a:srcRect t="57429" r="91897" b="-453"/>
          <a:stretch/>
        </p:blipFill>
        <p:spPr>
          <a:xfrm>
            <a:off x="254355" y="5433150"/>
            <a:ext cx="528037" cy="12218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784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LECTURE : du cycle 1 au cycle 3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Décoder, déchiffrer </a:t>
            </a:r>
          </a:p>
          <a:p>
            <a:r>
              <a:rPr lang="fr-FR" dirty="0" smtClean="0"/>
              <a:t>Comprendre </a:t>
            </a:r>
          </a:p>
          <a:p>
            <a:r>
              <a:rPr lang="fr-FR" dirty="0" smtClean="0"/>
              <a:t>Oraliser</a:t>
            </a:r>
          </a:p>
          <a:p>
            <a:endParaRPr lang="fr-FR" dirty="0"/>
          </a:p>
          <a:p>
            <a:r>
              <a:rPr lang="fr-FR" dirty="0" smtClean="0"/>
              <a:t>Lecture silencieuse</a:t>
            </a:r>
          </a:p>
          <a:p>
            <a:r>
              <a:rPr lang="fr-FR" dirty="0" smtClean="0"/>
              <a:t>Lecture à haute voix</a:t>
            </a:r>
          </a:p>
          <a:p>
            <a:r>
              <a:rPr lang="fr-FR" dirty="0" smtClean="0"/>
              <a:t>Lecture magistrale</a:t>
            </a:r>
          </a:p>
          <a:p>
            <a:endParaRPr lang="fr-FR" dirty="0"/>
          </a:p>
          <a:p>
            <a:r>
              <a:rPr lang="fr-FR" dirty="0" smtClean="0"/>
              <a:t>Relire…</a:t>
            </a:r>
            <a:endParaRPr lang="fr-FR" dirty="0"/>
          </a:p>
        </p:txBody>
      </p:sp>
      <p:sp>
        <p:nvSpPr>
          <p:cNvPr id="4" name="Rectangle 3"/>
          <p:cNvSpPr/>
          <p:nvPr/>
        </p:nvSpPr>
        <p:spPr>
          <a:xfrm>
            <a:off x="5376041" y="2081048"/>
            <a:ext cx="3515711" cy="108782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3200" dirty="0" smtClean="0"/>
              <a:t>C’est QUOI lire ?</a:t>
            </a:r>
            <a:endParaRPr lang="fr-FR" sz="3200" dirty="0"/>
          </a:p>
        </p:txBody>
      </p:sp>
      <p:sp>
        <p:nvSpPr>
          <p:cNvPr id="5" name="Rectangle 4"/>
          <p:cNvSpPr/>
          <p:nvPr/>
        </p:nvSpPr>
        <p:spPr>
          <a:xfrm>
            <a:off x="5659821" y="3925614"/>
            <a:ext cx="3499945" cy="11824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800" dirty="0" smtClean="0"/>
              <a:t>COMMENT lire ?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295180351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303</Words>
  <Application>Microsoft Office PowerPoint</Application>
  <PresentationFormat>Personnalisé</PresentationFormat>
  <Paragraphs>68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Organisation des enseignements</vt:lpstr>
      <vt:lpstr>ACCUEIL</vt:lpstr>
      <vt:lpstr>Priorités</vt:lpstr>
      <vt:lpstr>Présentation PowerPoint</vt:lpstr>
      <vt:lpstr>Présentation PowerPoint</vt:lpstr>
      <vt:lpstr>Présentation PowerPoint</vt:lpstr>
      <vt:lpstr>Présentation PowerPoint</vt:lpstr>
      <vt:lpstr>La LECTURE : du cycle 1 au cycle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Organisation des enseignements</dc:title>
  <dc:creator>Compte Microsoft</dc:creator>
  <cp:lastModifiedBy>Asso info partagee</cp:lastModifiedBy>
  <cp:revision>9</cp:revision>
  <dcterms:created xsi:type="dcterms:W3CDTF">2020-09-15T09:19:01Z</dcterms:created>
  <dcterms:modified xsi:type="dcterms:W3CDTF">2020-09-15T14:51:48Z</dcterms:modified>
</cp:coreProperties>
</file>