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68" r:id="rId3"/>
    <p:sldId id="277" r:id="rId4"/>
    <p:sldId id="298" r:id="rId5"/>
    <p:sldId id="299" r:id="rId6"/>
    <p:sldId id="275" r:id="rId7"/>
    <p:sldId id="294" r:id="rId8"/>
    <p:sldId id="286" r:id="rId9"/>
    <p:sldId id="287" r:id="rId10"/>
    <p:sldId id="276" r:id="rId11"/>
    <p:sldId id="280" r:id="rId12"/>
    <p:sldId id="282" r:id="rId13"/>
    <p:sldId id="283" r:id="rId14"/>
    <p:sldId id="284" r:id="rId15"/>
    <p:sldId id="285" r:id="rId16"/>
    <p:sldId id="288" r:id="rId17"/>
    <p:sldId id="289" r:id="rId18"/>
    <p:sldId id="290" r:id="rId19"/>
    <p:sldId id="291" r:id="rId20"/>
    <p:sldId id="292" r:id="rId21"/>
    <p:sldId id="295" r:id="rId22"/>
    <p:sldId id="293" r:id="rId23"/>
    <p:sldId id="297" r:id="rId24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1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4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96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EACA04C-8019-40FC-8A1E-806F5262CCE9}" type="datetime1">
              <a:rPr lang="fr-FR" smtClean="0"/>
              <a:t>03/07/2024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D1ABE30-00EC-4E38-909B-C4C87A89C371}" type="datetime1">
              <a:rPr lang="fr-FR" noProof="0" smtClean="0"/>
              <a:t>03/07/2024</a:t>
            </a:fld>
            <a:endParaRPr lang="fr-FR" noProof="0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C0B30D-C07A-425B-A90C-BA7BEB191079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1193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3130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smtClean="0"/>
              <a:t>Modifiez le style des sous-titres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592CC4-8C68-4EA5-B95F-8F7B0F398AF4}" type="datetime1">
              <a:rPr lang="fr-FR" noProof="0" smtClean="0"/>
              <a:t>03/07/2024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 rtlCol="0"/>
          <a:lstStyle/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EA29C6-752F-498F-8FAE-7F525B3496FC}" type="datetime1">
              <a:rPr lang="fr-FR" noProof="0" smtClean="0"/>
              <a:t>03/07/2024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03/07/2024</a:t>
            </a:fld>
            <a:endParaRPr lang="fr-BE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DBF5F9">
                    <a:shade val="90000"/>
                  </a:srgbClr>
                </a:solidFill>
              </a:rPr>
              <a:pPr/>
              <a:t>‹N°›</a:t>
            </a:fld>
            <a:endParaRPr lang="fr-BE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03/07/2024</a:t>
            </a:fld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73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03/07/2024</a:t>
            </a:fld>
            <a:endParaRPr lang="fr-BE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DBF5F9">
                    <a:shade val="90000"/>
                  </a:srgbClr>
                </a:solidFill>
              </a:rPr>
              <a:pPr/>
              <a:t>‹N°›</a:t>
            </a:fld>
            <a:endParaRPr lang="fr-BE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88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03/07/2024</a:t>
            </a:fld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6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03/07/2024</a:t>
            </a:fld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46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03/07/2024</a:t>
            </a:fld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397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03/07/2024</a:t>
            </a:fld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64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03/07/2024</a:t>
            </a:fld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1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0EFEAD-495F-47C0-9941-95C0C3E9148A}" type="datetime1">
              <a:rPr lang="fr-FR" noProof="0" smtClean="0"/>
              <a:t>03/07/2024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03/07/2024</a:t>
            </a:fld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681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03/07/2024</a:t>
            </a:fld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39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03/07/2024</a:t>
            </a:fld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3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EBB5B4-A9F5-4371-9C0D-A10E44D33CFB}" type="datetime1">
              <a:rPr lang="fr-FR" noProof="0" smtClean="0"/>
              <a:t>03/07/2024</a:t>
            </a:fld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6059A4-E76A-41D7-9DE0-3DFE6525909F}" type="datetime1">
              <a:rPr lang="fr-FR" noProof="0" smtClean="0"/>
              <a:t>03/07/2024</a:t>
            </a:fld>
            <a:endParaRPr lang="fr-FR" noProof="0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82779B-33ED-42B2-98A3-A5A0D486317C}" type="datetime1">
              <a:rPr lang="fr-FR" noProof="0" smtClean="0"/>
              <a:t>03/07/2024</a:t>
            </a:fld>
            <a:endParaRPr lang="fr-FR" noProof="0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1A1A85-9884-4C54-ACF8-01BDDB3005FE}" type="datetime1">
              <a:rPr lang="fr-FR" noProof="0" smtClean="0"/>
              <a:t>03/07/2024</a:t>
            </a:fld>
            <a:endParaRPr lang="fr-FR" noProof="0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032C59-C1C4-49E2-8363-9BE28153E306}" type="datetime1">
              <a:rPr lang="fr-FR" noProof="0" smtClean="0"/>
              <a:t>03/07/2024</a:t>
            </a:fld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’image 2" descr="Espace réservé vide pour ajouter une image. Cliquez sur l’espace réservé et sélectionnez l’image à ajouter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312D705C-7B32-4924-B921-4D66F8D34A06}" type="datetime1">
              <a:rPr lang="fr-FR" noProof="0" smtClean="0"/>
              <a:t>03/07/2024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03/07/2024</a:t>
            </a:fld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03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beulaygue.netboard.me/epsc2c3/" TargetMode="External"/><Relationship Id="rId2" Type="http://schemas.openxmlformats.org/officeDocument/2006/relationships/hyperlink" Target="https://fr.padlet.com/alicegenge/maternelle-kxhvpq4njxi9bau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y-mooc.com/fr/mooc/insignis-gestes-et-postures-en-enseignement/" TargetMode="External"/><Relationship Id="rId5" Type="http://schemas.openxmlformats.org/officeDocument/2006/relationships/hyperlink" Target="https://sbeulaygue.netboard.me/danse/" TargetMode="External"/><Relationship Id="rId4" Type="http://schemas.openxmlformats.org/officeDocument/2006/relationships/hyperlink" Target="https://sbeulaygue.netboard.me/motricitecycle1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wooclap.com/events/KQPCMP/0" TargetMode="External"/><Relationship Id="rId2" Type="http://schemas.openxmlformats.org/officeDocument/2006/relationships/hyperlink" Target="https://www.wooclap.com/f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u-canope.fr/BSD/ecole.aspx" TargetMode="External"/><Relationship Id="rId2" Type="http://schemas.openxmlformats.org/officeDocument/2006/relationships/hyperlink" Target="https://sbeulaygue.netboard.me/nzo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_2G8cjPJq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beulaygue.netboard.me/nzo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9179024" cy="1464906"/>
          </a:xfrm>
        </p:spPr>
        <p:txBody>
          <a:bodyPr rtlCol="0"/>
          <a:lstStyle/>
          <a:p>
            <a:pPr rtl="0"/>
            <a:r>
              <a:rPr lang="fr-FR" dirty="0" smtClean="0"/>
              <a:t>Accueil des enseignants stagiaires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Mercredi </a:t>
            </a:r>
            <a:r>
              <a:rPr lang="fr-FR" smtClean="0"/>
              <a:t>3 et Jeudi </a:t>
            </a:r>
            <a:r>
              <a:rPr lang="fr-FR" dirty="0" smtClean="0"/>
              <a:t>4 juillet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598870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La pré-rentrée ; La première période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6834" y="1230639"/>
            <a:ext cx="11370366" cy="5340545"/>
          </a:xfrm>
        </p:spPr>
        <p:txBody>
          <a:bodyPr>
            <a:noAutofit/>
          </a:bodyPr>
          <a:lstStyle/>
          <a:p>
            <a:r>
              <a:rPr lang="fr-FR" sz="2800" dirty="0" smtClean="0"/>
              <a:t>Le </a:t>
            </a:r>
            <a:r>
              <a:rPr lang="fr-FR" sz="2800" dirty="0"/>
              <a:t>fonctionnement et organisation de l’école</a:t>
            </a:r>
          </a:p>
          <a:p>
            <a:r>
              <a:rPr lang="fr-FR" sz="2800" dirty="0" smtClean="0"/>
              <a:t>La </a:t>
            </a:r>
            <a:r>
              <a:rPr lang="fr-FR" sz="2800" dirty="0"/>
              <a:t>communication avec </a:t>
            </a:r>
            <a:r>
              <a:rPr lang="fr-FR" sz="2800" dirty="0" smtClean="0"/>
              <a:t>:  </a:t>
            </a:r>
            <a:r>
              <a:rPr lang="fr-FR" sz="2800" dirty="0"/>
              <a:t>l’enseignant titulaire de la </a:t>
            </a:r>
            <a:r>
              <a:rPr lang="fr-FR" sz="2800" dirty="0" smtClean="0"/>
              <a:t>classe; </a:t>
            </a:r>
            <a:r>
              <a:rPr lang="fr-FR" sz="2800" dirty="0"/>
              <a:t>les familles (Préparation de la réunion de rentrée</a:t>
            </a:r>
            <a:r>
              <a:rPr lang="fr-FR" sz="2800" dirty="0" smtClean="0"/>
              <a:t>); </a:t>
            </a:r>
            <a:r>
              <a:rPr lang="fr-FR" sz="2800" dirty="0"/>
              <a:t>les ATSEM (cycle 1), leur </a:t>
            </a:r>
            <a:r>
              <a:rPr lang="fr-FR" sz="2800" dirty="0" smtClean="0"/>
              <a:t>rôle ; </a:t>
            </a:r>
            <a:r>
              <a:rPr lang="fr-FR" sz="2800" dirty="0"/>
              <a:t>les </a:t>
            </a:r>
            <a:r>
              <a:rPr lang="fr-FR" sz="2800" dirty="0" smtClean="0"/>
              <a:t>AESH ; l’équipe ; les partenaires ; les </a:t>
            </a:r>
            <a:r>
              <a:rPr lang="fr-FR" sz="2800" dirty="0"/>
              <a:t>personnes ressources</a:t>
            </a:r>
          </a:p>
          <a:p>
            <a:r>
              <a:rPr lang="fr-FR" sz="2800" dirty="0"/>
              <a:t>Questions à poser pour réussir la prise de </a:t>
            </a:r>
            <a:r>
              <a:rPr lang="fr-FR" sz="2800" dirty="0" smtClean="0"/>
              <a:t>poste : Répartition </a:t>
            </a:r>
            <a:r>
              <a:rPr lang="fr-FR" sz="2800" dirty="0"/>
              <a:t>des disciplines, matériel, livret scolaire </a:t>
            </a:r>
            <a:r>
              <a:rPr lang="fr-FR" sz="2800" dirty="0" smtClean="0"/>
              <a:t>et outils </a:t>
            </a:r>
            <a:r>
              <a:rPr lang="fr-FR" sz="2800" dirty="0"/>
              <a:t>d’évaluation, outils de communication avec </a:t>
            </a:r>
            <a:r>
              <a:rPr lang="fr-FR" sz="2800" dirty="0" smtClean="0"/>
              <a:t>l’équipe et </a:t>
            </a:r>
            <a:r>
              <a:rPr lang="fr-FR" sz="2800" dirty="0"/>
              <a:t>les familles, programmation, répartition etc</a:t>
            </a:r>
            <a:r>
              <a:rPr lang="fr-FR" sz="2800" dirty="0" smtClean="0"/>
              <a:t>.)</a:t>
            </a:r>
          </a:p>
          <a:p>
            <a:r>
              <a:rPr lang="fr-FR" sz="2800" dirty="0" smtClean="0"/>
              <a:t>Préparer les 2 premières semaines</a:t>
            </a:r>
          </a:p>
          <a:p>
            <a:r>
              <a:rPr lang="fr-FR" sz="2800" dirty="0" smtClean="0"/>
              <a:t>S’appuyer sur des progressions et programmations pour préparer la première période.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06437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6891" y="565653"/>
            <a:ext cx="10426460" cy="653547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b="1" dirty="0" smtClean="0"/>
              <a:t>Etablir les relations dans et en dehors de la classe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0" y="1391728"/>
            <a:ext cx="9144000" cy="5129842"/>
          </a:xfrm>
        </p:spPr>
        <p:txBody>
          <a:bodyPr rtlCol="0">
            <a:normAutofit/>
          </a:bodyPr>
          <a:lstStyle/>
          <a:p>
            <a:pPr rtl="0"/>
            <a:r>
              <a:rPr lang="fr-FR" sz="2400" dirty="0" smtClean="0"/>
              <a:t>Connaître le fonctionnement général de l’institution</a:t>
            </a:r>
          </a:p>
          <a:p>
            <a:pPr rtl="0"/>
            <a:r>
              <a:rPr lang="fr-FR" sz="2400" dirty="0" smtClean="0"/>
              <a:t>Communiquer de manière éthique</a:t>
            </a:r>
          </a:p>
          <a:p>
            <a:pPr rtl="0"/>
            <a:r>
              <a:rPr lang="fr-FR" sz="2400" dirty="0" smtClean="0"/>
              <a:t>Installer la relation maître-élève</a:t>
            </a:r>
          </a:p>
          <a:p>
            <a:pPr rtl="0"/>
            <a:r>
              <a:rPr lang="fr-FR" sz="2400" b="1" dirty="0" smtClean="0"/>
              <a:t>Créer et entretenir un climat de classe favorable aux apprentissages</a:t>
            </a:r>
          </a:p>
          <a:p>
            <a:pPr rtl="0"/>
            <a:r>
              <a:rPr lang="fr-FR" sz="2400" b="1" dirty="0" smtClean="0"/>
              <a:t>Établir son autorité</a:t>
            </a:r>
          </a:p>
          <a:p>
            <a:pPr rtl="0"/>
            <a:r>
              <a:rPr lang="fr-FR" sz="2400" dirty="0" smtClean="0"/>
              <a:t>Établir des relations professionnelles de qualité avec les collègues de l’école</a:t>
            </a:r>
          </a:p>
          <a:p>
            <a:pPr rtl="0"/>
            <a:r>
              <a:rPr lang="fr-FR" sz="2400" dirty="0" smtClean="0"/>
              <a:t>Établir des relations positives et constructives avec les parents</a:t>
            </a:r>
          </a:p>
          <a:p>
            <a:pPr rtl="0"/>
            <a:r>
              <a:rPr lang="fr-FR" sz="2400" dirty="0" smtClean="0"/>
              <a:t>Connaître, entrer en relation avec les différents professionnels</a:t>
            </a:r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176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3668" y="155275"/>
            <a:ext cx="9144000" cy="598098"/>
          </a:xfrm>
        </p:spPr>
        <p:txBody>
          <a:bodyPr/>
          <a:lstStyle/>
          <a:p>
            <a:pPr algn="ctr"/>
            <a:r>
              <a:rPr lang="fr-FR" dirty="0" smtClean="0"/>
              <a:t>Climat de classe et autorité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0" y="1190444"/>
            <a:ext cx="9144000" cy="5256363"/>
          </a:xfrm>
        </p:spPr>
        <p:txBody>
          <a:bodyPr/>
          <a:lstStyle/>
          <a:p>
            <a:r>
              <a:rPr lang="fr-FR" sz="3600" b="1" dirty="0" smtClean="0"/>
              <a:t>Les règles de vie : les 6 C</a:t>
            </a:r>
          </a:p>
          <a:p>
            <a:pPr>
              <a:buFontTx/>
              <a:buChar char="-"/>
            </a:pPr>
            <a:r>
              <a:rPr lang="fr-FR" sz="2400" dirty="0" smtClean="0"/>
              <a:t>CLAIRES (positives plutôt que négatives, concises)</a:t>
            </a:r>
          </a:p>
          <a:p>
            <a:pPr>
              <a:buFontTx/>
              <a:buChar char="-"/>
            </a:pPr>
            <a:r>
              <a:rPr lang="fr-FR" sz="2400" dirty="0" smtClean="0"/>
              <a:t>CONSTANTES (attention à la liberté de gérer les exceptions, la négociation ponctuelle est possible : cadre souple et bienveillant)</a:t>
            </a:r>
          </a:p>
          <a:p>
            <a:pPr>
              <a:buFontTx/>
              <a:buChar char="-"/>
            </a:pPr>
            <a:r>
              <a:rPr lang="fr-FR" sz="2400" dirty="0" smtClean="0"/>
              <a:t>COHERENTES (le sens derrière chaque règle doit être rappelé)</a:t>
            </a:r>
          </a:p>
          <a:p>
            <a:pPr>
              <a:buFontTx/>
              <a:buChar char="-"/>
            </a:pPr>
            <a:r>
              <a:rPr lang="fr-FR" sz="2400" dirty="0" smtClean="0"/>
              <a:t>CONSEQUENCES (quels moyens pour le rappel à la règle : sanctions?)</a:t>
            </a:r>
          </a:p>
          <a:p>
            <a:pPr>
              <a:buFontTx/>
              <a:buChar char="-"/>
            </a:pPr>
            <a:r>
              <a:rPr lang="fr-FR" sz="2400" dirty="0" smtClean="0"/>
              <a:t>CO-CONSTRUITES </a:t>
            </a:r>
          </a:p>
          <a:p>
            <a:pPr>
              <a:buFontTx/>
              <a:buChar char="-"/>
            </a:pPr>
            <a:r>
              <a:rPr lang="fr-FR" sz="2400" dirty="0" smtClean="0"/>
              <a:t>CONNUES d’avance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64827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4143" y="209095"/>
            <a:ext cx="10650748" cy="601789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Construire son répertoire de gestes professionnels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11215" y="902898"/>
            <a:ext cx="9926127" cy="5722189"/>
          </a:xfrm>
        </p:spPr>
        <p:txBody>
          <a:bodyPr numCol="2">
            <a:normAutofit fontScale="92500" lnSpcReduction="10000"/>
          </a:bodyPr>
          <a:lstStyle/>
          <a:p>
            <a:r>
              <a:rPr lang="fr-FR" dirty="0" smtClean="0"/>
              <a:t>Enseigner pour faire apprendre</a:t>
            </a:r>
          </a:p>
          <a:p>
            <a:r>
              <a:rPr lang="fr-FR" dirty="0" smtClean="0"/>
              <a:t>Enseigner les fondamentaux</a:t>
            </a:r>
          </a:p>
          <a:p>
            <a:r>
              <a:rPr lang="fr-FR" dirty="0" smtClean="0"/>
              <a:t>Conduite de classe : prendre, tenir et faire la classe</a:t>
            </a:r>
          </a:p>
          <a:p>
            <a:r>
              <a:rPr lang="fr-FR" dirty="0" smtClean="0"/>
              <a:t>Accueillir les élèves (à l’école, dans la classe)</a:t>
            </a:r>
          </a:p>
          <a:p>
            <a:r>
              <a:rPr lang="fr-FR" dirty="0" smtClean="0"/>
              <a:t>Mettre en place des rituels</a:t>
            </a:r>
          </a:p>
          <a:p>
            <a:r>
              <a:rPr lang="fr-FR" dirty="0" smtClean="0"/>
              <a:t>Conduire et animer une séance d’apprentissage</a:t>
            </a:r>
          </a:p>
          <a:p>
            <a:r>
              <a:rPr lang="fr-FR" dirty="0" smtClean="0"/>
              <a:t>La parole de l’enseignant dans la classe</a:t>
            </a:r>
          </a:p>
          <a:p>
            <a:r>
              <a:rPr lang="fr-FR" dirty="0" smtClean="0"/>
              <a:t>La circulation dans la classe et la communication non verbale</a:t>
            </a:r>
          </a:p>
          <a:p>
            <a:r>
              <a:rPr lang="fr-FR" dirty="0" smtClean="0"/>
              <a:t>La parole des élèves dans la classe</a:t>
            </a:r>
          </a:p>
          <a:p>
            <a:r>
              <a:rPr lang="fr-FR" dirty="0" smtClean="0"/>
              <a:t>Mettre les élèves au travail</a:t>
            </a:r>
          </a:p>
          <a:p>
            <a:r>
              <a:rPr lang="fr-FR" dirty="0" smtClean="0"/>
              <a:t>Éviter l’ennui des élèves</a:t>
            </a:r>
          </a:p>
          <a:p>
            <a:r>
              <a:rPr lang="fr-FR" dirty="0" smtClean="0"/>
              <a:t>Temps d’activité et engagement dans la tâche</a:t>
            </a:r>
          </a:p>
          <a:p>
            <a:r>
              <a:rPr lang="fr-FR" dirty="0" smtClean="0"/>
              <a:t>Gérer les problèmes de comportement</a:t>
            </a:r>
          </a:p>
          <a:p>
            <a:r>
              <a:rPr lang="fr-FR" dirty="0" smtClean="0"/>
              <a:t>Penser et mettre en œuvre les sanctions en classe</a:t>
            </a:r>
          </a:p>
          <a:p>
            <a:r>
              <a:rPr lang="fr-FR" dirty="0" smtClean="0"/>
              <a:t>Gérer les apprentissages des élèves et les évaluer</a:t>
            </a:r>
          </a:p>
          <a:p>
            <a:r>
              <a:rPr lang="fr-FR" dirty="0" smtClean="0"/>
              <a:t>Le travail de groupe et la coopération</a:t>
            </a:r>
          </a:p>
          <a:p>
            <a:r>
              <a:rPr lang="fr-FR" dirty="0" smtClean="0"/>
              <a:t>Différencier </a:t>
            </a:r>
          </a:p>
          <a:p>
            <a:r>
              <a:rPr lang="fr-FR" dirty="0" smtClean="0"/>
              <a:t>La place des erreurs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968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517585"/>
            <a:ext cx="9144000" cy="55846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Enseigner s’apprend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0" y="1564258"/>
            <a:ext cx="9144000" cy="3732362"/>
          </a:xfrm>
        </p:spPr>
        <p:txBody>
          <a:bodyPr>
            <a:normAutofit/>
          </a:bodyPr>
          <a:lstStyle/>
          <a:p>
            <a:r>
              <a:rPr lang="fr-FR" sz="4000" dirty="0" smtClean="0"/>
              <a:t>On ne nait pas enseignant, on n’est pas « doué pour » ou pas</a:t>
            </a:r>
          </a:p>
          <a:p>
            <a:r>
              <a:rPr lang="fr-FR" sz="4000" dirty="0" smtClean="0"/>
              <a:t>S’appuyer sur certaines compétences déjà acquises</a:t>
            </a:r>
          </a:p>
          <a:p>
            <a:r>
              <a:rPr lang="fr-FR" sz="4000" dirty="0" smtClean="0"/>
              <a:t>Construire les compétences nécessaires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22333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8646" y="386206"/>
            <a:ext cx="10058400" cy="834069"/>
          </a:xfrm>
        </p:spPr>
        <p:txBody>
          <a:bodyPr/>
          <a:lstStyle/>
          <a:p>
            <a:r>
              <a:rPr lang="fr-FR" b="1" dirty="0" smtClean="0"/>
              <a:t>Enseigner et questionner : le travail en classe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6800" y="1465312"/>
            <a:ext cx="10058400" cy="4706889"/>
          </a:xfrm>
        </p:spPr>
        <p:txBody>
          <a:bodyPr>
            <a:normAutofit/>
          </a:bodyPr>
          <a:lstStyle/>
          <a:p>
            <a:r>
              <a:rPr lang="fr-FR" dirty="0" smtClean="0"/>
              <a:t>Qu’avez-vous compris de ce que j’ai dit ?</a:t>
            </a:r>
          </a:p>
          <a:p>
            <a:r>
              <a:rPr lang="fr-FR" dirty="0" smtClean="0"/>
              <a:t>Comment tu le sais ? Comment tu as fait pour … ? Pourquoi ?</a:t>
            </a:r>
          </a:p>
          <a:p>
            <a:r>
              <a:rPr lang="fr-FR" dirty="0"/>
              <a:t>- Quelle est la difficulté ?</a:t>
            </a:r>
            <a:br>
              <a:rPr lang="fr-FR" dirty="0"/>
            </a:br>
            <a:r>
              <a:rPr lang="fr-FR" dirty="0"/>
              <a:t>- </a:t>
            </a:r>
            <a:r>
              <a:rPr lang="fr-FR" dirty="0" smtClean="0"/>
              <a:t>L’ai-je </a:t>
            </a:r>
            <a:r>
              <a:rPr lang="fr-FR" dirty="0"/>
              <a:t>déjà rencontrée ?</a:t>
            </a:r>
            <a:br>
              <a:rPr lang="fr-FR" dirty="0"/>
            </a:br>
            <a:r>
              <a:rPr lang="fr-FR" dirty="0"/>
              <a:t>- Comment m’y étais-je pris?</a:t>
            </a:r>
            <a:br>
              <a:rPr lang="fr-FR" dirty="0"/>
            </a:br>
            <a:r>
              <a:rPr lang="fr-FR" dirty="0"/>
              <a:t>- Comment tu le vois toi?</a:t>
            </a:r>
            <a:br>
              <a:rPr lang="fr-FR" dirty="0"/>
            </a:br>
            <a:r>
              <a:rPr lang="fr-FR" dirty="0"/>
              <a:t>- Comment tu t’y prends</a:t>
            </a:r>
            <a:r>
              <a:rPr lang="fr-FR" dirty="0" smtClean="0"/>
              <a:t>?</a:t>
            </a:r>
          </a:p>
          <a:p>
            <a:r>
              <a:rPr lang="fr-FR" dirty="0" smtClean="0"/>
              <a:t>L’enseignement explicite : donner les clés. Annoncer l’objectif, laisser une trace écrite, « le tableau des apprentissages du jour », </a:t>
            </a:r>
          </a:p>
          <a:p>
            <a:r>
              <a:rPr lang="fr-FR" dirty="0" smtClean="0"/>
              <a:t>La métacognition : méthodologie, démarches et stratégies, apports des sciences cognitives (attention, mémorisation…)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69960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272355"/>
            <a:ext cx="9144000" cy="601789"/>
          </a:xfrm>
        </p:spPr>
        <p:txBody>
          <a:bodyPr/>
          <a:lstStyle/>
          <a:p>
            <a:pPr algn="ctr"/>
            <a:r>
              <a:rPr lang="fr-FR" b="1" dirty="0" smtClean="0"/>
              <a:t>S’approprier les outils de l’enseignant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0" y="1288210"/>
            <a:ext cx="9144000" cy="5296619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/>
              <a:t>Organiser et planifier : préparer la classe</a:t>
            </a:r>
          </a:p>
          <a:p>
            <a:r>
              <a:rPr lang="fr-FR" dirty="0" smtClean="0"/>
              <a:t>Aménager l’espace-classe au service des apprentissages</a:t>
            </a:r>
          </a:p>
          <a:p>
            <a:r>
              <a:rPr lang="fr-FR" dirty="0" smtClean="0"/>
              <a:t>Installer et faire vivre les affichages dans la classe</a:t>
            </a:r>
          </a:p>
          <a:p>
            <a:r>
              <a:rPr lang="fr-FR" dirty="0" smtClean="0"/>
              <a:t>Construire l’emploi du temps de la classe</a:t>
            </a:r>
          </a:p>
          <a:p>
            <a:r>
              <a:rPr lang="fr-FR" u="sng" dirty="0" smtClean="0"/>
              <a:t>Créer et utiliser son cahier-journal</a:t>
            </a:r>
          </a:p>
          <a:p>
            <a:r>
              <a:rPr lang="fr-FR" u="sng" dirty="0" smtClean="0"/>
              <a:t>Concevoir des fiches de préparation</a:t>
            </a:r>
          </a:p>
          <a:p>
            <a:r>
              <a:rPr lang="fr-FR" u="sng" dirty="0" smtClean="0"/>
              <a:t>Utiliser et Établir des progressions et des programmations</a:t>
            </a:r>
          </a:p>
          <a:p>
            <a:r>
              <a:rPr lang="fr-FR" dirty="0" smtClean="0"/>
              <a:t>Instaurer des démarches et des méthodes</a:t>
            </a:r>
          </a:p>
          <a:p>
            <a:r>
              <a:rPr lang="fr-FR" u="sng" dirty="0" smtClean="0"/>
              <a:t>Choisir ses supports</a:t>
            </a:r>
          </a:p>
          <a:p>
            <a:r>
              <a:rPr lang="fr-FR" dirty="0" smtClean="0"/>
              <a:t>Varier les approches pédagogiques</a:t>
            </a:r>
          </a:p>
          <a:p>
            <a:r>
              <a:rPr lang="fr-FR" b="1" dirty="0" smtClean="0"/>
              <a:t>Évaluer</a:t>
            </a:r>
            <a:r>
              <a:rPr lang="fr-FR" dirty="0" smtClean="0"/>
              <a:t> : quoi / comment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410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Organiser et planifier : préparer la classe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800" dirty="0" smtClean="0"/>
              <a:t>Les guides du maître</a:t>
            </a:r>
          </a:p>
          <a:p>
            <a:r>
              <a:rPr lang="fr-FR" sz="4800" dirty="0" smtClean="0"/>
              <a:t>L’objectif de la séance</a:t>
            </a:r>
          </a:p>
          <a:p>
            <a:r>
              <a:rPr lang="fr-FR" sz="4800" dirty="0" smtClean="0"/>
              <a:t>La consigne de la tâche : préparée, réfléchie, ECRITE.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156364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6234" y="473638"/>
            <a:ext cx="9144000" cy="607539"/>
          </a:xfrm>
        </p:spPr>
        <p:txBody>
          <a:bodyPr/>
          <a:lstStyle/>
          <a:p>
            <a:pPr algn="ctr"/>
            <a:r>
              <a:rPr lang="fr-FR" b="1" dirty="0"/>
              <a:t>Évaluer</a:t>
            </a:r>
            <a:r>
              <a:rPr lang="fr-FR" dirty="0"/>
              <a:t> : quoi / comment 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41253" y="1270958"/>
            <a:ext cx="9144000" cy="4750416"/>
          </a:xfrm>
        </p:spPr>
        <p:txBody>
          <a:bodyPr>
            <a:normAutofit/>
          </a:bodyPr>
          <a:lstStyle/>
          <a:p>
            <a:r>
              <a:rPr lang="fr-FR" sz="4000" dirty="0" smtClean="0"/>
              <a:t>Les différentes évaluations : diagnostique, formatrice, sommative</a:t>
            </a:r>
          </a:p>
          <a:p>
            <a:r>
              <a:rPr lang="fr-FR" sz="4000" u="sng" dirty="0" smtClean="0"/>
              <a:t>Deux exemples </a:t>
            </a:r>
            <a:r>
              <a:rPr lang="fr-FR" sz="4000" dirty="0" smtClean="0"/>
              <a:t>: la dictée, le calcul mental</a:t>
            </a:r>
          </a:p>
          <a:p>
            <a:r>
              <a:rPr lang="fr-FR" sz="4000" dirty="0" smtClean="0"/>
              <a:t>Préparer l’évaluation avec les élèves (critères de réussites, critères de réalisation)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68677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1653" y="565653"/>
            <a:ext cx="10161917" cy="69380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Connaître les élèves et leurs besoins spécifiques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Prendre en compte le corps </a:t>
            </a:r>
            <a:r>
              <a:rPr lang="fr-FR" dirty="0" smtClean="0"/>
              <a:t>: les séance d’EPS, les APQ, les pauses actives.</a:t>
            </a:r>
          </a:p>
          <a:p>
            <a:r>
              <a:rPr lang="fr-FR" b="1" dirty="0" smtClean="0"/>
              <a:t>La parole et la communication </a:t>
            </a:r>
            <a:r>
              <a:rPr lang="fr-FR" dirty="0" smtClean="0"/>
              <a:t>: les indices gestuels, posturaux ; le ton ; l’accueil et l’écoute.</a:t>
            </a:r>
          </a:p>
          <a:p>
            <a:r>
              <a:rPr lang="fr-FR" b="1" dirty="0" smtClean="0"/>
              <a:t>Prendre en compte les émotions dans les apprentissages </a:t>
            </a:r>
            <a:r>
              <a:rPr lang="fr-FR" dirty="0" smtClean="0"/>
              <a:t>: CPS…</a:t>
            </a:r>
          </a:p>
          <a:p>
            <a:endParaRPr lang="fr-FR" dirty="0"/>
          </a:p>
          <a:p>
            <a:r>
              <a:rPr lang="fr-FR" i="1" dirty="0" smtClean="0"/>
              <a:t>Rendre la journée de l’élève agréable…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34537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623067"/>
          </a:xfrm>
        </p:spPr>
        <p:txBody>
          <a:bodyPr/>
          <a:lstStyle/>
          <a:p>
            <a:pPr algn="ctr"/>
            <a:r>
              <a:rPr lang="fr-FR" b="1" dirty="0" smtClean="0"/>
              <a:t>Formation DSDEN 13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0" y="1593669"/>
            <a:ext cx="9144000" cy="442195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fr-FR" sz="3600" u="sng" dirty="0" smtClean="0"/>
              <a:t>QUESTIONS</a:t>
            </a:r>
            <a:r>
              <a:rPr lang="fr-FR" sz="3600" dirty="0" smtClean="0"/>
              <a:t> ? </a:t>
            </a:r>
          </a:p>
          <a:p>
            <a:r>
              <a:rPr lang="fr-FR" sz="3600" dirty="0" smtClean="0"/>
              <a:t>Accueil </a:t>
            </a:r>
            <a:r>
              <a:rPr lang="fr-FR" sz="3600" dirty="0"/>
              <a:t>institutionnel</a:t>
            </a:r>
          </a:p>
          <a:p>
            <a:r>
              <a:rPr lang="fr-FR" sz="3600" dirty="0"/>
              <a:t>Positionnement et déontologie/ Règles de </a:t>
            </a:r>
            <a:r>
              <a:rPr lang="fr-FR" sz="3600" dirty="0" smtClean="0"/>
              <a:t>communication administrative</a:t>
            </a:r>
            <a:endParaRPr lang="fr-FR" sz="3600" dirty="0"/>
          </a:p>
          <a:p>
            <a:r>
              <a:rPr lang="fr-FR" sz="3600" dirty="0"/>
              <a:t>Présentation </a:t>
            </a:r>
            <a:r>
              <a:rPr lang="fr-FR" sz="3600" dirty="0" smtClean="0"/>
              <a:t>de plusieurs </a:t>
            </a:r>
            <a:r>
              <a:rPr lang="fr-FR" sz="3600" dirty="0" err="1" smtClean="0"/>
              <a:t>M@gistère</a:t>
            </a:r>
            <a:r>
              <a:rPr lang="fr-FR" sz="3600" dirty="0" err="1"/>
              <a:t>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46216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résumer 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Qu’avez-vous retenu de ce que nous avons dit ?</a:t>
            </a:r>
          </a:p>
          <a:p>
            <a:r>
              <a:rPr lang="fr-FR" dirty="0" smtClean="0"/>
              <a:t>Qu’est-ce que vous en avez compris ? </a:t>
            </a:r>
          </a:p>
          <a:p>
            <a:r>
              <a:rPr lang="fr-FR" dirty="0" smtClean="0"/>
              <a:t>Qu’est-ce que vous pensez pouvoir mettre en œuvre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432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2717" y="168838"/>
            <a:ext cx="9144000" cy="642045"/>
          </a:xfrm>
        </p:spPr>
        <p:txBody>
          <a:bodyPr/>
          <a:lstStyle/>
          <a:p>
            <a:pPr algn="ctr"/>
            <a:r>
              <a:rPr lang="fr-FR" b="1" dirty="0" smtClean="0"/>
              <a:t>Ressources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0" y="1167442"/>
            <a:ext cx="9144000" cy="4848181"/>
          </a:xfrm>
        </p:spPr>
        <p:txBody>
          <a:bodyPr>
            <a:normAutofit/>
          </a:bodyPr>
          <a:lstStyle/>
          <a:p>
            <a:r>
              <a:rPr lang="fr-FR" dirty="0" smtClean="0"/>
              <a:t>Maternelle </a:t>
            </a:r>
            <a:r>
              <a:rPr lang="fr-FR" dirty="0"/>
              <a:t>: </a:t>
            </a:r>
            <a:r>
              <a:rPr lang="fr-FR" sz="1800" dirty="0">
                <a:hlinkClick r:id="rId2"/>
              </a:rPr>
              <a:t>https://</a:t>
            </a:r>
            <a:r>
              <a:rPr lang="fr-FR" sz="1800" dirty="0" smtClean="0">
                <a:hlinkClick r:id="rId2"/>
              </a:rPr>
              <a:t>fr.padlet.com/alicegenge/maternelle-kxhvpq4njxi9baub</a:t>
            </a:r>
            <a:endParaRPr lang="fr-FR" sz="1800" dirty="0" smtClean="0"/>
          </a:p>
          <a:p>
            <a:r>
              <a:rPr lang="fr-FR" u="sng" dirty="0" smtClean="0"/>
              <a:t>EPS</a:t>
            </a:r>
            <a:r>
              <a:rPr lang="fr-FR" dirty="0" smtClean="0"/>
              <a:t> : </a:t>
            </a:r>
          </a:p>
          <a:p>
            <a:pPr>
              <a:buFontTx/>
              <a:buChar char="-"/>
            </a:pPr>
            <a:r>
              <a:rPr lang="fr-FR" sz="1600" dirty="0" smtClean="0"/>
              <a:t>C2-C3 </a:t>
            </a:r>
            <a:r>
              <a:rPr lang="fr-FR" sz="1600" dirty="0"/>
              <a:t>: </a:t>
            </a:r>
            <a:r>
              <a:rPr lang="fr-FR" sz="1600" dirty="0">
                <a:hlinkClick r:id="rId3"/>
              </a:rPr>
              <a:t>https://sbeulaygue.netboard.me/epsc2c3</a:t>
            </a:r>
            <a:r>
              <a:rPr lang="fr-FR" sz="1600" dirty="0" smtClean="0">
                <a:hlinkClick r:id="rId3"/>
              </a:rPr>
              <a:t>/</a:t>
            </a:r>
            <a:endParaRPr lang="fr-FR" sz="1600" dirty="0" smtClean="0"/>
          </a:p>
          <a:p>
            <a:pPr>
              <a:buFontTx/>
              <a:buChar char="-"/>
            </a:pPr>
            <a:r>
              <a:rPr lang="fr-FR" sz="1600" dirty="0"/>
              <a:t>C1 : </a:t>
            </a:r>
            <a:r>
              <a:rPr lang="fr-FR" sz="1600" dirty="0">
                <a:hlinkClick r:id="rId4"/>
              </a:rPr>
              <a:t>https://sbeulaygue.netboard.me/motricitecycle1</a:t>
            </a:r>
            <a:r>
              <a:rPr lang="fr-FR" sz="1600" dirty="0" smtClean="0">
                <a:hlinkClick r:id="rId4"/>
              </a:rPr>
              <a:t>/</a:t>
            </a:r>
            <a:endParaRPr lang="fr-FR" sz="1600" dirty="0" smtClean="0"/>
          </a:p>
          <a:p>
            <a:pPr>
              <a:buFontTx/>
              <a:buChar char="-"/>
            </a:pPr>
            <a:r>
              <a:rPr lang="fr-FR" sz="1600" dirty="0"/>
              <a:t>Danse : </a:t>
            </a:r>
            <a:r>
              <a:rPr lang="fr-FR" sz="1600" dirty="0">
                <a:hlinkClick r:id="rId5"/>
              </a:rPr>
              <a:t>https://sbeulaygue.netboard.me/danse</a:t>
            </a:r>
            <a:r>
              <a:rPr lang="fr-FR" sz="1600" dirty="0" smtClean="0">
                <a:hlinkClick r:id="rId5"/>
              </a:rPr>
              <a:t>/</a:t>
            </a:r>
            <a:endParaRPr lang="fr-FR" sz="1600" dirty="0" smtClean="0"/>
          </a:p>
          <a:p>
            <a:r>
              <a:rPr lang="fr-FR" u="sng" dirty="0" smtClean="0"/>
              <a:t>Le groupe </a:t>
            </a:r>
            <a:r>
              <a:rPr lang="fr-FR" dirty="0" smtClean="0"/>
              <a:t>: Mutualisation </a:t>
            </a:r>
          </a:p>
          <a:p>
            <a:r>
              <a:rPr lang="fr-FR" dirty="0" smtClean="0"/>
              <a:t>Prêt d’ouvrages</a:t>
            </a:r>
          </a:p>
          <a:p>
            <a:r>
              <a:rPr lang="fr-FR" dirty="0" smtClean="0"/>
              <a:t>L’autoformation : </a:t>
            </a:r>
          </a:p>
          <a:p>
            <a:pPr>
              <a:buFontTx/>
              <a:buChar char="-"/>
            </a:pPr>
            <a:r>
              <a:rPr lang="fr-FR" dirty="0" err="1" smtClean="0"/>
              <a:t>Mooc</a:t>
            </a:r>
            <a:r>
              <a:rPr lang="fr-FR" dirty="0" smtClean="0"/>
              <a:t> sur </a:t>
            </a:r>
            <a:r>
              <a:rPr lang="fr-FR" dirty="0"/>
              <a:t>les micro-gestes : </a:t>
            </a:r>
            <a:r>
              <a:rPr lang="fr-FR" sz="1000" dirty="0">
                <a:hlinkClick r:id="rId6"/>
              </a:rPr>
              <a:t>https://www.my-mooc.com/fr/mooc/insignis-gestes-et-postures-en-enseignement</a:t>
            </a:r>
            <a:r>
              <a:rPr lang="fr-FR" sz="1000" dirty="0" smtClean="0">
                <a:hlinkClick r:id="rId6"/>
              </a:rPr>
              <a:t>/</a:t>
            </a:r>
            <a:endParaRPr lang="fr-FR" sz="1000" dirty="0" smtClean="0"/>
          </a:p>
          <a:p>
            <a:pPr>
              <a:buFontTx/>
              <a:buChar char="-"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467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6"/>
          <p:cNvSpPr>
            <a:spLocks noChangeArrowheads="1" noChangeShapeType="1" noTextEdit="1"/>
          </p:cNvSpPr>
          <p:nvPr/>
        </p:nvSpPr>
        <p:spPr bwMode="auto">
          <a:xfrm>
            <a:off x="2351088" y="1196975"/>
            <a:ext cx="7848600" cy="4032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Merci de</a:t>
            </a:r>
          </a:p>
          <a:p>
            <a:pPr algn="ctr"/>
            <a:r>
              <a:rPr lang="fr-FR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votre attention….</a:t>
            </a:r>
          </a:p>
        </p:txBody>
      </p:sp>
    </p:spTree>
    <p:extLst>
      <p:ext uri="{BB962C8B-B14F-4D97-AF65-F5344CB8AC3E}">
        <p14:creationId xmlns:p14="http://schemas.microsoft.com/office/powerpoint/2010/main" val="2014483001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623067"/>
          </a:xfrm>
        </p:spPr>
        <p:txBody>
          <a:bodyPr/>
          <a:lstStyle/>
          <a:p>
            <a:pPr algn="ctr"/>
            <a:r>
              <a:rPr lang="fr-FR" b="1" dirty="0" smtClean="0"/>
              <a:t>QUIZZ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0" y="1593669"/>
            <a:ext cx="9144000" cy="442195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fr-FR" sz="3600" dirty="0">
                <a:hlinkClick r:id="rId2"/>
              </a:rPr>
              <a:t>https://www.wooclap.com/fr</a:t>
            </a:r>
            <a:r>
              <a:rPr lang="fr-FR" sz="3600" dirty="0" smtClean="0">
                <a:hlinkClick r:id="rId2"/>
              </a:rPr>
              <a:t>/</a:t>
            </a:r>
            <a:endParaRPr lang="fr-FR" sz="3600" dirty="0" smtClean="0"/>
          </a:p>
          <a:p>
            <a:pPr marL="45720" indent="0">
              <a:buNone/>
            </a:pPr>
            <a:r>
              <a:rPr lang="fr-FR" sz="2000" dirty="0">
                <a:hlinkClick r:id="rId3"/>
              </a:rPr>
              <a:t>https://</a:t>
            </a:r>
            <a:r>
              <a:rPr lang="fr-FR" sz="2000" dirty="0" smtClean="0">
                <a:hlinkClick r:id="rId3"/>
              </a:rPr>
              <a:t>app.wooclap.com/events/KQPCMP/0</a:t>
            </a:r>
            <a:endParaRPr lang="fr-FR" sz="2000" dirty="0" smtClean="0"/>
          </a:p>
          <a:p>
            <a:pPr marL="45720" indent="0">
              <a:buNone/>
            </a:pPr>
            <a:endParaRPr lang="fr-FR" sz="2000" dirty="0"/>
          </a:p>
          <a:p>
            <a:pPr marL="45720" indent="0">
              <a:buNone/>
            </a:pPr>
            <a:r>
              <a:rPr lang="fr-FR" sz="2000" dirty="0" smtClean="0"/>
              <a:t>Code de l’évènement : </a:t>
            </a:r>
            <a:r>
              <a:rPr lang="fr-FR" sz="4000" b="1" dirty="0" smtClean="0"/>
              <a:t>KQPCMP</a:t>
            </a:r>
            <a:endParaRPr lang="fr-FR" sz="4000" b="1" dirty="0"/>
          </a:p>
          <a:p>
            <a:pPr marL="45720" indent="0">
              <a:buNone/>
            </a:pP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45001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623067"/>
          </a:xfrm>
        </p:spPr>
        <p:txBody>
          <a:bodyPr/>
          <a:lstStyle/>
          <a:p>
            <a:pPr algn="ctr"/>
            <a:r>
              <a:rPr lang="fr-FR" b="1" dirty="0" smtClean="0"/>
              <a:t>NETBOARD NEOS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0" y="1593669"/>
            <a:ext cx="9144000" cy="442195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fr-FR" sz="3600" dirty="0">
                <a:hlinkClick r:id="rId2"/>
              </a:rPr>
              <a:t>https://sbeulaygue.netboard.me/nzos</a:t>
            </a:r>
            <a:r>
              <a:rPr lang="fr-FR" sz="3600" dirty="0" smtClean="0">
                <a:hlinkClick r:id="rId2"/>
              </a:rPr>
              <a:t>/</a:t>
            </a:r>
            <a:endParaRPr lang="fr-FR" sz="3600" dirty="0" smtClean="0"/>
          </a:p>
          <a:p>
            <a:pPr marL="45720" indent="0">
              <a:buNone/>
            </a:pPr>
            <a:r>
              <a:rPr lang="fr-FR" sz="3600" dirty="0">
                <a:hlinkClick r:id="rId3"/>
              </a:rPr>
              <a:t>https://</a:t>
            </a:r>
            <a:r>
              <a:rPr lang="fr-FR" sz="3600" dirty="0" smtClean="0">
                <a:hlinkClick r:id="rId3"/>
              </a:rPr>
              <a:t>www.reseau-canope.fr/BSD/ecole.aspx</a:t>
            </a:r>
            <a:endParaRPr lang="fr-FR" sz="3600" dirty="0" smtClean="0"/>
          </a:p>
          <a:p>
            <a:pPr marL="45720" indent="0">
              <a:buNone/>
            </a:pP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00627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232098"/>
            <a:ext cx="9144000" cy="590287"/>
          </a:xfrm>
        </p:spPr>
        <p:txBody>
          <a:bodyPr/>
          <a:lstStyle/>
          <a:p>
            <a:pPr algn="ctr"/>
            <a:r>
              <a:rPr lang="fr-FR" b="1" dirty="0" smtClean="0"/>
              <a:t>Prendre la classe pour la première fois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9713" y="925902"/>
            <a:ext cx="9954883" cy="5354128"/>
          </a:xfrm>
        </p:spPr>
        <p:txBody>
          <a:bodyPr numCol="2">
            <a:normAutofit lnSpcReduction="10000"/>
          </a:bodyPr>
          <a:lstStyle/>
          <a:p>
            <a:pPr marL="45720" indent="0" algn="ctr">
              <a:buNone/>
            </a:pPr>
            <a:r>
              <a:rPr lang="fr-FR" b="1" dirty="0" smtClean="0"/>
              <a:t>Sécurité / Administratif</a:t>
            </a:r>
          </a:p>
          <a:p>
            <a:r>
              <a:rPr lang="fr-FR" dirty="0" smtClean="0"/>
              <a:t>Les élèves sont sous la responsabilité pleine et entière de l’enseignant qui doit veiller à leur sécurité tant physique qu’affective.</a:t>
            </a:r>
          </a:p>
          <a:p>
            <a:r>
              <a:rPr lang="fr-FR" dirty="0" smtClean="0"/>
              <a:t>Faire l’appel à 8.30 et 13.30, compter les élèves au retour de récréations, de déplacements.</a:t>
            </a:r>
          </a:p>
          <a:p>
            <a:r>
              <a:rPr lang="fr-FR" dirty="0" smtClean="0"/>
              <a:t>Les toilettes : par 2</a:t>
            </a:r>
          </a:p>
          <a:p>
            <a:r>
              <a:rPr lang="fr-FR" dirty="0" smtClean="0"/>
              <a:t>Être vigilant à 11.30 et 16.30</a:t>
            </a:r>
          </a:p>
          <a:p>
            <a:r>
              <a:rPr lang="fr-FR" dirty="0" smtClean="0"/>
              <a:t>Surveillance active dans la cour.</a:t>
            </a:r>
          </a:p>
          <a:p>
            <a:r>
              <a:rPr lang="fr-FR" dirty="0" smtClean="0"/>
              <a:t>Absence : prévenir le directeur </a:t>
            </a:r>
            <a:r>
              <a:rPr lang="fr-FR" b="1" dirty="0" smtClean="0"/>
              <a:t>et</a:t>
            </a:r>
            <a:r>
              <a:rPr lang="fr-FR" dirty="0" smtClean="0"/>
              <a:t> la circonscription (par mail)</a:t>
            </a:r>
          </a:p>
          <a:p>
            <a:pPr marL="45720" indent="0" algn="ctr">
              <a:buNone/>
            </a:pPr>
            <a:r>
              <a:rPr lang="fr-FR" b="1" dirty="0" smtClean="0"/>
              <a:t>Pédagogie / Didactique</a:t>
            </a:r>
          </a:p>
          <a:p>
            <a:r>
              <a:rPr lang="fr-FR" dirty="0" smtClean="0"/>
              <a:t>Préparation / correction des cahiers</a:t>
            </a:r>
          </a:p>
          <a:p>
            <a:r>
              <a:rPr lang="fr-FR" dirty="0" smtClean="0"/>
              <a:t>Bienveillance, encouragements, valorisations</a:t>
            </a:r>
          </a:p>
          <a:p>
            <a:r>
              <a:rPr lang="fr-FR" dirty="0" smtClean="0"/>
              <a:t>Gestion du groupe classe :  comportements, mise au travail, consignes,…</a:t>
            </a:r>
          </a:p>
          <a:p>
            <a:r>
              <a:rPr lang="fr-FR" dirty="0" smtClean="0"/>
              <a:t>Ressources institutionnelles</a:t>
            </a:r>
          </a:p>
          <a:p>
            <a:r>
              <a:rPr lang="fr-FR" dirty="0" smtClean="0"/>
              <a:t>Relations avec les adultes : collègues, partenaires (intervenants), parents</a:t>
            </a:r>
          </a:p>
          <a:p>
            <a:r>
              <a:rPr lang="fr-FR" dirty="0" smtClean="0"/>
              <a:t>Soigner la relation…</a:t>
            </a:r>
          </a:p>
        </p:txBody>
      </p:sp>
    </p:spTree>
    <p:extLst>
      <p:ext uri="{BB962C8B-B14F-4D97-AF65-F5344CB8AC3E}">
        <p14:creationId xmlns:p14="http://schemas.microsoft.com/office/powerpoint/2010/main" val="229838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147668"/>
            <a:ext cx="10058400" cy="812168"/>
          </a:xfrm>
        </p:spPr>
        <p:txBody>
          <a:bodyPr/>
          <a:lstStyle/>
          <a:p>
            <a:r>
              <a:rPr lang="fr-FR" dirty="0" smtClean="0"/>
              <a:t>Plan de la formation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6800" y="1124542"/>
            <a:ext cx="10058400" cy="5361451"/>
          </a:xfrm>
        </p:spPr>
        <p:txBody>
          <a:bodyPr>
            <a:normAutofit/>
          </a:bodyPr>
          <a:lstStyle/>
          <a:p>
            <a:r>
              <a:rPr lang="fr-FR" dirty="0" smtClean="0"/>
              <a:t>Les points forts</a:t>
            </a:r>
          </a:p>
          <a:p>
            <a:r>
              <a:rPr lang="fr-FR" dirty="0" smtClean="0"/>
              <a:t>La pré-rentrée et la première période</a:t>
            </a:r>
          </a:p>
          <a:p>
            <a:r>
              <a:rPr lang="fr-FR" dirty="0" smtClean="0"/>
              <a:t>Les règles de vie de la classe</a:t>
            </a:r>
          </a:p>
          <a:p>
            <a:r>
              <a:rPr lang="fr-FR" dirty="0" smtClean="0"/>
              <a:t>Les gestes professionnels</a:t>
            </a:r>
          </a:p>
          <a:p>
            <a:r>
              <a:rPr lang="fr-FR" dirty="0" smtClean="0"/>
              <a:t>Le questionnement, maïeutique essentielle</a:t>
            </a:r>
          </a:p>
          <a:p>
            <a:r>
              <a:rPr lang="fr-FR" dirty="0" smtClean="0"/>
              <a:t>Les outils de l’enseignant</a:t>
            </a:r>
          </a:p>
          <a:p>
            <a:r>
              <a:rPr lang="fr-FR" dirty="0" smtClean="0"/>
              <a:t>Evaluer</a:t>
            </a:r>
          </a:p>
          <a:p>
            <a:r>
              <a:rPr lang="fr-FR" dirty="0" smtClean="0"/>
              <a:t>Connaître les élèves et leurs besoins spécifiques</a:t>
            </a:r>
          </a:p>
          <a:p>
            <a:r>
              <a:rPr lang="fr-FR" dirty="0" smtClean="0"/>
              <a:t>Ressources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14092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6941" y="391885"/>
            <a:ext cx="10058400" cy="731838"/>
          </a:xfrm>
        </p:spPr>
        <p:txBody>
          <a:bodyPr/>
          <a:lstStyle/>
          <a:p>
            <a:r>
              <a:rPr lang="fr-FR" b="1" dirty="0" smtClean="0"/>
              <a:t>Les points forts de la formation continue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6800" y="1380119"/>
            <a:ext cx="10058400" cy="4792082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/>
              <a:t>L’éthique</a:t>
            </a:r>
            <a:r>
              <a:rPr lang="fr-FR" dirty="0" smtClean="0"/>
              <a:t> : Philippe MEIRIEU</a:t>
            </a:r>
          </a:p>
          <a:p>
            <a:r>
              <a:rPr lang="fr-FR" b="1" dirty="0" smtClean="0"/>
              <a:t>Les gestes professionnels </a:t>
            </a:r>
            <a:r>
              <a:rPr lang="fr-FR" dirty="0" smtClean="0"/>
              <a:t>: Jean DUVILLARD, Michel BOURBAO, Dominique BUCHETON</a:t>
            </a:r>
          </a:p>
          <a:p>
            <a:r>
              <a:rPr lang="fr-FR" b="1" dirty="0" smtClean="0"/>
              <a:t>Les visites de classe </a:t>
            </a:r>
            <a:r>
              <a:rPr lang="fr-FR" dirty="0" smtClean="0"/>
              <a:t>: analyse de pratique (prise en main CPC, observation et </a:t>
            </a:r>
            <a:r>
              <a:rPr lang="fr-FR" dirty="0" err="1" smtClean="0"/>
              <a:t>débrief</a:t>
            </a:r>
            <a:r>
              <a:rPr lang="fr-FR" dirty="0" smtClean="0"/>
              <a:t>, séances filmées, support </a:t>
            </a:r>
            <a:r>
              <a:rPr lang="fr-FR" dirty="0" err="1" smtClean="0"/>
              <a:t>Cafipemf</a:t>
            </a:r>
            <a:r>
              <a:rPr lang="fr-FR" dirty="0" smtClean="0"/>
              <a:t>) ; La préparation ; Les attendus (la validation).</a:t>
            </a:r>
          </a:p>
          <a:p>
            <a:r>
              <a:rPr lang="fr-FR" b="1" dirty="0" smtClean="0"/>
              <a:t>La communication avec les familles </a:t>
            </a:r>
            <a:r>
              <a:rPr lang="fr-FR" dirty="0" smtClean="0"/>
              <a:t>: réunion de rentrée ; mots dans les cahiers ; devoirs à la maison ; évaluations.</a:t>
            </a:r>
          </a:p>
          <a:p>
            <a:r>
              <a:rPr lang="fr-FR" b="1" dirty="0"/>
              <a:t>L’enseignement explicite </a:t>
            </a:r>
            <a:r>
              <a:rPr lang="fr-FR" dirty="0"/>
              <a:t>: Steve BISSONNETTE, </a:t>
            </a:r>
            <a:r>
              <a:rPr lang="fr-FR" sz="1300" dirty="0">
                <a:hlinkClick r:id="rId2"/>
              </a:rPr>
              <a:t>https://</a:t>
            </a:r>
            <a:r>
              <a:rPr lang="fr-FR" sz="1300" dirty="0" smtClean="0">
                <a:hlinkClick r:id="rId2"/>
              </a:rPr>
              <a:t>www.youtube.com/watch?v=o_2G8cjPJqA</a:t>
            </a:r>
            <a:endParaRPr lang="fr-FR" sz="1300" dirty="0" smtClean="0"/>
          </a:p>
          <a:p>
            <a:r>
              <a:rPr lang="fr-FR" b="1" dirty="0" smtClean="0"/>
              <a:t>La différenciation pédagogique </a:t>
            </a:r>
            <a:r>
              <a:rPr lang="fr-FR" dirty="0" smtClean="0"/>
              <a:t>: adapter, anticiper, prévoir, réguler, faire avec, table de soutien, groupes, supports variés, fichiers de ceintures…</a:t>
            </a:r>
          </a:p>
          <a:p>
            <a:r>
              <a:rPr lang="fr-FR" b="1" dirty="0" smtClean="0"/>
              <a:t>Apprendre ensemble </a:t>
            </a:r>
            <a:r>
              <a:rPr lang="fr-FR" dirty="0" smtClean="0"/>
              <a:t>: la classe est une communauté, l’enseignant est un chercheur.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054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0005" y="454359"/>
            <a:ext cx="10058400" cy="629607"/>
          </a:xfrm>
        </p:spPr>
        <p:txBody>
          <a:bodyPr/>
          <a:lstStyle/>
          <a:p>
            <a:r>
              <a:rPr lang="fr-FR" dirty="0" smtClean="0"/>
              <a:t>Philippe MEIRIEU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6800" y="1306286"/>
            <a:ext cx="10058400" cy="4865915"/>
          </a:xfrm>
        </p:spPr>
        <p:txBody>
          <a:bodyPr/>
          <a:lstStyle/>
          <a:p>
            <a:r>
              <a:rPr lang="fr-FR" b="1" dirty="0" smtClean="0"/>
              <a:t>Enseigner, c’est faire le pari de l’éducabilité de l’autre. </a:t>
            </a:r>
          </a:p>
          <a:p>
            <a:r>
              <a:rPr lang="fr-FR" dirty="0" smtClean="0"/>
              <a:t>« On n’a pas le droit de désespérer de l’autre. »</a:t>
            </a:r>
          </a:p>
          <a:p>
            <a:r>
              <a:rPr lang="fr-FR" dirty="0" smtClean="0"/>
              <a:t>« Il n’y a pas de fatalité. »</a:t>
            </a:r>
          </a:p>
          <a:p>
            <a:r>
              <a:rPr lang="fr-FR" dirty="0" smtClean="0"/>
              <a:t>« L’instituteur est celui qui institue l’humanité dans l’homme. »</a:t>
            </a:r>
          </a:p>
          <a:p>
            <a:r>
              <a:rPr lang="fr-FR" dirty="0" smtClean="0"/>
              <a:t>« La résistance des élèves est au cœur du métier d’enseignant. Enseigner, c’est faire de cette résistance un levier. Ce n’est pas le signe d’un échec mais le signe du chemin à prendre pour enseigner. »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20462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1439" y="187423"/>
            <a:ext cx="10098157" cy="1084786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Premières années d’enseignement </a:t>
            </a:r>
            <a:r>
              <a:rPr lang="fr-FR" sz="2400" dirty="0" smtClean="0"/>
              <a:t>: fondamentaux, conduite de classe, gestes professionnels.</a:t>
            </a:r>
            <a:br>
              <a:rPr lang="fr-FR" sz="2400" dirty="0" smtClean="0"/>
            </a:br>
            <a:r>
              <a:rPr lang="fr-FR" sz="2400" b="1" dirty="0" smtClean="0"/>
              <a:t>Michel BOURBAO </a:t>
            </a:r>
            <a:r>
              <a:rPr lang="fr-FR" sz="2400" dirty="0" smtClean="0"/>
              <a:t>et</a:t>
            </a:r>
            <a:r>
              <a:rPr lang="fr-FR" sz="2400" b="1" dirty="0" smtClean="0"/>
              <a:t> Fabienne RAMON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9451" y="1363081"/>
            <a:ext cx="10473004" cy="5128591"/>
          </a:xfrm>
        </p:spPr>
        <p:txBody>
          <a:bodyPr>
            <a:noAutofit/>
          </a:bodyPr>
          <a:lstStyle/>
          <a:p>
            <a:r>
              <a:rPr lang="fr-FR" sz="2000" b="1" dirty="0"/>
              <a:t>Etablir les relations dans et en dehors de la </a:t>
            </a:r>
            <a:r>
              <a:rPr lang="fr-FR" sz="2000" b="1" dirty="0" smtClean="0"/>
              <a:t>classe</a:t>
            </a:r>
          </a:p>
          <a:p>
            <a:r>
              <a:rPr lang="fr-FR" sz="2000" b="1" dirty="0"/>
              <a:t>Construire son répertoire de gestes </a:t>
            </a:r>
            <a:r>
              <a:rPr lang="fr-FR" sz="2000" b="1" dirty="0" smtClean="0"/>
              <a:t>professionnels</a:t>
            </a:r>
          </a:p>
          <a:p>
            <a:r>
              <a:rPr lang="fr-FR" sz="2000" dirty="0"/>
              <a:t>S’approprier les outils de </a:t>
            </a:r>
            <a:r>
              <a:rPr lang="fr-FR" sz="2000" dirty="0" smtClean="0"/>
              <a:t>l’enseignant</a:t>
            </a:r>
          </a:p>
          <a:p>
            <a:r>
              <a:rPr lang="fr-FR" sz="2000" dirty="0"/>
              <a:t>Connaître les élèves et leurs besoins </a:t>
            </a:r>
            <a:r>
              <a:rPr lang="fr-FR" sz="2000" dirty="0" smtClean="0"/>
              <a:t>spécifiques</a:t>
            </a:r>
          </a:p>
          <a:p>
            <a:pPr marL="0" indent="0">
              <a:buNone/>
            </a:pPr>
            <a:r>
              <a:rPr lang="fr-FR" sz="2000" u="sng" dirty="0"/>
              <a:t>Posture de l’enseignant </a:t>
            </a:r>
            <a:r>
              <a:rPr lang="fr-FR" sz="2000" dirty="0"/>
              <a:t>: </a:t>
            </a:r>
            <a:endParaRPr lang="fr-FR" sz="2000" dirty="0" smtClean="0"/>
          </a:p>
          <a:p>
            <a:r>
              <a:rPr lang="fr-FR" sz="1400" dirty="0" smtClean="0"/>
              <a:t>- </a:t>
            </a:r>
            <a:r>
              <a:rPr lang="fr-FR" sz="1400" dirty="0"/>
              <a:t>accueillir des élèves, faire autorité</a:t>
            </a:r>
          </a:p>
          <a:p>
            <a:r>
              <a:rPr lang="fr-FR" sz="1400" dirty="0" smtClean="0"/>
              <a:t>- </a:t>
            </a:r>
            <a:r>
              <a:rPr lang="fr-FR" sz="1400" dirty="0"/>
              <a:t>mettre en place un cadre pour gérer la classe</a:t>
            </a:r>
          </a:p>
          <a:p>
            <a:r>
              <a:rPr lang="fr-FR" sz="1400" dirty="0"/>
              <a:t>- organisation de l’espace et du temps</a:t>
            </a:r>
          </a:p>
          <a:p>
            <a:r>
              <a:rPr lang="fr-FR" sz="1400" dirty="0"/>
              <a:t>- Les outils et supports pour enseigner (cahier d’appel,</a:t>
            </a:r>
          </a:p>
          <a:p>
            <a:r>
              <a:rPr lang="fr-FR" sz="1400" dirty="0"/>
              <a:t>cahier journal, fiche de préparation, guide évaluation…)</a:t>
            </a:r>
          </a:p>
          <a:p>
            <a:r>
              <a:rPr lang="fr-FR" sz="2800" dirty="0">
                <a:hlinkClick r:id="rId2"/>
              </a:rPr>
              <a:t>https://sbeulaygue.netboard.me/nzos</a:t>
            </a:r>
            <a:r>
              <a:rPr lang="fr-FR" sz="2800" dirty="0" smtClean="0">
                <a:hlinkClick r:id="rId2"/>
              </a:rPr>
              <a:t>/</a:t>
            </a:r>
            <a:endParaRPr lang="fr-FR" sz="2800" dirty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13047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leur de cerisier 16 x 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74_TF03031002_TF03031002.potx" id="{D827061E-887A-4AE6-A20A-554FF46D7325}" vid="{400A73BB-3EA9-44EF-B586-B16B7A122014}"/>
    </a:ext>
  </a:extLst>
</a:theme>
</file>

<file path=ppt/theme/theme2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nature Fleur de cerisier (grand écran)</Template>
  <TotalTime>314</TotalTime>
  <Words>1315</Words>
  <Application>Microsoft Office PowerPoint</Application>
  <PresentationFormat>Grand écran</PresentationFormat>
  <Paragraphs>166</Paragraphs>
  <Slides>22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Calibri</vt:lpstr>
      <vt:lpstr>Cambria</vt:lpstr>
      <vt:lpstr>Constantia</vt:lpstr>
      <vt:lpstr>Wingdings 2</vt:lpstr>
      <vt:lpstr>Fleur de cerisier 16 x 9</vt:lpstr>
      <vt:lpstr>Débit</vt:lpstr>
      <vt:lpstr>Accueil des enseignants stagiaires</vt:lpstr>
      <vt:lpstr>Formation DSDEN 13</vt:lpstr>
      <vt:lpstr>QUIZZ</vt:lpstr>
      <vt:lpstr>NETBOARD NEOS</vt:lpstr>
      <vt:lpstr>Prendre la classe pour la première fois</vt:lpstr>
      <vt:lpstr>Plan de la formation</vt:lpstr>
      <vt:lpstr>Les points forts de la formation continue</vt:lpstr>
      <vt:lpstr>Philippe MEIRIEU</vt:lpstr>
      <vt:lpstr>Premières années d’enseignement : fondamentaux, conduite de classe, gestes professionnels. Michel BOURBAO et Fabienne RAMON</vt:lpstr>
      <vt:lpstr>La pré-rentrée ; La première période</vt:lpstr>
      <vt:lpstr>Etablir les relations dans et en dehors de la classe</vt:lpstr>
      <vt:lpstr>Climat de classe et autorité</vt:lpstr>
      <vt:lpstr>Construire son répertoire de gestes professionnels</vt:lpstr>
      <vt:lpstr>Enseigner s’apprend</vt:lpstr>
      <vt:lpstr>Enseigner et questionner : le travail en classe </vt:lpstr>
      <vt:lpstr>S’approprier les outils de l’enseignant</vt:lpstr>
      <vt:lpstr>Organiser et planifier : préparer la classe </vt:lpstr>
      <vt:lpstr>Évaluer : quoi / comment ?</vt:lpstr>
      <vt:lpstr>Connaître les élèves et leurs besoins spécifiques</vt:lpstr>
      <vt:lpstr>Pour résumer : </vt:lpstr>
      <vt:lpstr>Ressources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Disposition du titre</dc:title>
  <dc:creator>Sophie Beulaygue</dc:creator>
  <cp:lastModifiedBy>utilisateur</cp:lastModifiedBy>
  <cp:revision>43</cp:revision>
  <dcterms:created xsi:type="dcterms:W3CDTF">2024-05-22T06:12:07Z</dcterms:created>
  <dcterms:modified xsi:type="dcterms:W3CDTF">2024-07-03T10:03:54Z</dcterms:modified>
</cp:coreProperties>
</file>