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  <p:sldMasterId id="2147483706" r:id="rId2"/>
    <p:sldMasterId id="2147483712" r:id="rId3"/>
    <p:sldMasterId id="2147483724" r:id="rId4"/>
  </p:sldMasterIdLst>
  <p:notesMasterIdLst>
    <p:notesMasterId r:id="rId9"/>
  </p:notesMasterIdLst>
  <p:handoutMasterIdLst>
    <p:handoutMasterId r:id="rId10"/>
  </p:handoutMasterIdLst>
  <p:sldIdLst>
    <p:sldId id="446" r:id="rId5"/>
    <p:sldId id="447" r:id="rId6"/>
    <p:sldId id="448" r:id="rId7"/>
    <p:sldId id="449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72" userDrawn="1">
          <p15:clr>
            <a:srgbClr val="A4A3A4"/>
          </p15:clr>
        </p15:guide>
        <p15:guide id="2" pos="288" userDrawn="1">
          <p15:clr>
            <a:srgbClr val="F26B43"/>
          </p15:clr>
        </p15:guide>
        <p15:guide id="3" orient="horz" pos="4056" userDrawn="1">
          <p15:clr>
            <a:srgbClr val="F26B43"/>
          </p15:clr>
        </p15:guide>
        <p15:guide id="4" orient="horz" pos="1488" userDrawn="1">
          <p15:clr>
            <a:srgbClr val="A4A3A4"/>
          </p15:clr>
        </p15:guide>
        <p15:guide id="5" pos="3816" userDrawn="1">
          <p15:clr>
            <a:srgbClr val="A4A3A4"/>
          </p15:clr>
        </p15:guide>
        <p15:guide id="6" pos="7416" userDrawn="1">
          <p15:clr>
            <a:srgbClr val="F26B43"/>
          </p15:clr>
        </p15:guide>
        <p15:guide id="7" orient="horz" pos="312" userDrawn="1">
          <p15:clr>
            <a:srgbClr val="F26B43"/>
          </p15:clr>
        </p15:guide>
        <p15:guide id="8" orient="horz" pos="2160" userDrawn="1">
          <p15:clr>
            <a:srgbClr val="A4A3A4"/>
          </p15:clr>
        </p15:guide>
        <p15:guide id="9" orient="horz" pos="23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5896"/>
    <a:srgbClr val="7C6560"/>
    <a:srgbClr val="29282D"/>
    <a:srgbClr val="E288B6"/>
    <a:srgbClr val="D75078"/>
    <a:srgbClr val="B38F6A"/>
    <a:srgbClr val="6667AB"/>
    <a:srgbClr val="BBBBBB"/>
    <a:srgbClr val="B9B9B9"/>
    <a:srgbClr val="85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101"/>
      </p:cViewPr>
      <p:guideLst>
        <p:guide orient="horz" pos="3672"/>
        <p:guide pos="288"/>
        <p:guide orient="horz" pos="4056"/>
        <p:guide orient="horz" pos="1488"/>
        <p:guide pos="3816"/>
        <p:guide pos="7416"/>
        <p:guide orient="horz" pos="312"/>
        <p:guide orient="horz" pos="2160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32" y="13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B3440B4-626E-4F3C-BAEA-93BE989AF4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3A5570-8E4E-4AA9-B246-5A27A383B99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254A5CA-3F66-43D8-9613-943CE5459D4B}" type="datetime1">
              <a:rPr lang="ru-RU" smtClean="0"/>
              <a:t>08.02.2024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0D364A-9468-466A-ACCD-ABB3762BE8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9EF394-4AD6-48D1-9C4C-1B3D44BBF5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004FE7-BA7C-4FF4-9756-C6A1F2BCA3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7173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F96869-93B4-40FA-82EB-FE324B030B16}" type="datetime1">
              <a:rPr lang="ru-RU" noProof="0" smtClean="0"/>
              <a:t>08.02.2024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B83F1C3-4FA3-4491-97F4-43CA9C8BDFDF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796346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6B83F1C3-4FA3-4491-97F4-43CA9C8BDFD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95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17136"/>
            <a:ext cx="6581554" cy="1371600"/>
          </a:xfrm>
        </p:spPr>
        <p:txBody>
          <a:bodyPr rtlCol="0">
            <a:normAutofit/>
          </a:bodyPr>
          <a:lstStyle>
            <a:lvl1pPr>
              <a:lnSpc>
                <a:spcPts val="4600"/>
              </a:lnSpc>
              <a:defRPr sz="36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5024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 &quot;Развлечения&quot;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4288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мерсивная палитра &quot;Развлечения&quot;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3A3BC27-A809-4F76-931E-2DE01059A5AB}"/>
              </a:ext>
            </a:extLst>
          </p:cNvPr>
          <p:cNvSpPr/>
          <p:nvPr userDrawn="1"/>
        </p:nvSpPr>
        <p:spPr>
          <a:xfrm>
            <a:off x="6712974" y="1651000"/>
            <a:ext cx="460459" cy="5207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96A5108-5EBA-43CE-BA4A-DA9EEF5D808A}"/>
              </a:ext>
            </a:extLst>
          </p:cNvPr>
          <p:cNvSpPr/>
          <p:nvPr userDrawn="1"/>
        </p:nvSpPr>
        <p:spPr>
          <a:xfrm>
            <a:off x="9271000" y="0"/>
            <a:ext cx="2921000" cy="5397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2712910-50D0-4906-AB08-F37D02F96D4A}"/>
              </a:ext>
            </a:extLst>
          </p:cNvPr>
          <p:cNvSpPr/>
          <p:nvPr userDrawn="1"/>
        </p:nvSpPr>
        <p:spPr>
          <a:xfrm>
            <a:off x="0" y="2387600"/>
            <a:ext cx="5461000" cy="215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DAC760C-BE23-4DA2-A294-3B5668F8AECA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05272" cy="1572126"/>
          </a:xfrm>
        </p:spPr>
        <p:txBody>
          <a:bodyPr rtlCol="0"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072384"/>
            <a:ext cx="4946904" cy="287121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178040" y="457200"/>
            <a:ext cx="4562856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03717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ступ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DF9C7667-EADA-40AC-B931-4642E0A9A4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240280"/>
            <a:ext cx="4645152" cy="4197096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EC1CB8E8-F58A-4B26-B8AA-8977FC608E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936" y="4498848"/>
            <a:ext cx="2121408" cy="621792"/>
          </a:xfrm>
          <a:prstGeom prst="rect">
            <a:avLst/>
          </a:prstGeom>
        </p:spPr>
        <p:txBody>
          <a:bodyPr lIns="0" rtlCol="0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 b="1"/>
            </a:lvl1pPr>
            <a:lvl2pPr marL="457200" indent="0">
              <a:lnSpc>
                <a:spcPts val="1800"/>
              </a:lnSpc>
              <a:spcBef>
                <a:spcPts val="0"/>
              </a:spcBef>
              <a:buNone/>
              <a:defRPr sz="1200" b="1"/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200" b="1"/>
            </a:lvl3pPr>
            <a:lvl4pPr marL="1371600" indent="0">
              <a:lnSpc>
                <a:spcPts val="1800"/>
              </a:lnSpc>
              <a:spcBef>
                <a:spcPts val="0"/>
              </a:spcBef>
              <a:buNone/>
              <a:defRPr sz="1200" b="1"/>
            </a:lvl4pPr>
            <a:lvl5pPr marL="1828800" indent="0">
              <a:lnSpc>
                <a:spcPts val="1800"/>
              </a:lnSpc>
              <a:spcBef>
                <a:spcPts val="0"/>
              </a:spcBef>
              <a:buNone/>
              <a:defRPr sz="1200" b="1"/>
            </a:lvl5pPr>
          </a:lstStyle>
          <a:p>
            <a:pPr lvl="0" rtl="0"/>
            <a:r>
              <a:rPr lang="ru-RU" noProof="0"/>
              <a:t>Щелкните для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0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 &quot;Баланс&quot;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 cap="all" baseline="0"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90190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мерсивная палитра &quot;Баланс&quot;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0869985-B973-4011-9FA2-83D7EBB2EA53}"/>
              </a:ext>
            </a:extLst>
          </p:cNvPr>
          <p:cNvSpPr/>
          <p:nvPr userDrawn="1"/>
        </p:nvSpPr>
        <p:spPr>
          <a:xfrm>
            <a:off x="0" y="2400300"/>
            <a:ext cx="4267200" cy="4457700"/>
          </a:xfrm>
          <a:prstGeom prst="rect">
            <a:avLst/>
          </a:prstGeom>
          <a:solidFill>
            <a:srgbClr val="D293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99032"/>
            <a:ext cx="3619501" cy="877824"/>
          </a:xfrm>
        </p:spPr>
        <p:txBody>
          <a:bodyPr rtlCol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54500" y="0"/>
            <a:ext cx="7480300" cy="685800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75D44F0-DADD-4DCC-82EC-FDB3E9878AA9}"/>
              </a:ext>
            </a:extLst>
          </p:cNvPr>
          <p:cNvSpPr/>
          <p:nvPr userDrawn="1"/>
        </p:nvSpPr>
        <p:spPr>
          <a:xfrm>
            <a:off x="11734800" y="4445000"/>
            <a:ext cx="457200" cy="2413000"/>
          </a:xfrm>
          <a:prstGeom prst="rect">
            <a:avLst/>
          </a:prstGeom>
          <a:solidFill>
            <a:srgbClr val="884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CFE2C9-8B6E-4DDA-A5EA-04581F7629F0}"/>
              </a:ext>
            </a:extLst>
          </p:cNvPr>
          <p:cNvSpPr/>
          <p:nvPr userDrawn="1"/>
        </p:nvSpPr>
        <p:spPr>
          <a:xfrm>
            <a:off x="11734800" y="0"/>
            <a:ext cx="457200" cy="4462272"/>
          </a:xfrm>
          <a:prstGeom prst="rect">
            <a:avLst/>
          </a:prstGeom>
          <a:solidFill>
            <a:srgbClr val="86A2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371823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нстру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hidden="1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en-US" sz="18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6FEDCD9-19A7-423B-ABE0-DDD032DE8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7467601" cy="1572768"/>
          </a:xfrm>
        </p:spPr>
        <p:txBody>
          <a:bodyPr rtlCol="0"/>
          <a:lstStyle>
            <a:lvl1pPr>
              <a:lnSpc>
                <a:spcPts val="4600"/>
              </a:lnSpc>
              <a:defRPr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EBD7372B-17B4-4062-8BFA-745581B27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540000"/>
            <a:ext cx="6591300" cy="3403600"/>
          </a:xfrm>
          <a:prstGeom prst="rect">
            <a:avLst/>
          </a:prstGeom>
        </p:spPr>
        <p:txBody>
          <a:bodyPr rtlCol="0"/>
          <a:lstStyle>
            <a:lvl1pPr marL="342900" indent="-342900">
              <a:lnSpc>
                <a:spcPts val="3000"/>
              </a:lnSpc>
              <a:spcBef>
                <a:spcPts val="0"/>
              </a:spcBef>
              <a:buFont typeface="+mj-lt"/>
              <a:buAutoNum type="arabicPeriod"/>
              <a:defRPr sz="18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09A28F9-9D68-48A2-A1AD-C1C318C0EC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5300" y="1384300"/>
            <a:ext cx="3410712" cy="4572000"/>
          </a:xfrm>
          <a:prstGeom prst="roundRect">
            <a:avLst>
              <a:gd name="adj" fmla="val 2543"/>
            </a:avLst>
          </a:prstGeom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 userDrawn="1">
          <p15:clr>
            <a:srgbClr val="FBAE40"/>
          </p15:clr>
        </p15:guide>
        <p15:guide id="2" pos="33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 &quot;Родник&quot;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b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0594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мерсивная палитра &quot;Родник&quot;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86ECD6-DF3C-4CA6-9A77-ED32AC37F81F}"/>
              </a:ext>
            </a:extLst>
          </p:cNvPr>
          <p:cNvSpPr/>
          <p:nvPr userDrawn="1"/>
        </p:nvSpPr>
        <p:spPr>
          <a:xfrm>
            <a:off x="0" y="0"/>
            <a:ext cx="2445488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D3F081E-4462-4B33-A41E-0432A3B439D9}"/>
              </a:ext>
            </a:extLst>
          </p:cNvPr>
          <p:cNvSpPr/>
          <p:nvPr userDrawn="1"/>
        </p:nvSpPr>
        <p:spPr>
          <a:xfrm rot="5400000">
            <a:off x="10740656" y="5406656"/>
            <a:ext cx="2445488" cy="457200"/>
          </a:xfrm>
          <a:prstGeom prst="rect">
            <a:avLst/>
          </a:prstGeom>
          <a:solidFill>
            <a:srgbClr val="8A58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05FA2D1-6BF4-4194-B815-8C66D013FD27}"/>
              </a:ext>
            </a:extLst>
          </p:cNvPr>
          <p:cNvSpPr/>
          <p:nvPr userDrawn="1"/>
        </p:nvSpPr>
        <p:spPr>
          <a:xfrm>
            <a:off x="7982712" y="495300"/>
            <a:ext cx="3753612" cy="5943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C88F0DF-BC0B-473C-82DC-7FC46D38FAC1}"/>
              </a:ext>
            </a:extLst>
          </p:cNvPr>
          <p:cNvSpPr/>
          <p:nvPr userDrawn="1"/>
        </p:nvSpPr>
        <p:spPr>
          <a:xfrm>
            <a:off x="4251158" y="495300"/>
            <a:ext cx="3787056" cy="594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779776"/>
            <a:ext cx="3465576" cy="3255264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09160" y="960120"/>
            <a:ext cx="6574536" cy="5074920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DF3E524-6AEB-4529-804C-0B9CD9992050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CFF2CAC-AD21-48FA-AD68-A643AAA6A8C4}"/>
              </a:ext>
            </a:extLst>
          </p:cNvPr>
          <p:cNvCxnSpPr>
            <a:cxnSpLocks/>
          </p:cNvCxnSpPr>
          <p:nvPr userDrawn="1"/>
        </p:nvCxnSpPr>
        <p:spPr>
          <a:xfrm>
            <a:off x="228600" y="2415910"/>
            <a:ext cx="4022558" cy="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371600"/>
            <a:ext cx="3619501" cy="877824"/>
          </a:xfrm>
        </p:spPr>
        <p:txBody>
          <a:bodyPr rtlCol="0"/>
          <a:lstStyle>
            <a:lvl1pPr>
              <a:lnSpc>
                <a:spcPts val="4320"/>
              </a:lnSpc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122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алитра &quot;Звезда шоу&quot;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2569464"/>
            <a:ext cx="3619501" cy="1179576"/>
          </a:xfrm>
        </p:spPr>
        <p:txBody>
          <a:bodyPr rtlCol="0" anchor="t" anchorCtr="0">
            <a:normAutofit/>
          </a:bodyPr>
          <a:lstStyle>
            <a:lvl1pPr>
              <a:lnSpc>
                <a:spcPts val="4000"/>
              </a:lnSpc>
              <a:defRPr sz="3200"/>
            </a:lvl1pPr>
          </a:lstStyle>
          <a:p>
            <a:pPr rtl="0"/>
            <a:r>
              <a:rPr lang="ru-RU" noProof="0"/>
              <a:t>Щелкните, чтобы изменить заголовок</a:t>
            </a:r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B2F51F73-5064-47F8-83FD-440E0ED19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79392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8" name="Рисунок 8">
            <a:extLst>
              <a:ext uri="{FF2B5EF4-FFF2-40B4-BE49-F238E27FC236}">
                <a16:creationId xmlns:a16="http://schemas.microsoft.com/office/drawing/2014/main" id="{06FF689A-8221-42E8-96D4-ED4D3AD501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7064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19" name="Рисунок 8">
            <a:extLst>
              <a:ext uri="{FF2B5EF4-FFF2-40B4-BE49-F238E27FC236}">
                <a16:creationId xmlns:a16="http://schemas.microsoft.com/office/drawing/2014/main" id="{96424DB2-4D46-493F-A5B8-8901EDA394F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4736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0" name="Рисунок 8">
            <a:extLst>
              <a:ext uri="{FF2B5EF4-FFF2-40B4-BE49-F238E27FC236}">
                <a16:creationId xmlns:a16="http://schemas.microsoft.com/office/drawing/2014/main" id="{0AF2B6E1-5738-41B1-8C15-EA67154901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122408" y="1463040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1" name="Рисунок 8">
            <a:extLst>
              <a:ext uri="{FF2B5EF4-FFF2-40B4-BE49-F238E27FC236}">
                <a16:creationId xmlns:a16="http://schemas.microsoft.com/office/drawing/2014/main" id="{6C8D73EB-347C-4E13-94C8-FA8FADE4655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79392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2" name="Рисунок 8">
            <a:extLst>
              <a:ext uri="{FF2B5EF4-FFF2-40B4-BE49-F238E27FC236}">
                <a16:creationId xmlns:a16="http://schemas.microsoft.com/office/drawing/2014/main" id="{9DFA5C56-9B47-4F87-8E12-30A936274F1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27064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3" name="Рисунок 8">
            <a:extLst>
              <a:ext uri="{FF2B5EF4-FFF2-40B4-BE49-F238E27FC236}">
                <a16:creationId xmlns:a16="http://schemas.microsoft.com/office/drawing/2014/main" id="{1E3B5888-98ED-48E4-8AA8-5BAB43F8516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4736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  <p:sp>
        <p:nvSpPr>
          <p:cNvPr id="24" name="Рисунок 8">
            <a:extLst>
              <a:ext uri="{FF2B5EF4-FFF2-40B4-BE49-F238E27FC236}">
                <a16:creationId xmlns:a16="http://schemas.microsoft.com/office/drawing/2014/main" id="{569C9EE3-34D1-4DE0-B06C-2F6212F7C32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22408" y="4087368"/>
            <a:ext cx="1499616" cy="2194560"/>
          </a:xfrm>
          <a:prstGeom prst="rect">
            <a:avLst/>
          </a:prstGeom>
        </p:spPr>
        <p:txBody>
          <a:bodyPr rtlCol="0"/>
          <a:lstStyle>
            <a:lvl1pPr>
              <a:defRPr sz="2000"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539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ммерсивная палитра &quot;Звезда шоу&quot;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462B86F-90E5-425E-9F83-8477D8111E1D}"/>
              </a:ext>
            </a:extLst>
          </p:cNvPr>
          <p:cNvSpPr/>
          <p:nvPr userDrawn="1"/>
        </p:nvSpPr>
        <p:spPr>
          <a:xfrm>
            <a:off x="0" y="495300"/>
            <a:ext cx="6057900" cy="133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5269853-3C2C-4F9C-B1BB-E00F7A1DB9E1}"/>
              </a:ext>
            </a:extLst>
          </p:cNvPr>
          <p:cNvSpPr/>
          <p:nvPr userDrawn="1"/>
        </p:nvSpPr>
        <p:spPr>
          <a:xfrm>
            <a:off x="6530703" y="495300"/>
            <a:ext cx="2931587" cy="2628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3759D58-52AF-4785-8A33-F528F46D88A3}"/>
              </a:ext>
            </a:extLst>
          </p:cNvPr>
          <p:cNvSpPr/>
          <p:nvPr userDrawn="1"/>
        </p:nvSpPr>
        <p:spPr>
          <a:xfrm>
            <a:off x="8852618" y="3863713"/>
            <a:ext cx="2921000" cy="25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D3E0F4-EC0D-43C2-AC84-A53134C8566E}"/>
              </a:ext>
            </a:extLst>
          </p:cNvPr>
          <p:cNvSpPr/>
          <p:nvPr userDrawn="1"/>
        </p:nvSpPr>
        <p:spPr>
          <a:xfrm>
            <a:off x="228600" y="241300"/>
            <a:ext cx="11772900" cy="640080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79CA9-81D6-424A-8046-4B56E1D25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5638801" cy="1572126"/>
          </a:xfrm>
        </p:spPr>
        <p:txBody>
          <a:bodyPr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2A60302F-65DB-4E93-B6C3-49E64C44FB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489200"/>
            <a:ext cx="5202936" cy="3547872"/>
          </a:xfrm>
          <a:prstGeom prst="rect">
            <a:avLst/>
          </a:prstGeom>
        </p:spPr>
        <p:txBody>
          <a:bodyPr rtlCol="0"/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 rtl="0"/>
            <a:r>
              <a:rPr lang="ru-RU" noProof="0"/>
              <a:t>Щелкните, чтобы изменить текст</a:t>
            </a:r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id="{9A66F217-0E52-4AD8-82BA-AB332C596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97700" y="914400"/>
            <a:ext cx="4334256" cy="5093208"/>
          </a:xfrm>
          <a:prstGeom prst="rect">
            <a:avLst/>
          </a:prstGeom>
          <a:solidFill>
            <a:schemeClr val="accent3"/>
          </a:solidFill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8036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5A64004-8708-4A43-9D02-1EBA33D71B3D}" type="datetime1">
              <a:rPr lang="ru-RU" noProof="0" smtClean="0"/>
              <a:t>08.02.2024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6348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0" r:id="rId2"/>
    <p:sldLayoutId id="2147483701" r:id="rId3"/>
    <p:sldLayoutId id="2147483702" r:id="rId4"/>
    <p:sldLayoutId id="2147483662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3A86979-C6BA-4F7B-9EE9-1FB8653734D7}" type="datetime1">
              <a:rPr lang="ru-RU" noProof="0" smtClean="0"/>
              <a:t>08.02.2024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91160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1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F4E40D7-1AEB-420B-B078-628F87216F9A}" type="datetime1">
              <a:rPr lang="ru-RU" noProof="0" smtClean="0"/>
              <a:t>08.02.2024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44508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0DF88-AC53-41A3-8067-D7E6D5DB1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914400"/>
            <a:ext cx="11174819" cy="903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4755C1-18CC-4FD3-A030-3DAF46991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2F57854-E2DF-41A6-928F-E21745122E0B}" type="datetime1">
              <a:rPr lang="ru-RU" noProof="0" smtClean="0"/>
              <a:t>08.02.2024</a:t>
            </a:fld>
            <a:endParaRPr lang="ru-RU" noProof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E029F1-B791-445F-A184-90CC7A1BEC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D98767-7C9E-42DE-9782-D932A0FF1B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FADE3-B84E-4AF7-91CC-AB47E1A43619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32013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0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112" userDrawn="1">
          <p15:clr>
            <a:srgbClr val="F26B43"/>
          </p15:clr>
        </p15:guide>
        <p15:guide id="2" pos="2568" userDrawn="1">
          <p15:clr>
            <a:srgbClr val="F26B43"/>
          </p15:clr>
        </p15:guide>
        <p15:guide id="3" pos="288" userDrawn="1">
          <p15:clr>
            <a:srgbClr val="5ACBF0"/>
          </p15:clr>
        </p15:guide>
        <p15:guide id="4" pos="7392" userDrawn="1">
          <p15:clr>
            <a:srgbClr val="5ACBF0"/>
          </p15:clr>
        </p15:guide>
        <p15:guide id="5" orient="horz" pos="576" userDrawn="1">
          <p15:clr>
            <a:srgbClr val="5ACBF0"/>
          </p15:clr>
        </p15:guide>
        <p15:guide id="6" orient="horz" pos="374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Абстрактное изображение волнистых линий">
            <a:extLst>
              <a:ext uri="{FF2B5EF4-FFF2-40B4-BE49-F238E27FC236}">
                <a16:creationId xmlns:a16="http://schemas.microsoft.com/office/drawing/2014/main" id="{81F59575-96AE-45B0-B1FB-3CFC139E9D1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0" y="1"/>
            <a:ext cx="12191550" cy="6857999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8347D8D-E852-43D5-858E-2D01BE57F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2" y="167951"/>
            <a:ext cx="11980506" cy="1371600"/>
          </a:xfrm>
        </p:spPr>
        <p:txBody>
          <a:bodyPr rtlCol="0" anchor="t" anchorCtr="0">
            <a:noAutofit/>
          </a:bodyPr>
          <a:lstStyle/>
          <a:p>
            <a:pPr algn="ctr" rtl="0">
              <a:lnSpc>
                <a:spcPct val="100000"/>
              </a:lnSpc>
            </a:pPr>
            <a:r>
              <a:rPr lang="ru-RU" sz="1400" dirty="0"/>
              <a:t>МУНИЦИПАЛЬНОЕ ДОШКОЛЬНОЕ ОБРАЗОВАТЕЛЬНОЕ АВТОНОМНОЕ УЧРЕЖДЕНИЕ "ДЕТСКИЙ САД № 123 "ГАРМОНИЯ" КОМБИНИРОВАННОГО ВИДА Г.ОРСКА"</a:t>
            </a:r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id="{312304D0-586D-12A8-B0CB-CB7A70304685}"/>
              </a:ext>
            </a:extLst>
          </p:cNvPr>
          <p:cNvSpPr txBox="1">
            <a:spLocks/>
          </p:cNvSpPr>
          <p:nvPr/>
        </p:nvSpPr>
        <p:spPr>
          <a:xfrm>
            <a:off x="1110343" y="2052734"/>
            <a:ext cx="10422294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dirty="0"/>
              <a:t>МАКЕТЫ СКОРОЙ ПОМОЩИ </a:t>
            </a:r>
          </a:p>
          <a:p>
            <a:pPr algn="ctr">
              <a:lnSpc>
                <a:spcPct val="100000"/>
              </a:lnSpc>
            </a:pPr>
            <a:r>
              <a:rPr lang="ru-RU" dirty="0"/>
              <a:t>И </a:t>
            </a:r>
          </a:p>
          <a:p>
            <a:pPr algn="ctr">
              <a:lnSpc>
                <a:spcPct val="100000"/>
              </a:lnSpc>
            </a:pPr>
            <a:r>
              <a:rPr lang="ru-RU" dirty="0"/>
              <a:t>ПОЖАРНОЙ МАШИНЫ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id="{DE4A2172-7982-C872-FD95-2918336641E0}"/>
              </a:ext>
            </a:extLst>
          </p:cNvPr>
          <p:cNvSpPr txBox="1">
            <a:spLocks/>
          </p:cNvSpPr>
          <p:nvPr/>
        </p:nvSpPr>
        <p:spPr>
          <a:xfrm>
            <a:off x="4808376" y="5486400"/>
            <a:ext cx="10422294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1800" dirty="0"/>
              <a:t>Подготовила:</a:t>
            </a:r>
          </a:p>
          <a:p>
            <a:pPr algn="ctr">
              <a:lnSpc>
                <a:spcPct val="100000"/>
              </a:lnSpc>
            </a:pPr>
            <a:r>
              <a:rPr lang="ru-RU" sz="1800" dirty="0"/>
              <a:t>Воспитатель</a:t>
            </a:r>
          </a:p>
          <a:p>
            <a:pPr algn="ctr">
              <a:lnSpc>
                <a:spcPct val="100000"/>
              </a:lnSpc>
            </a:pPr>
            <a:r>
              <a:rPr lang="ru-RU" sz="1800" dirty="0"/>
              <a:t>Урасова </a:t>
            </a:r>
            <a:r>
              <a:rPr lang="ru-RU" sz="1800" dirty="0" err="1"/>
              <a:t>анастасия</a:t>
            </a:r>
            <a:r>
              <a:rPr lang="ru-RU" sz="1800" dirty="0"/>
              <a:t> </a:t>
            </a:r>
            <a:r>
              <a:rPr lang="ru-RU" sz="1800" dirty="0" err="1"/>
              <a:t>романовна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5831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>
            <a:extLst>
              <a:ext uri="{FF2B5EF4-FFF2-40B4-BE49-F238E27FC236}">
                <a16:creationId xmlns:a16="http://schemas.microsoft.com/office/drawing/2014/main" id="{C91EBAF3-739F-1994-F2CD-29DA6186FC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DE5642C-8B6B-3576-0F30-9ECE0885A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49" y="2638425"/>
            <a:ext cx="11174819" cy="903767"/>
          </a:xfrm>
        </p:spPr>
        <p:txBody>
          <a:bodyPr>
            <a:noAutofit/>
          </a:bodyPr>
          <a:lstStyle/>
          <a:p>
            <a:r>
              <a:rPr lang="ru-RU" sz="1800" dirty="0"/>
              <a:t>Цель: закрепить знания детей о видах транспорта и машинах специального назначения: «Скорая помощь», «Пожарная»</a:t>
            </a:r>
            <a:br>
              <a:rPr lang="ru-RU" sz="1800" dirty="0"/>
            </a:br>
            <a:r>
              <a:rPr lang="ru-RU" sz="1800" dirty="0"/>
              <a:t>Задачи: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образовательные: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- расширить и закрепить представления о транспорте спецслужб, номерах телефонов их вызова;</a:t>
            </a:r>
            <a:br>
              <a:rPr lang="ru-RU" sz="1800" dirty="0"/>
            </a:br>
            <a:r>
              <a:rPr lang="ru-RU" sz="1800" dirty="0"/>
              <a:t>- формировать умение различать и классифицировать разновидности авто транспорта (пассажирский, грузовой, специальный, легковой);</a:t>
            </a:r>
            <a:br>
              <a:rPr lang="ru-RU" sz="1800" dirty="0"/>
            </a:br>
            <a:r>
              <a:rPr lang="ru-RU" sz="1800" dirty="0"/>
              <a:t>- закрепить названия автотранспорта;</a:t>
            </a:r>
            <a:br>
              <a:rPr lang="ru-RU" sz="1800" dirty="0"/>
            </a:br>
            <a:r>
              <a:rPr lang="ru-RU" sz="1800" dirty="0"/>
              <a:t>- закреплять умение ориентироваться в пространстве;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развивающие:</a:t>
            </a:r>
            <a:br>
              <a:rPr lang="ru-RU" sz="1800" dirty="0"/>
            </a:br>
            <a:r>
              <a:rPr lang="ru-RU" sz="1800" dirty="0"/>
              <a:t>- развитие зрительного внимания, восприятия, памяти, речевой активности, координации речи с движением;</a:t>
            </a:r>
            <a:br>
              <a:rPr lang="ru-RU" sz="1800" dirty="0"/>
            </a:br>
            <a:r>
              <a:rPr lang="ru-RU" sz="1800" dirty="0"/>
              <a:t>- развивать чувство прекрасного</a:t>
            </a:r>
            <a:br>
              <a:rPr lang="ru-RU" sz="1800" dirty="0"/>
            </a:br>
            <a:r>
              <a:rPr lang="ru-RU" sz="1800" dirty="0"/>
              <a:t>- развивать чувство такта, при выполнении упражнений;</a:t>
            </a:r>
            <a:br>
              <a:rPr lang="ru-RU" sz="1800" dirty="0"/>
            </a:br>
            <a:r>
              <a:rPr lang="ru-RU" sz="1800" dirty="0"/>
              <a:t>воспитательные: воспитывать уважение к труду людей, работающие в сфере транспорта</a:t>
            </a:r>
            <a:r>
              <a:rPr lang="ru-RU" sz="4000" dirty="0"/>
              <a:t>.</a:t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707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03395-FCF4-8898-B4DD-724CF09AA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383286"/>
            <a:ext cx="9934576" cy="1179576"/>
          </a:xfrm>
        </p:spPr>
        <p:txBody>
          <a:bodyPr/>
          <a:lstStyle/>
          <a:p>
            <a:r>
              <a:rPr lang="ru-RU" dirty="0"/>
              <a:t>Макет пожарной машины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C7BFD76-AFAE-D467-89B4-C5E21C69D5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646" y="0"/>
            <a:ext cx="5145354" cy="6858000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7454F1AD-3ECA-7DB4-7D88-05827CC4ED84}"/>
              </a:ext>
            </a:extLst>
          </p:cNvPr>
          <p:cNvSpPr txBox="1">
            <a:spLocks/>
          </p:cNvSpPr>
          <p:nvPr/>
        </p:nvSpPr>
        <p:spPr>
          <a:xfrm>
            <a:off x="281473" y="1474237"/>
            <a:ext cx="6100666" cy="16671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Благодаря макетам дети могут узнать какие атрибуты нужны пожарным.</a:t>
            </a:r>
          </a:p>
        </p:txBody>
      </p:sp>
    </p:spTree>
    <p:extLst>
      <p:ext uri="{BB962C8B-B14F-4D97-AF65-F5344CB8AC3E}">
        <p14:creationId xmlns:p14="http://schemas.microsoft.com/office/powerpoint/2010/main" val="446569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1042E-4D8A-7AA3-7832-17030063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9BF10-F43E-1A58-19EC-C74D66F0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-383286"/>
            <a:ext cx="9934576" cy="1179576"/>
          </a:xfrm>
        </p:spPr>
        <p:txBody>
          <a:bodyPr/>
          <a:lstStyle/>
          <a:p>
            <a:r>
              <a:rPr lang="ru-RU" dirty="0"/>
              <a:t>Макет скорой помощи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4BEDD69B-CE6F-5A75-650B-B6C7EFCA9CE0}"/>
              </a:ext>
            </a:extLst>
          </p:cNvPr>
          <p:cNvSpPr txBox="1">
            <a:spLocks/>
          </p:cNvSpPr>
          <p:nvPr/>
        </p:nvSpPr>
        <p:spPr>
          <a:xfrm>
            <a:off x="281473" y="1474237"/>
            <a:ext cx="6100666" cy="16671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Также ребята могут узнать для чего нужны эти атрибуты, рассмотреть их.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FA9273-7393-9F96-E347-EA4107EB5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646" y="0"/>
            <a:ext cx="5145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020483"/>
      </p:ext>
    </p:extLst>
  </p:cSld>
  <p:clrMapOvr>
    <a:masterClrMapping/>
  </p:clrMapOvr>
</p:sld>
</file>

<file path=ppt/theme/theme1.xml><?xml version="1.0" encoding="utf-8"?>
<a:theme xmlns:a="http://schemas.openxmlformats.org/drawingml/2006/main" name="Баланс">
  <a:themeElements>
    <a:clrScheme name="Balancing Act">
      <a:dk1>
        <a:sysClr val="windowText" lastClr="000000"/>
      </a:dk1>
      <a:lt1>
        <a:sysClr val="window" lastClr="FFFFFF"/>
      </a:lt1>
      <a:dk2>
        <a:srgbClr val="8A4C5D"/>
      </a:dk2>
      <a:lt2>
        <a:srgbClr val="9E838E"/>
      </a:lt2>
      <a:accent1>
        <a:srgbClr val="C6ADB0"/>
      </a:accent1>
      <a:accent2>
        <a:srgbClr val="E3C0BF"/>
      </a:accent2>
      <a:accent3>
        <a:srgbClr val="D4937F"/>
      </a:accent3>
      <a:accent4>
        <a:srgbClr val="CCB87E"/>
      </a:accent4>
      <a:accent5>
        <a:srgbClr val="6667AB"/>
      </a:accent5>
      <a:accent6>
        <a:srgbClr val="86A094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199518.tgt.Office_61604836_TF78479028_Win32_OJ115677562.potx" id="{80688464-93FC-4B3F-91F6-9E870C5D63D5}" vid="{5FB4D31C-717B-410D-B3B2-9C4DC9FB5C26}"/>
    </a:ext>
  </a:extLst>
</a:theme>
</file>

<file path=ppt/theme/theme2.xml><?xml version="1.0" encoding="utf-8"?>
<a:theme xmlns:a="http://schemas.openxmlformats.org/drawingml/2006/main" name="Родник">
  <a:themeElements>
    <a:clrScheme name="Wellspring">
      <a:dk1>
        <a:sysClr val="windowText" lastClr="000000"/>
      </a:dk1>
      <a:lt1>
        <a:sysClr val="window" lastClr="FFFFFF"/>
      </a:lt1>
      <a:dk2>
        <a:srgbClr val="A1CAC9"/>
      </a:dk2>
      <a:lt2>
        <a:srgbClr val="48996B"/>
      </a:lt2>
      <a:accent1>
        <a:srgbClr val="759F51"/>
      </a:accent1>
      <a:accent2>
        <a:srgbClr val="436A2F"/>
      </a:accent2>
      <a:accent3>
        <a:srgbClr val="CFBF54"/>
      </a:accent3>
      <a:accent4>
        <a:srgbClr val="B3832F"/>
      </a:accent4>
      <a:accent5>
        <a:srgbClr val="8C5896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199518.tgt.Office_61604836_TF78479028_Win32_OJ115677562.potx" id="{80688464-93FC-4B3F-91F6-9E870C5D63D5}" vid="{96B21825-1DC4-4A19-B7EA-A7997718DB82}"/>
    </a:ext>
  </a:extLst>
</a:theme>
</file>

<file path=ppt/theme/theme3.xml><?xml version="1.0" encoding="utf-8"?>
<a:theme xmlns:a="http://schemas.openxmlformats.org/drawingml/2006/main" name="Звезда шоу">
  <a:themeElements>
    <a:clrScheme name="Star of the show">
      <a:dk1>
        <a:sysClr val="windowText" lastClr="000000"/>
      </a:dk1>
      <a:lt1>
        <a:sysClr val="window" lastClr="FFFFFF"/>
      </a:lt1>
      <a:dk2>
        <a:srgbClr val="29282D"/>
      </a:dk2>
      <a:lt2>
        <a:srgbClr val="625C60"/>
      </a:lt2>
      <a:accent1>
        <a:srgbClr val="7C6560"/>
      </a:accent1>
      <a:accent2>
        <a:srgbClr val="AEA392"/>
      </a:accent2>
      <a:accent3>
        <a:srgbClr val="DBD4D0"/>
      </a:accent3>
      <a:accent4>
        <a:srgbClr val="8E7961"/>
      </a:accent4>
      <a:accent5>
        <a:srgbClr val="F0EDE8"/>
      </a:accent5>
      <a:accent6>
        <a:srgbClr val="6667AB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199518.tgt.Office_61604836_TF78479028_Win32_OJ115677562.potx" id="{80688464-93FC-4B3F-91F6-9E870C5D63D5}" vid="{5FF74BC7-5C19-48A5-A3FE-138A0435C17A}"/>
    </a:ext>
  </a:extLst>
</a:theme>
</file>

<file path=ppt/theme/theme4.xml><?xml version="1.0" encoding="utf-8"?>
<a:theme xmlns:a="http://schemas.openxmlformats.org/drawingml/2006/main" name="Развлечения">
  <a:themeElements>
    <a:clrScheme name="Amusements">
      <a:dk1>
        <a:sysClr val="windowText" lastClr="000000"/>
      </a:dk1>
      <a:lt1>
        <a:sysClr val="window" lastClr="FFFFFF"/>
      </a:lt1>
      <a:dk2>
        <a:srgbClr val="D77E6F"/>
      </a:dk2>
      <a:lt2>
        <a:srgbClr val="6667AB"/>
      </a:lt2>
      <a:accent1>
        <a:srgbClr val="B38F6A"/>
      </a:accent1>
      <a:accent2>
        <a:srgbClr val="D75078"/>
      </a:accent2>
      <a:accent3>
        <a:srgbClr val="E288B6"/>
      </a:accent3>
      <a:accent4>
        <a:srgbClr val="E9445D"/>
      </a:accent4>
      <a:accent5>
        <a:srgbClr val="EEC272"/>
      </a:accent5>
      <a:accent6>
        <a:srgbClr val="85A0A9"/>
      </a:accent6>
      <a:hlink>
        <a:srgbClr val="0563C1"/>
      </a:hlink>
      <a:folHlink>
        <a:srgbClr val="954F72"/>
      </a:folHlink>
    </a:clrScheme>
    <a:fontScheme name="Custom 15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2199518.tgt.Office_61604836_TF78479028_Win32_OJ115677562.potx" id="{80688464-93FC-4B3F-91F6-9E870C5D63D5}" vid="{971B62A3-588F-491C-901A-EB88B68240C7}"/>
    </a:ext>
  </a:extLst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Цвет года Pantone 2022 </Template>
  <TotalTime>15</TotalTime>
  <Words>189</Words>
  <Application>Microsoft Office PowerPoint</Application>
  <PresentationFormat>Широкоэкранный</PresentationFormat>
  <Paragraphs>13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Segoe UI</vt:lpstr>
      <vt:lpstr>Segoe UI Light</vt:lpstr>
      <vt:lpstr>Баланс</vt:lpstr>
      <vt:lpstr>Родник</vt:lpstr>
      <vt:lpstr>Звезда шоу</vt:lpstr>
      <vt:lpstr>Развлечения</vt:lpstr>
      <vt:lpstr>МУНИЦИПАЛЬНОЕ ДОШКОЛЬНОЕ ОБРАЗОВАТЕЛЬНОЕ АВТОНОМНОЕ УЧРЕЖДЕНИЕ "ДЕТСКИЙ САД № 123 "ГАРМОНИЯ" КОМБИНИРОВАННОГО ВИДА Г.ОРСКА"</vt:lpstr>
      <vt:lpstr>Цель: закрепить знания детей о видах транспорта и машинах специального назначения: «Скорая помощь», «Пожарная» Задачи:  образовательные:  - расширить и закрепить представления о транспорте спецслужб, номерах телефонов их вызова; - формировать умение различать и классифицировать разновидности авто транспорта (пассажирский, грузовой, специальный, легковой); - закрепить названия автотранспорта; - закреплять умение ориентироваться в пространстве;  развивающие: - развитие зрительного внимания, восприятия, памяти, речевой активности, координации речи с движением; - развивать чувство прекрасного - развивать чувство такта, при выполнении упражнений; воспитательные: воспитывать уважение к труду людей, работающие в сфере транспорта. </vt:lpstr>
      <vt:lpstr>Макет пожарной машины</vt:lpstr>
      <vt:lpstr>Макет скорой помощи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"ДЕТСКИЙ САД № 123 "ГАРМОНИЯ" КОМБИНИРОВАННОГО ВИДА Г.ОРСКА"</dc:title>
  <dc:creator>Nastya Orsk2002</dc:creator>
  <cp:lastModifiedBy>Nastya Orsk2002</cp:lastModifiedBy>
  <cp:revision>1</cp:revision>
  <dcterms:created xsi:type="dcterms:W3CDTF">2024-02-08T12:03:23Z</dcterms:created>
  <dcterms:modified xsi:type="dcterms:W3CDTF">2024-02-08T12:18:26Z</dcterms:modified>
</cp:coreProperties>
</file>