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0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8" r:id="rId6"/>
    <p:sldId id="257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899" autoAdjust="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84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26C0D48-5544-4D1E-92ED-7D29602D5A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546F38-6843-4BA4-9087-99FDAC1368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F37960E-1F7C-41B1-9A2B-96C83E797D56}" type="datetime1">
              <a:rPr lang="ru-RU" smtClean="0"/>
              <a:t>01.12.2023</a:t>
            </a:fld>
            <a:endParaRPr lang="ru-RU" dirty="0"/>
          </a:p>
        </p:txBody>
      </p:sp>
      <p:sp>
        <p:nvSpPr>
          <p:cNvPr id="4" name="Нижний колонтитул 3">
            <a:extLst>
              <a:ext uri="{FF2B5EF4-FFF2-40B4-BE49-F238E27FC236}">
                <a16:creationId xmlns:a16="http://schemas.microsoft.com/office/drawing/2014/main" id="{404D4C3A-831C-48BC-BBE8-779D180697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B78A2E2F-4EBC-4E26-BCA0-463636F0B3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D2A560-1C91-4773-B7AC-4FDF7293D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572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9C201-AC4F-4363-955C-CEDBBD62208D}" type="datetime1">
              <a:rPr lang="ru-RU" smtClean="0"/>
              <a:pPr/>
              <a:t>01.12.2023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3F167F0-0840-1348-BFE4-C6298BBC0698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8990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552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Овал 10"/>
          <p:cNvSpPr/>
          <p:nvPr/>
        </p:nvSpPr>
        <p:spPr>
          <a:xfrm>
            <a:off x="322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Овал 11"/>
          <p:cNvSpPr/>
          <p:nvPr/>
        </p:nvSpPr>
        <p:spPr>
          <a:xfrm>
            <a:off x="175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Овал 12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Овал 13"/>
          <p:cNvSpPr/>
          <p:nvPr/>
        </p:nvSpPr>
        <p:spPr>
          <a:xfrm>
            <a:off x="7999412" y="-2373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5" name="Овал 14"/>
          <p:cNvSpPr/>
          <p:nvPr/>
        </p:nvSpPr>
        <p:spPr>
          <a:xfrm>
            <a:off x="8609012" y="5874054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Полилиния 5"/>
          <p:cNvSpPr>
            <a:spLocks noEditPoints="1"/>
          </p:cNvSpPr>
          <p:nvPr/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Заголовок 1"/>
          <p:cNvSpPr>
            <a:spLocks noGrp="1"/>
          </p:cNvSpPr>
          <p:nvPr userDrawn="1"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rtlCol="0" anchor="b"/>
          <a:lstStyle>
            <a:lvl1pPr>
              <a:defRPr sz="5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rtlCol="0" anchor="t"/>
          <a:lstStyle>
            <a:lvl1pPr marL="0" indent="0" algn="l">
              <a:buNone/>
              <a:defRPr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 userDrawn="1"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rtlCol="0"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pPr rtl="0"/>
            <a:fld id="{E86AA575-909A-4E84-A73A-2B96081E700B}" type="datetime1">
              <a:rPr lang="ru-RU" noProof="0" smtClean="0"/>
              <a:t>01.12.2023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 userDrawn="1"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 rtlCol="0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0" name="Прямоугольник 9"/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 rtlCol="0"/>
          <a:lstStyle>
            <a:lvl1pPr>
              <a:defRPr sz="2800" b="0" i="0">
                <a:latin typeface="+mj-lt"/>
              </a:defRPr>
            </a:lvl1pPr>
          </a:lstStyle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7273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 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Прямоугольник 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Овал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Овал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Овал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Овал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Овал 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Прямоугольник 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Полилиния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Полилиния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Полилиния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rtlCol="0" anchor="b">
            <a:normAutofit/>
          </a:bodyPr>
          <a:lstStyle>
            <a:lvl1pPr algn="l">
              <a:defRPr sz="23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215A5A73-8E13-4E38-8362-0A09BA94411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58861" y="478881"/>
            <a:ext cx="5582675" cy="5908526"/>
          </a:xfrm>
          <a:custGeom>
            <a:avLst/>
            <a:gdLst>
              <a:gd name="connsiteX0" fmla="*/ 10816 w 5582675"/>
              <a:gd name="connsiteY0" fmla="*/ 0 h 5908526"/>
              <a:gd name="connsiteX1" fmla="*/ 5582675 w 5582675"/>
              <a:gd name="connsiteY1" fmla="*/ 0 h 5908526"/>
              <a:gd name="connsiteX2" fmla="*/ 5582675 w 5582675"/>
              <a:gd name="connsiteY2" fmla="*/ 5908526 h 5908526"/>
              <a:gd name="connsiteX3" fmla="*/ 0 w 5582675"/>
              <a:gd name="connsiteY3" fmla="*/ 5908526 h 5908526"/>
              <a:gd name="connsiteX4" fmla="*/ 30693 w 5582675"/>
              <a:gd name="connsiteY4" fmla="*/ 5722836 h 5908526"/>
              <a:gd name="connsiteX5" fmla="*/ 223682 w 5582675"/>
              <a:gd name="connsiteY5" fmla="*/ 2921544 h 5908526"/>
              <a:gd name="connsiteX6" fmla="*/ 30693 w 5582675"/>
              <a:gd name="connsiteY6" fmla="*/ 120253 h 590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2675" h="5908526">
                <a:moveTo>
                  <a:pt x="10816" y="0"/>
                </a:moveTo>
                <a:lnTo>
                  <a:pt x="5582675" y="0"/>
                </a:lnTo>
                <a:lnTo>
                  <a:pt x="5582675" y="5908526"/>
                </a:lnTo>
                <a:lnTo>
                  <a:pt x="0" y="5908526"/>
                </a:lnTo>
                <a:lnTo>
                  <a:pt x="30693" y="5722836"/>
                </a:lnTo>
                <a:cubicBezTo>
                  <a:pt x="153771" y="4890115"/>
                  <a:pt x="223682" y="3935837"/>
                  <a:pt x="223682" y="2921544"/>
                </a:cubicBezTo>
                <a:cubicBezTo>
                  <a:pt x="223682" y="1907252"/>
                  <a:pt x="153771" y="952973"/>
                  <a:pt x="30693" y="120253"/>
                </a:cubicBezTo>
                <a:close/>
              </a:path>
            </a:pathLst>
          </a:custGeom>
          <a:effectLst/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D13EF0-FE8D-43FC-AE79-F77DF127C654}" type="datetime1">
              <a:rPr lang="ru-RU" noProof="0" smtClean="0"/>
              <a:t>01.12.2023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4" name="Прямоугольник 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8343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 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Прямоугольник 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Овал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Овал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Овал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Овал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Овал 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Прямоугольник 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Полилиния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Полилиния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Полилиния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B50BDD93-02DA-4B21-9556-FA8B9894F9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58861" y="478880"/>
            <a:ext cx="5582675" cy="5900239"/>
          </a:xfrm>
          <a:custGeom>
            <a:avLst/>
            <a:gdLst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0 w 5582675"/>
              <a:gd name="connsiteY4" fmla="*/ 0 h 5900239"/>
              <a:gd name="connsiteX0" fmla="*/ 3501 w 5586176"/>
              <a:gd name="connsiteY0" fmla="*/ 0 h 5900239"/>
              <a:gd name="connsiteX1" fmla="*/ 5586176 w 5586176"/>
              <a:gd name="connsiteY1" fmla="*/ 0 h 5900239"/>
              <a:gd name="connsiteX2" fmla="*/ 5586176 w 5586176"/>
              <a:gd name="connsiteY2" fmla="*/ 5900239 h 5900239"/>
              <a:gd name="connsiteX3" fmla="*/ 3501 w 5586176"/>
              <a:gd name="connsiteY3" fmla="*/ 5900239 h 5900239"/>
              <a:gd name="connsiteX4" fmla="*/ 0 w 5586176"/>
              <a:gd name="connsiteY4" fmla="*/ 3615600 h 5900239"/>
              <a:gd name="connsiteX5" fmla="*/ 3501 w 5586176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0 w 5582675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47299 w 5582675"/>
              <a:gd name="connsiteY5" fmla="*/ 24756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1173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5237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2675" h="5900239">
                <a:moveTo>
                  <a:pt x="0" y="0"/>
                </a:moveTo>
                <a:lnTo>
                  <a:pt x="5582675" y="0"/>
                </a:lnTo>
                <a:lnTo>
                  <a:pt x="5582675" y="5900239"/>
                </a:lnTo>
                <a:lnTo>
                  <a:pt x="0" y="5900239"/>
                </a:lnTo>
                <a:cubicBezTo>
                  <a:pt x="14285" y="5817931"/>
                  <a:pt x="34284" y="5741338"/>
                  <a:pt x="42854" y="5653315"/>
                </a:cubicBezTo>
                <a:cubicBezTo>
                  <a:pt x="145724" y="4908883"/>
                  <a:pt x="181919" y="4332092"/>
                  <a:pt x="220019" y="3442880"/>
                </a:cubicBezTo>
                <a:cubicBezTo>
                  <a:pt x="221712" y="2333747"/>
                  <a:pt x="182766" y="1285573"/>
                  <a:pt x="47299" y="24756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rtlCol="0" anchor="b">
            <a:normAutofit/>
          </a:bodyPr>
          <a:lstStyle>
            <a:lvl1pPr algn="l">
              <a:defRPr sz="23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9A25B9-C5B6-4321-9761-C8D3F1A3412A}" type="datetime1">
              <a:rPr lang="ru-RU" noProof="0" smtClean="0"/>
              <a:t>01.12.2023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4" name="Прямоугольник 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97730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7E678F-447A-480B-9B75-01799EA8EF53}" type="datetime1">
              <a:rPr lang="ru-RU" noProof="0" smtClean="0"/>
              <a:t>01.12.2023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77171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2512C1-8A81-4FB1-A62C-2439B34D73D0}" type="datetime1">
              <a:rPr lang="ru-RU" noProof="0" smtClean="0"/>
              <a:t>01.12.2023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5993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B13030-9547-48AA-9A77-B6FE0D9329CE}" type="datetime1">
              <a:rPr lang="ru-RU" noProof="0" smtClean="0"/>
              <a:t>01.12.2023</a:t>
            </a:fld>
            <a:endParaRPr lang="ru-RU" noProof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26480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5B4ED4-48AB-41C5-85BE-36F29B424A13}" type="datetime1">
              <a:rPr lang="ru-RU" noProof="0" smtClean="0"/>
              <a:t>01.12.2023</a:t>
            </a:fld>
            <a:endParaRPr lang="ru-RU" noProof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Прямоугольник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1922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235056-05E5-49FA-85B9-C13A880503DF}" type="datetime1">
              <a:rPr lang="ru-RU" noProof="0" smtClean="0"/>
              <a:t>01.12.2023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7362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Прямоугольник 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Овал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Овал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Овал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Овал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Овал 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Полилиния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Полилиния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Полилиния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rtlCol="0" anchor="ctr"/>
          <a:lstStyle>
            <a:lvl1pPr algn="l">
              <a:defRPr sz="40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rtlCol="0"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FE25B6-26B9-4795-9DB3-1F92AB5CD076}" type="datetime1">
              <a:rPr lang="ru-RU" noProof="0" smtClean="0"/>
              <a:t>01.12.2023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5" name="Прямоугольник 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0819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 —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 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Прямоугольник 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Полилиния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Полилиния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Полилиния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35181B-387F-4E5B-AC56-E7811112EC5A}" type="datetime1">
              <a:rPr lang="ru-RU" noProof="0" smtClean="0"/>
              <a:t>01.12.2023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5" name="Прямоугольник 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7957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маркеров в виде значков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 9">
            <a:extLst>
              <a:ext uri="{FF2B5EF4-FFF2-40B4-BE49-F238E27FC236}">
                <a16:creationId xmlns:a16="http://schemas.microsoft.com/office/drawing/2014/main" id="{5B480622-FB8F-493B-9965-971B07D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2913" y="1748812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Текстовый элемент</a:t>
            </a:r>
          </a:p>
        </p:txBody>
      </p:sp>
      <p:sp>
        <p:nvSpPr>
          <p:cNvPr id="16" name="Текст 9">
            <a:extLst>
              <a:ext uri="{FF2B5EF4-FFF2-40B4-BE49-F238E27FC236}">
                <a16:creationId xmlns:a16="http://schemas.microsoft.com/office/drawing/2014/main" id="{2C5BC223-8B87-4685-A901-71B07847E4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92913" y="256115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Текстовый элемент</a:t>
            </a:r>
          </a:p>
        </p:txBody>
      </p:sp>
      <p:sp>
        <p:nvSpPr>
          <p:cNvPr id="17" name="Текст 9">
            <a:extLst>
              <a:ext uri="{FF2B5EF4-FFF2-40B4-BE49-F238E27FC236}">
                <a16:creationId xmlns:a16="http://schemas.microsoft.com/office/drawing/2014/main" id="{1AE3DDF2-FC22-4381-9763-408FEF9648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2913" y="3373501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3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Текстовый элемент</a:t>
            </a:r>
          </a:p>
        </p:txBody>
      </p:sp>
      <p:sp>
        <p:nvSpPr>
          <p:cNvPr id="18" name="Текст 9">
            <a:extLst>
              <a:ext uri="{FF2B5EF4-FFF2-40B4-BE49-F238E27FC236}">
                <a16:creationId xmlns:a16="http://schemas.microsoft.com/office/drawing/2014/main" id="{6170A2BF-28BF-4B27-B92D-B1423601B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92913" y="418584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Текстовый элемент</a:t>
            </a:r>
          </a:p>
        </p:txBody>
      </p:sp>
      <p:sp>
        <p:nvSpPr>
          <p:cNvPr id="19" name="Текст 9">
            <a:extLst>
              <a:ext uri="{FF2B5EF4-FFF2-40B4-BE49-F238E27FC236}">
                <a16:creationId xmlns:a16="http://schemas.microsoft.com/office/drawing/2014/main" id="{2DB1D08C-9D26-4EC5-B935-D6A265A2A6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2913" y="4998190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6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Текстовый элемент</a:t>
            </a:r>
          </a:p>
        </p:txBody>
      </p:sp>
      <p:grpSp>
        <p:nvGrpSpPr>
          <p:cNvPr id="23" name="Группа 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Прямоугольник 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Полилиния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Полилиния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Полилиния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6630CC-A9AF-4535-8F2C-F1F193CA8C0F}" type="datetime1">
              <a:rPr lang="ru-RU" noProof="0" smtClean="0"/>
              <a:t>01.12.2023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5" name="Прямоугольник 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9DDAF6ED-5E16-4D29-98B7-FB80DB3AAF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70575" y="1840504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1" name="Рисунок 13">
            <a:extLst>
              <a:ext uri="{FF2B5EF4-FFF2-40B4-BE49-F238E27FC236}">
                <a16:creationId xmlns:a16="http://schemas.microsoft.com/office/drawing/2014/main" id="{8C305CB7-F303-430E-951A-7FC6F97062A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870575" y="2652849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2" name="Рисунок 13">
            <a:extLst>
              <a:ext uri="{FF2B5EF4-FFF2-40B4-BE49-F238E27FC236}">
                <a16:creationId xmlns:a16="http://schemas.microsoft.com/office/drawing/2014/main" id="{84D427E5-ED69-4A46-A9B7-F4DC4466F32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0575" y="3465194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4" name="Рисунок 13">
            <a:extLst>
              <a:ext uri="{FF2B5EF4-FFF2-40B4-BE49-F238E27FC236}">
                <a16:creationId xmlns:a16="http://schemas.microsoft.com/office/drawing/2014/main" id="{3DDA902F-61D6-4F1C-86C6-D1F5584AE8B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70575" y="4277539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6" name="Рисунок 13">
            <a:extLst>
              <a:ext uri="{FF2B5EF4-FFF2-40B4-BE49-F238E27FC236}">
                <a16:creationId xmlns:a16="http://schemas.microsoft.com/office/drawing/2014/main" id="{D8B6871A-9C69-4437-A5AD-A0400BAF2C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870575" y="5089882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329625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ветлый вертикальный маркированный список с 4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>
            <a:extLst>
              <a:ext uri="{FF2B5EF4-FFF2-40B4-BE49-F238E27FC236}">
                <a16:creationId xmlns:a16="http://schemas.microsoft.com/office/drawing/2014/main" id="{B8ACAEC3-8D8C-3848-8630-7A0DFF3F6116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2" name="Рисунок 9">
            <a:extLst>
              <a:ext uri="{FF2B5EF4-FFF2-40B4-BE49-F238E27FC236}">
                <a16:creationId xmlns:a16="http://schemas.microsoft.com/office/drawing/2014/main" id="{CC12BEA0-F502-0646-A370-7ECF194608D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sp>
        <p:nvSpPr>
          <p:cNvPr id="29" name="Овал 28">
            <a:extLst>
              <a:ext uri="{FF2B5EF4-FFF2-40B4-BE49-F238E27FC236}">
                <a16:creationId xmlns:a16="http://schemas.microsoft.com/office/drawing/2014/main" id="{D58C6160-632A-B540-A7E5-81F40CEC1FE7}"/>
              </a:ext>
            </a:extLst>
          </p:cNvPr>
          <p:cNvSpPr>
            <a:spLocks noChangeAspect="1"/>
          </p:cNvSpPr>
          <p:nvPr userDrawn="1"/>
        </p:nvSpPr>
        <p:spPr>
          <a:xfrm>
            <a:off x="6287247" y="370677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0" name="Рисунок 9">
            <a:extLst>
              <a:ext uri="{FF2B5EF4-FFF2-40B4-BE49-F238E27FC236}">
                <a16:creationId xmlns:a16="http://schemas.microsoft.com/office/drawing/2014/main" id="{EB2FEBB6-C1E0-0D47-8CCC-05EE2F75659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2271" y="387367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7215E544-9553-AC42-B5C3-F7AE9AD6D815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Овал 2">
            <a:extLst>
              <a:ext uri="{FF2B5EF4-FFF2-40B4-BE49-F238E27FC236}">
                <a16:creationId xmlns:a16="http://schemas.microsoft.com/office/drawing/2014/main" id="{F76E934A-C634-DF4D-992A-6E01917693AD}"/>
              </a:ext>
            </a:extLst>
          </p:cNvPr>
          <p:cNvSpPr>
            <a:spLocks noChangeAspect="1"/>
          </p:cNvSpPr>
          <p:nvPr userDrawn="1"/>
        </p:nvSpPr>
        <p:spPr>
          <a:xfrm>
            <a:off x="6289119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grpSp>
        <p:nvGrpSpPr>
          <p:cNvPr id="23" name="Группа 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Прямоугольник 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Полилиния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Полилиния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Полилиния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CC947A-8F53-4F5E-AF9C-EDEF04AD8794}" type="datetime1">
              <a:rPr lang="ru-RU" noProof="0" smtClean="0"/>
              <a:t>01.12.2023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5" name="Прямоугольник 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26" name="Текст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28" name="Текст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20" name="Рисунок 9">
            <a:extLst>
              <a:ext uri="{FF2B5EF4-FFF2-40B4-BE49-F238E27FC236}">
                <a16:creationId xmlns:a16="http://schemas.microsoft.com/office/drawing/2014/main" id="{8E97E18E-0E31-B542-9578-D6E4DCD84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sp>
        <p:nvSpPr>
          <p:cNvPr id="24" name="Рисунок 9">
            <a:extLst>
              <a:ext uri="{FF2B5EF4-FFF2-40B4-BE49-F238E27FC236}">
                <a16:creationId xmlns:a16="http://schemas.microsoft.com/office/drawing/2014/main" id="{7602DDF7-46BD-6045-BDB0-45F47B0B6A9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</p:spTree>
    <p:extLst>
      <p:ext uri="{BB962C8B-B14F-4D97-AF65-F5344CB8AC3E}">
        <p14:creationId xmlns:p14="http://schemas.microsoft.com/office/powerpoint/2010/main" val="182046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ертикальный маркированный список с 4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 19">
            <a:extLst>
              <a:ext uri="{FF2B5EF4-FFF2-40B4-BE49-F238E27FC236}">
                <a16:creationId xmlns:a16="http://schemas.microsoft.com/office/drawing/2014/main" id="{86F73ED6-3B3B-5A45-912C-FCFD7D53593C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1" name="Рисунок 9">
            <a:extLst>
              <a:ext uri="{FF2B5EF4-FFF2-40B4-BE49-F238E27FC236}">
                <a16:creationId xmlns:a16="http://schemas.microsoft.com/office/drawing/2014/main" id="{B5971407-B12A-EE45-895D-769807DFC76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36215321-76D7-AD41-B779-DE347C617DB3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3706777"/>
            <a:ext cx="1261872" cy="12618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4" name="Рисунок 9">
            <a:extLst>
              <a:ext uri="{FF2B5EF4-FFF2-40B4-BE49-F238E27FC236}">
                <a16:creationId xmlns:a16="http://schemas.microsoft.com/office/drawing/2014/main" id="{E61684B2-1403-BD44-80B1-6A5C0D0A3C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4143" y="387367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sp>
        <p:nvSpPr>
          <p:cNvPr id="29" name="Овал 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0" name="Овал 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799317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Рисунок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sp>
        <p:nvSpPr>
          <p:cNvPr id="32" name="Рисунок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grpSp>
        <p:nvGrpSpPr>
          <p:cNvPr id="23" name="Группа 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Прямоугольник 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Полилиния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Полилиния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Полилиния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BC0FA3-29EB-469B-9530-6BBADAB7B2D7}" type="datetime1">
              <a:rPr lang="ru-RU" noProof="0" smtClean="0"/>
              <a:t>01.12.2023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5" name="Прямоугольник 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26" name="Текст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28" name="Текст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</p:spTree>
    <p:extLst>
      <p:ext uri="{BB962C8B-B14F-4D97-AF65-F5344CB8AC3E}">
        <p14:creationId xmlns:p14="http://schemas.microsoft.com/office/powerpoint/2010/main" val="325413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ертикальный маркированный список с 2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вал 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2234226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0" name="Овал 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2234226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Рисунок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2401122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sp>
        <p:nvSpPr>
          <p:cNvPr id="32" name="Рисунок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2400186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grpSp>
        <p:nvGrpSpPr>
          <p:cNvPr id="23" name="Группа 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Прямоугольник 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Полилиния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Полилиния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Полилиния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27B839-FF0E-42D3-9556-B9897ECA7F5F}" type="datetime1">
              <a:rPr lang="ru-RU" noProof="0" smtClean="0"/>
              <a:t>01.12.2023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5" name="Прямоугольник 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3785996"/>
            <a:ext cx="2325688" cy="1503455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3785996"/>
            <a:ext cx="2325688" cy="1503455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</p:spTree>
    <p:extLst>
      <p:ext uri="{BB962C8B-B14F-4D97-AF65-F5344CB8AC3E}">
        <p14:creationId xmlns:p14="http://schemas.microsoft.com/office/powerpoint/2010/main" val="246506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Горизонтальный маркированный список с 4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Овал 31">
            <a:extLst>
              <a:ext uri="{FF2B5EF4-FFF2-40B4-BE49-F238E27FC236}">
                <a16:creationId xmlns:a16="http://schemas.microsoft.com/office/drawing/2014/main" id="{F625DE42-6A2A-D745-B1F8-2AF2793533BE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3981394"/>
            <a:ext cx="1042415" cy="10424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3" name="Рисунок 9">
            <a:extLst>
              <a:ext uri="{FF2B5EF4-FFF2-40B4-BE49-F238E27FC236}">
                <a16:creationId xmlns:a16="http://schemas.microsoft.com/office/drawing/2014/main" id="{A87D37E3-62A9-1F44-8520-EBED16BF1C0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35100" y="4123125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sp>
        <p:nvSpPr>
          <p:cNvPr id="29" name="Овал 28">
            <a:extLst>
              <a:ext uri="{FF2B5EF4-FFF2-40B4-BE49-F238E27FC236}">
                <a16:creationId xmlns:a16="http://schemas.microsoft.com/office/drawing/2014/main" id="{75F8797D-AFBD-534A-AC82-DE2B7BAECE83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1932281"/>
            <a:ext cx="1042415" cy="1042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0" name="Рисунок 9">
            <a:extLst>
              <a:ext uri="{FF2B5EF4-FFF2-40B4-BE49-F238E27FC236}">
                <a16:creationId xmlns:a16="http://schemas.microsoft.com/office/drawing/2014/main" id="{EFE809D2-16A3-B143-BC10-FEC397E62C6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35100" y="2074012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grpSp>
        <p:nvGrpSpPr>
          <p:cNvPr id="23" name="Группа 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Прямоугольник 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Полилиния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Полилиния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Полилиния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933AA0-1871-4D22-9234-42BFA2DFD622}" type="datetime1">
              <a:rPr lang="ru-RU" noProof="0" smtClean="0"/>
              <a:t>01.12.2023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5" name="Прямоугольник 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9670" y="1840992"/>
            <a:ext cx="2095046" cy="1225056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533" y="1840992"/>
            <a:ext cx="2095046" cy="1225056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26" name="Текст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9670" y="3891529"/>
            <a:ext cx="2095046" cy="122214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28" name="Текст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9533" y="3891529"/>
            <a:ext cx="2095046" cy="122214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20" name="Овал 19">
            <a:extLst>
              <a:ext uri="{FF2B5EF4-FFF2-40B4-BE49-F238E27FC236}">
                <a16:creationId xmlns:a16="http://schemas.microsoft.com/office/drawing/2014/main" id="{73963115-25B3-494B-9A13-AC92EFE94C09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1932281"/>
            <a:ext cx="1042415" cy="1042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1" name="Рисунок 9">
            <a:extLst>
              <a:ext uri="{FF2B5EF4-FFF2-40B4-BE49-F238E27FC236}">
                <a16:creationId xmlns:a16="http://schemas.microsoft.com/office/drawing/2014/main" id="{3C759269-D6E6-2B41-8BEE-8B5AFB809B6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01494" y="2074012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43E569D5-DC38-7C46-95CD-ACFBFBF591A2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3981394"/>
            <a:ext cx="1042415" cy="10424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4" name="Рисунок 9">
            <a:extLst>
              <a:ext uri="{FF2B5EF4-FFF2-40B4-BE49-F238E27FC236}">
                <a16:creationId xmlns:a16="http://schemas.microsoft.com/office/drawing/2014/main" id="{E8396DFD-D667-2648-9BE4-6237690F799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01494" y="4123125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</p:spTree>
    <p:extLst>
      <p:ext uri="{BB962C8B-B14F-4D97-AF65-F5344CB8AC3E}">
        <p14:creationId xmlns:p14="http://schemas.microsoft.com/office/powerpoint/2010/main" val="292990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 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7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Овал 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Овал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Овал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Овал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Овал 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Полилиния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Полилиния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Полилиния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50BD660-1F04-425F-B3B4-F2FF4576CCBF}" type="datetime1">
              <a:rPr lang="ru-RU" noProof="0" smtClean="0"/>
              <a:t>01.12.2023</a:t>
            </a:fld>
            <a:endParaRPr lang="ru-RU" noProof="0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22" name="Прямоугольник 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6391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59" r:id="rId4"/>
    <p:sldLayoutId id="2147483860" r:id="rId5"/>
    <p:sldLayoutId id="2147483861" r:id="rId6"/>
    <p:sldLayoutId id="2147483862" r:id="rId7"/>
    <p:sldLayoutId id="2147483864" r:id="rId8"/>
    <p:sldLayoutId id="2147483863" r:id="rId9"/>
    <p:sldLayoutId id="2147483858" r:id="rId10"/>
    <p:sldLayoutId id="2147483865" r:id="rId11"/>
    <p:sldLayoutId id="2147483844" r:id="rId12"/>
    <p:sldLayoutId id="2147483845" r:id="rId13"/>
    <p:sldLayoutId id="2147483846" r:id="rId14"/>
    <p:sldLayoutId id="2147483847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9B41E-FC51-4047-9C2D-7FA6782DA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913996"/>
            <a:ext cx="8825658" cy="2677648"/>
          </a:xfrm>
        </p:spPr>
        <p:txBody>
          <a:bodyPr rtlCol="0"/>
          <a:lstStyle/>
          <a:p>
            <a:pPr algn="ctr" rtl="0"/>
            <a:r>
              <a:rPr lang="ru-RU" dirty="0">
                <a:solidFill>
                  <a:schemeClr val="bg1"/>
                </a:solidFill>
              </a:rPr>
              <a:t>Дидактическая игра «Паутина»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2E989F-747B-4007-9C7A-A35E8B662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526" y="3591644"/>
            <a:ext cx="8825658" cy="861420"/>
          </a:xfrm>
        </p:spPr>
        <p:txBody>
          <a:bodyPr rtlCol="0"/>
          <a:lstStyle/>
          <a:p>
            <a:pPr algn="ctr" rtl="0"/>
            <a:r>
              <a:rPr lang="ru-RU" dirty="0">
                <a:solidFill>
                  <a:schemeClr val="bg1"/>
                </a:solidFill>
              </a:rPr>
              <a:t>Подготовил воспитатель: </a:t>
            </a:r>
          </a:p>
          <a:p>
            <a:pPr algn="ctr" rtl="0"/>
            <a:r>
              <a:rPr lang="ru-RU" dirty="0">
                <a:solidFill>
                  <a:schemeClr val="bg1"/>
                </a:solidFill>
              </a:rPr>
              <a:t>Урасова </a:t>
            </a:r>
            <a:r>
              <a:rPr lang="ru-RU" dirty="0" err="1">
                <a:solidFill>
                  <a:schemeClr val="bg1"/>
                </a:solidFill>
              </a:rPr>
              <a:t>анастасия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романовна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5B7A8CFF-1B2C-3F80-2947-BADBF9A2D309}"/>
              </a:ext>
            </a:extLst>
          </p:cNvPr>
          <p:cNvSpPr txBox="1">
            <a:spLocks/>
          </p:cNvSpPr>
          <p:nvPr/>
        </p:nvSpPr>
        <p:spPr>
          <a:xfrm>
            <a:off x="761999" y="483286"/>
            <a:ext cx="10213695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/>
              <a:t>Муниципальное дошкольное образовательное учреждение комбинированного вида </a:t>
            </a:r>
            <a:r>
              <a:rPr lang="ru-RU" sz="1400" dirty="0" err="1"/>
              <a:t>Мдоау</a:t>
            </a:r>
            <a:r>
              <a:rPr lang="ru-RU" sz="1400" dirty="0"/>
              <a:t> «детский сад №123 «гармония» г. </a:t>
            </a:r>
            <a:r>
              <a:rPr lang="ru-RU" sz="1400" dirty="0" err="1"/>
              <a:t>орска</a:t>
            </a:r>
            <a:endParaRPr lang="ru-RU" sz="1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EDDF5E-2DC8-36F5-0578-92DD1A0FA1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32" t="13326" r="8653" b="10850"/>
          <a:stretch/>
        </p:blipFill>
        <p:spPr>
          <a:xfrm>
            <a:off x="8100181" y="2801660"/>
            <a:ext cx="2875513" cy="348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0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CDFC80-7C9F-1A88-E04B-9A3C15A7E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dirty="0"/>
              <a:t>Цель: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CF60E6-D2E8-F189-5D30-2E3C7BFFD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1788" y="1972234"/>
            <a:ext cx="4661647" cy="346037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Цель: развитие сенсорного восприятия и тонкой моторики пальцев рук, формирование становления речи, закрепление знаний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F24A47-DD16-BF45-9489-D3934CA08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91056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12ED7D9-DDF0-3328-D64F-51C2B8FC61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Развивать логическое мышление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758FF2-D898-D0BE-1353-0DA4F3A1A6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Развивать усидчивость и зрительное внимание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D21056-01D3-4417-1FF3-168E611A7F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Воспитывать целеустремленность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0B96730-2F00-2171-C28F-975E1022DB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Обучение построению логических рассуждений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CEB0B4E7-8A4B-F36C-DE52-45769974D7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Формирование умений сравнивать различные объекты, выявлять сходство и различие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6174D862-7848-DAA9-E5B3-F52FC4857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/>
              <a:t>Задачи: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B1AD0E4-DCF2-3956-023A-BD0F749FF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ru-RU" noProof="0" smtClean="0"/>
              <a:t>3</a:t>
            </a:fld>
            <a:endParaRPr lang="ru-RU" noProof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DAF69BF4-E916-8551-ADAD-82BEADE2A99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F052A5CC-7463-A3BC-F22F-92746899731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C076B487-D923-AFDC-936E-293EEFFE08A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94F4EEAD-5BB2-B405-3764-86C4B6EABCA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68039D39-CC19-BE72-675B-6E75FBCA685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</p:spTree>
    <p:extLst>
      <p:ext uri="{BB962C8B-B14F-4D97-AF65-F5344CB8AC3E}">
        <p14:creationId xmlns:p14="http://schemas.microsoft.com/office/powerpoint/2010/main" val="361340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10E33D-D687-BA33-E7DB-9CA3BB3B16E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665" t="15683" r="25605" b="20507"/>
          <a:stretch/>
        </p:blipFill>
        <p:spPr>
          <a:xfrm>
            <a:off x="6445623" y="587975"/>
            <a:ext cx="4941045" cy="5682049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EB121719-9FFC-9B20-A93D-47D2C8E86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332" y="1237129"/>
            <a:ext cx="4591421" cy="46257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Игра представляет из себя игровое поле с 12 колышками, по 6 с каждой стороны. Также имеются два держателя, чтобы лист с заданием не ускользал.</a:t>
            </a:r>
          </a:p>
          <a:p>
            <a:pPr marL="0" indent="0">
              <a:buNone/>
            </a:pPr>
            <a:r>
              <a:rPr lang="ru-RU" sz="1600" dirty="0"/>
              <a:t>Также для игры необходимы резинки, желательно разноцветные, чтобы было лучше видно.</a:t>
            </a:r>
          </a:p>
          <a:p>
            <a:pPr marL="0" indent="0">
              <a:buNone/>
            </a:pPr>
            <a:r>
              <a:rPr lang="ru-RU" sz="1600" dirty="0"/>
              <a:t>Дидактическая задача: Через дидактическую игру «Найди соответствие», создать условия для закрепления представлений детей об окружающем, умение выражать свои мысли, делать выводы.</a:t>
            </a:r>
          </a:p>
          <a:p>
            <a:pPr marL="0" indent="0">
              <a:buNone/>
            </a:pPr>
            <a:r>
              <a:rPr lang="ru-RU" sz="1600" dirty="0"/>
              <a:t>Игровая задача: найти соответствие, правильно соотнести картинки между собой.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4779E34-905A-978F-71D6-84AC7BDE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ru-RU" noProof="0" smtClean="0"/>
              <a:t>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60652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B41527-C0D1-2A1C-892B-421E88BA3DE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0621" t="13990" r="8075" b="10174"/>
          <a:stretch/>
        </p:blipFill>
        <p:spPr>
          <a:xfrm>
            <a:off x="6016277" y="0"/>
            <a:ext cx="3074145" cy="3810000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746A3D0-8598-F863-9F1F-BEE0A16BC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6663" y="2241177"/>
            <a:ext cx="4537665" cy="4894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Эта игра универсальна, может использоваться в разных образовательных областях.</a:t>
            </a:r>
          </a:p>
          <a:p>
            <a:pPr marL="0" indent="0">
              <a:buNone/>
            </a:pPr>
            <a:r>
              <a:rPr lang="ru-RU" sz="1600" dirty="0"/>
              <a:t>Например, ФЭМП. В данном случае, детям необходимо соотнести цифру с количеством фруктов.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A74A5-87FB-DC4B-DAB7-8EDA0421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ru-RU" noProof="0" smtClean="0"/>
              <a:t>5</a:t>
            </a:fld>
            <a:endParaRPr lang="ru-RU" noProof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EF3C45E-0111-AD21-44AF-25EFFD47F8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11" t="17385" r="9522" b="5621"/>
          <a:stretch/>
        </p:blipFill>
        <p:spPr>
          <a:xfrm>
            <a:off x="9090423" y="3028169"/>
            <a:ext cx="3101578" cy="382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55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1746A3D0-8598-F863-9F1F-BEE0A16BC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6663" y="2241177"/>
            <a:ext cx="4537665" cy="4894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Также можно на закрепление знаний о режимных моментах. </a:t>
            </a:r>
          </a:p>
          <a:p>
            <a:pPr marL="0" indent="0">
              <a:buNone/>
            </a:pPr>
            <a:r>
              <a:rPr lang="ru-RU" sz="1600" dirty="0"/>
              <a:t>-В какое время суток мы спим, умываемся, занимаемся?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A74A5-87FB-DC4B-DAB7-8EDA0421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ru-RU" noProof="0" smtClean="0"/>
              <a:t>6</a:t>
            </a:fld>
            <a:endParaRPr lang="ru-RU" noProof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8A9D3E7-4A23-82D7-D9CB-BC92418177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58" t="10852" r="10737" b="11894"/>
          <a:stretch/>
        </p:blipFill>
        <p:spPr>
          <a:xfrm>
            <a:off x="6024282" y="0"/>
            <a:ext cx="3187433" cy="40251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2F8DED-9AAF-E909-14FB-12CA5E403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66" t="15370" r="10771" b="12726"/>
          <a:stretch/>
        </p:blipFill>
        <p:spPr>
          <a:xfrm>
            <a:off x="9226399" y="3361765"/>
            <a:ext cx="3046284" cy="349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50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1746A3D0-8598-F863-9F1F-BEE0A16BC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6663" y="2241177"/>
            <a:ext cx="4537665" cy="4894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Можно еще закреплять знания детей о профессиях. </a:t>
            </a:r>
          </a:p>
          <a:p>
            <a:pPr marL="0" indent="0">
              <a:buNone/>
            </a:pPr>
            <a:r>
              <a:rPr lang="ru-RU" sz="1600" dirty="0"/>
              <a:t>-Какой атрибут необходим учителю, строителю?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A74A5-87FB-DC4B-DAB7-8EDA0421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ru-RU" noProof="0" smtClean="0"/>
              <a:t>7</a:t>
            </a:fld>
            <a:endParaRPr lang="ru-RU" noProof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CC01F9-2F97-69D2-5FB7-0D97A4C721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63" t="19347" r="7089" b="5098"/>
          <a:stretch/>
        </p:blipFill>
        <p:spPr>
          <a:xfrm>
            <a:off x="5976189" y="0"/>
            <a:ext cx="3074759" cy="381896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B02E27-9628-C38A-4001-FDC9574AFF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6" t="13202" r="8826" b="11634"/>
          <a:stretch/>
        </p:blipFill>
        <p:spPr>
          <a:xfrm>
            <a:off x="9023922" y="3039036"/>
            <a:ext cx="3168078" cy="381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69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1746A3D0-8598-F863-9F1F-BEE0A16BC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6663" y="2241177"/>
            <a:ext cx="4537665" cy="4894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И, так как, эта игра универсальная, игровые поля могут постоянно пополняться, в зависимости, от:</a:t>
            </a:r>
          </a:p>
          <a:p>
            <a:pPr marL="0" indent="0">
              <a:buNone/>
            </a:pPr>
            <a:r>
              <a:rPr lang="ru-RU" sz="1600" dirty="0"/>
              <a:t>-Темы недели</a:t>
            </a:r>
          </a:p>
          <a:p>
            <a:pPr marL="0" indent="0">
              <a:buNone/>
            </a:pPr>
            <a:r>
              <a:rPr lang="ru-RU" sz="1600" dirty="0"/>
              <a:t>-Проектной деятельности</a:t>
            </a:r>
          </a:p>
          <a:p>
            <a:pPr marL="0" indent="0">
              <a:buNone/>
            </a:pPr>
            <a:r>
              <a:rPr lang="ru-RU" sz="1600" dirty="0"/>
              <a:t>-Запросов детей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A74A5-87FB-DC4B-DAB7-8EDA0421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ru-RU" noProof="0" smtClean="0"/>
              <a:t>8</a:t>
            </a:fld>
            <a:endParaRPr lang="ru-RU" noProof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6FD53D-3832-32D6-F2E4-0B377E9605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02" r="12063" b="10066"/>
          <a:stretch/>
        </p:blipFill>
        <p:spPr>
          <a:xfrm>
            <a:off x="5988423" y="-1"/>
            <a:ext cx="3048001" cy="361301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33F563-97A3-9D92-EF52-3BB7AFFB9D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65" t="15506" r="6046" b="8889"/>
          <a:stretch/>
        </p:blipFill>
        <p:spPr>
          <a:xfrm>
            <a:off x="9036424" y="2980727"/>
            <a:ext cx="3159891" cy="387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13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E42DC68-5232-D6A8-DF96-93AF72C88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ru-RU" noProof="0" smtClean="0"/>
              <a:t>9</a:t>
            </a:fld>
            <a:endParaRPr lang="ru-RU" noProof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2D3C9F3-9B8A-ADCF-B1EF-4FB2EDBD6DF2}"/>
              </a:ext>
            </a:extLst>
          </p:cNvPr>
          <p:cNvSpPr/>
          <p:nvPr/>
        </p:nvSpPr>
        <p:spPr>
          <a:xfrm>
            <a:off x="2644588" y="1156447"/>
            <a:ext cx="6902824" cy="41549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</a:t>
            </a:r>
          </a:p>
          <a:p>
            <a:pPr algn="ctr"/>
            <a:r>
              <a:rPr lang="ru-RU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 </a:t>
            </a:r>
          </a:p>
          <a:p>
            <a:pPr algn="ctr"/>
            <a:r>
              <a:rPr lang="ru-RU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9843023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104599_TF66741836" id="{AA3878B7-3FDB-4B6B-A8DF-73093994643B}" vid="{911F6A47-A707-4A03-9914-480CE2EF2D90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83E0B16-80BF-4868-8813-6B17170D72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FA294F-07D1-46AB-ABEC-1B0200FE30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A1C8E2-513F-4C9C-99C7-9AE0E7429B06}">
  <ds:schemaRefs>
    <ds:schemaRef ds:uri="fb0879af-3eba-417a-a55a-ffe6dcd6ca77"/>
    <ds:schemaRef ds:uri="http://schemas.microsoft.com/office/2006/documentManagement/types"/>
    <ds:schemaRef ds:uri="http://schemas.microsoft.com/sharepoint/v3"/>
    <ds:schemaRef ds:uri="http://purl.org/dc/dcmitype/"/>
    <ds:schemaRef ds:uri="http://schemas.openxmlformats.org/package/2006/metadata/core-properties"/>
    <ds:schemaRef ds:uri="6dc4bcd6-49db-4c07-9060-8acfc67cef9f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Процедуры начала года</Template>
  <TotalTime>29</TotalTime>
  <Words>261</Words>
  <Application>Microsoft Office PowerPoint</Application>
  <PresentationFormat>Широкоэкранный</PresentationFormat>
  <Paragraphs>38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Ион (конференц-зал)</vt:lpstr>
      <vt:lpstr>Дидактическая игра «Паутина»</vt:lpstr>
      <vt:lpstr>Цель:</vt:lpstr>
      <vt:lpstr>Задачи: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«Паутина»</dc:title>
  <dc:creator>Nastya Orsk2002</dc:creator>
  <cp:lastModifiedBy>Nastya Orsk2002</cp:lastModifiedBy>
  <cp:revision>1</cp:revision>
  <dcterms:created xsi:type="dcterms:W3CDTF">2023-11-28T14:43:15Z</dcterms:created>
  <dcterms:modified xsi:type="dcterms:W3CDTF">2023-12-01T14:20:24Z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