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56" r:id="rId2"/>
    <p:sldId id="258" r:id="rId3"/>
    <p:sldId id="259" r:id="rId4"/>
    <p:sldId id="292" r:id="rId5"/>
    <p:sldId id="293" r:id="rId6"/>
    <p:sldId id="260" r:id="rId7"/>
    <p:sldId id="278" r:id="rId8"/>
    <p:sldId id="279" r:id="rId9"/>
    <p:sldId id="280" r:id="rId10"/>
    <p:sldId id="297" r:id="rId11"/>
    <p:sldId id="281" r:id="rId12"/>
    <p:sldId id="296" r:id="rId13"/>
    <p:sldId id="294" r:id="rId14"/>
    <p:sldId id="295" r:id="rId15"/>
    <p:sldId id="298" r:id="rId16"/>
    <p:sldId id="299" r:id="rId17"/>
    <p:sldId id="283" r:id="rId18"/>
    <p:sldId id="300" r:id="rId19"/>
    <p:sldId id="301" r:id="rId20"/>
    <p:sldId id="304" r:id="rId21"/>
    <p:sldId id="302" r:id="rId22"/>
    <p:sldId id="285" r:id="rId23"/>
    <p:sldId id="262" r:id="rId24"/>
    <p:sldId id="263" r:id="rId25"/>
    <p:sldId id="264" r:id="rId26"/>
    <p:sldId id="266" r:id="rId27"/>
    <p:sldId id="267" r:id="rId28"/>
    <p:sldId id="268" r:id="rId29"/>
    <p:sldId id="269" r:id="rId30"/>
    <p:sldId id="270" r:id="rId31"/>
    <p:sldId id="272" r:id="rId32"/>
    <p:sldId id="273" r:id="rId33"/>
    <p:sldId id="274" r:id="rId34"/>
    <p:sldId id="286" r:id="rId35"/>
    <p:sldId id="287" r:id="rId36"/>
    <p:sldId id="288" r:id="rId37"/>
    <p:sldId id="289" r:id="rId38"/>
    <p:sldId id="290" r:id="rId39"/>
    <p:sldId id="303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7" autoAdjust="0"/>
  </p:normalViewPr>
  <p:slideViewPr>
    <p:cSldViewPr>
      <p:cViewPr varScale="1">
        <p:scale>
          <a:sx n="74" d="100"/>
          <a:sy n="74" d="100"/>
        </p:scale>
        <p:origin x="-10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18DA7-C355-4A60-BE49-790657C974C3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5ED86-4A27-42C1-A91E-FFF6E8AA02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07.05.2026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1.jpeg" /><Relationship Id="rId5" Type="http://schemas.openxmlformats.org/officeDocument/2006/relationships/image" Target="../media/image30.jpeg" /><Relationship Id="rId4" Type="http://schemas.openxmlformats.org/officeDocument/2006/relationships/image" Target="../media/image29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4.jpeg" /><Relationship Id="rId4" Type="http://schemas.openxmlformats.org/officeDocument/2006/relationships/image" Target="../media/image33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8.jpeg" /><Relationship Id="rId5" Type="http://schemas.openxmlformats.org/officeDocument/2006/relationships/image" Target="../media/image37.jpeg" /><Relationship Id="rId4" Type="http://schemas.openxmlformats.org/officeDocument/2006/relationships/image" Target="../media/image36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43.jpeg" /><Relationship Id="rId4" Type="http://schemas.openxmlformats.org/officeDocument/2006/relationships/image" Target="../media/image42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46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jpeg" /><Relationship Id="rId5" Type="http://schemas.openxmlformats.org/officeDocument/2006/relationships/image" Target="../media/image49.jpeg" /><Relationship Id="rId4" Type="http://schemas.openxmlformats.org/officeDocument/2006/relationships/image" Target="../media/image48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 /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54.jpeg" /><Relationship Id="rId4" Type="http://schemas.openxmlformats.org/officeDocument/2006/relationships/image" Target="../media/image53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 /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58.jpeg" /><Relationship Id="rId4" Type="http://schemas.openxmlformats.org/officeDocument/2006/relationships/image" Target="../media/image57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jpeg" /><Relationship Id="rId4" Type="http://schemas.openxmlformats.org/officeDocument/2006/relationships/image" Target="../media/image5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 /><Relationship Id="rId2" Type="http://schemas.openxmlformats.org/officeDocument/2006/relationships/image" Target="../media/image59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61.jpeg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6.jpe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9.jpeg" /><Relationship Id="rId5" Type="http://schemas.openxmlformats.org/officeDocument/2006/relationships/image" Target="../media/image68.jpeg" /><Relationship Id="rId4" Type="http://schemas.openxmlformats.org/officeDocument/2006/relationships/image" Target="../media/image67.jpe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3.jpeg" /><Relationship Id="rId5" Type="http://schemas.openxmlformats.org/officeDocument/2006/relationships/image" Target="../media/image72.jpeg" /><Relationship Id="rId4" Type="http://schemas.openxmlformats.org/officeDocument/2006/relationships/image" Target="../media/image71.jpe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7.jpeg" /><Relationship Id="rId5" Type="http://schemas.openxmlformats.org/officeDocument/2006/relationships/image" Target="../media/image76.jpeg" /><Relationship Id="rId4" Type="http://schemas.openxmlformats.org/officeDocument/2006/relationships/image" Target="../media/image75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1.jpeg" /><Relationship Id="rId5" Type="http://schemas.openxmlformats.org/officeDocument/2006/relationships/image" Target="../media/image80.jpeg" /><Relationship Id="rId4" Type="http://schemas.openxmlformats.org/officeDocument/2006/relationships/image" Target="../media/image79.jpe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83.jpeg" /><Relationship Id="rId4" Type="http://schemas.openxmlformats.org/officeDocument/2006/relationships/image" Target="../media/image82.jpeg" 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 /><Relationship Id="rId3" Type="http://schemas.openxmlformats.org/officeDocument/2006/relationships/image" Target="../media/image84.jpeg" /><Relationship Id="rId7" Type="http://schemas.openxmlformats.org/officeDocument/2006/relationships/image" Target="../media/image88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7.jpeg" /><Relationship Id="rId5" Type="http://schemas.openxmlformats.org/officeDocument/2006/relationships/image" Target="../media/image86.jpeg" /><Relationship Id="rId4" Type="http://schemas.openxmlformats.org/officeDocument/2006/relationships/image" Target="../media/image85.jpe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92.jpeg" /><Relationship Id="rId4" Type="http://schemas.openxmlformats.org/officeDocument/2006/relationships/image" Target="../media/image91.jpe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95.jpeg" /><Relationship Id="rId4" Type="http://schemas.openxmlformats.org/officeDocument/2006/relationships/image" Target="../media/image94.jpe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5.png" /><Relationship Id="rId4" Type="http://schemas.openxmlformats.org/officeDocument/2006/relationships/image" Target="../media/image97.jpe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5.png" /><Relationship Id="rId5" Type="http://schemas.openxmlformats.org/officeDocument/2006/relationships/image" Target="../media/image100.jpeg" /><Relationship Id="rId4" Type="http://schemas.openxmlformats.org/officeDocument/2006/relationships/image" Target="../media/image99.jpe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5.png" /><Relationship Id="rId5" Type="http://schemas.openxmlformats.org/officeDocument/2006/relationships/image" Target="../media/image103.jpeg" /><Relationship Id="rId4" Type="http://schemas.openxmlformats.org/officeDocument/2006/relationships/image" Target="../media/image102.jpe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5.png" /><Relationship Id="rId5" Type="http://schemas.openxmlformats.org/officeDocument/2006/relationships/image" Target="../media/image106.jpeg" /><Relationship Id="rId4" Type="http://schemas.openxmlformats.org/officeDocument/2006/relationships/image" Target="../media/image105.jpe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 /><Relationship Id="rId2" Type="http://schemas.openxmlformats.org/officeDocument/2006/relationships/image" Target="../media/image107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2.jpeg" /><Relationship Id="rId5" Type="http://schemas.openxmlformats.org/officeDocument/2006/relationships/image" Target="../media/image11.jpeg" /><Relationship Id="rId4" Type="http://schemas.openxmlformats.org/officeDocument/2006/relationships/image" Target="../media/image10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7" Type="http://schemas.openxmlformats.org/officeDocument/2006/relationships/image" Target="../media/image1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6.jpeg" /><Relationship Id="rId5" Type="http://schemas.openxmlformats.org/officeDocument/2006/relationships/image" Target="../media/image15.jpeg" /><Relationship Id="rId4" Type="http://schemas.openxmlformats.org/officeDocument/2006/relationships/image" Target="../media/image14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jpeg" /><Relationship Id="rId5" Type="http://schemas.openxmlformats.org/officeDocument/2006/relationships/image" Target="../media/image20.jpeg" /><Relationship Id="rId4" Type="http://schemas.openxmlformats.org/officeDocument/2006/relationships/image" Target="../media/image19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4.jpeg" /><Relationship Id="rId4" Type="http://schemas.openxmlformats.org/officeDocument/2006/relationships/image" Target="../media/image2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1027" name="Picture 3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0"/>
            <a:ext cx="885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20" y="2924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91072" y="5471140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mul" sz="2000" dirty="0">
                <a:latin typeface="Times New Roman" pitchFamily="18" charset="0"/>
                <a:cs typeface="Times New Roman" pitchFamily="18" charset="0"/>
              </a:rPr>
              <a:t>Кривенцова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Елена</a:t>
            </a:r>
            <a:r>
              <a:rPr lang="mul" sz="2000" dirty="0">
                <a:latin typeface="Times New Roman" pitchFamily="18" charset="0"/>
                <a:cs typeface="Times New Roman" pitchFamily="18" charset="0"/>
              </a:rPr>
              <a:t> Юрье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музыкальный руководитель                                                                     МДОАУ «Детский сад № 59 «Ручеёк» г. Орска</a:t>
            </a: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674601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«Проектная деятельность в ДОО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как условие реализации Программы воспитания в ДОО, 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эффективное средство музыкального воспитания дошкольников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и продуктивная форма работы с семьёй»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290" name="Picture 2" descr="D:\Документы Алёна\картинки для садика\муз. символы\186714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5099720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Autofit/>
          </a:bodyPr>
          <a:lstStyle/>
          <a:p>
            <a:pPr algn="ctr"/>
            <a:r>
              <a:rPr lang="ru-RU" sz="2000" b="1" u="sng" dirty="0">
                <a:solidFill>
                  <a:schemeClr val="tx1"/>
                </a:solidFill>
                <a:latin typeface="Georgia" pitchFamily="18" charset="0"/>
              </a:rPr>
              <a:t>Проект «Деревянные ложки и русские матрёшки»</a:t>
            </a:r>
          </a:p>
        </p:txBody>
      </p:sp>
      <p:pic>
        <p:nvPicPr>
          <p:cNvPr id="75778" name="Picture 2" descr="C:\Users\User\Pictures\Проекты\Фото проектов\Ложки и матрёшки\DSCN3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268413"/>
            <a:ext cx="4320479" cy="295267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E3EC08-5404-077D-AEAD-2C29D91AE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46" y="3946072"/>
            <a:ext cx="4751890" cy="2724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36AC0D-8C9E-19CC-DF55-FB73BCA91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29" y="1244403"/>
            <a:ext cx="4751890" cy="2510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004460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«Ребятишкам  маленьким  про  русские  валенки»</a:t>
            </a:r>
          </a:p>
        </p:txBody>
      </p:sp>
      <p:pic>
        <p:nvPicPr>
          <p:cNvPr id="7" name="Picture 2" descr="D:\Проект Валенки\Валенки фото\image-07-02-22-09-58-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692696"/>
            <a:ext cx="6048672" cy="424804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</p:spPr>
      </p:pic>
      <p:pic>
        <p:nvPicPr>
          <p:cNvPr id="8" name="Picture 3" descr="H:\Проект Валенки\Фото проекта Валенки\DSCN0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221088"/>
            <a:ext cx="3923928" cy="295196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 descr="C:\Users\User\Pictures\Проекты\Проект Валенки\Фото проекта Валенки\DSCN01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484784"/>
            <a:ext cx="3631034" cy="259228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Users\User\Pictures\Проекты\Проект Валенки\Валенки фото\image-06-02-22-08-56-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293096"/>
            <a:ext cx="2438772" cy="3024336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684584" y="260647"/>
            <a:ext cx="10153128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основ межэтнического взаимодействия </a:t>
            </a:r>
          </a:p>
          <a:p>
            <a:pPr algn="ctr">
              <a:lnSpc>
                <a:spcPct val="80000"/>
              </a:lnSpc>
            </a:pP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Проект «Мы такие разные и своеобразные»</a:t>
            </a:r>
          </a:p>
          <a:p>
            <a:pPr algn="ctr">
              <a:lnSpc>
                <a:spcPct val="80000"/>
              </a:lnSpc>
              <a:buNone/>
            </a:pPr>
            <a:endParaRPr lang="ru-RU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Документы Алёна\ФОТО Дет сад 59\Осенняя ярмарка 2019\DSCN8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3277" y="1651990"/>
            <a:ext cx="4207099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DC672A-1A63-C649-42D5-4CC0C7268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864616"/>
            <a:ext cx="5317238" cy="2455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9619FB-97A9-C15A-BB11-886FEABA2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61" y="3946940"/>
            <a:ext cx="3046410" cy="3403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914400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alt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Патриотическое направление</a:t>
            </a:r>
          </a:p>
          <a:p>
            <a:pPr algn="ctr">
              <a:lnSpc>
                <a:spcPct val="80000"/>
              </a:lnSpc>
              <a:buNone/>
            </a:pPr>
            <a:r>
              <a:rPr lang="en-US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 «Наследники Победы»</a:t>
            </a:r>
            <a:endParaRPr lang="en-US" altLang="ru-RU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538" y="3933056"/>
            <a:ext cx="432046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DEEDA7-BEE3-96FA-29BC-8FE998FC1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60891"/>
            <a:ext cx="4464496" cy="2974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E38618-C464-C4CC-6DAF-6D4C3CED7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13" y="868891"/>
            <a:ext cx="4464496" cy="2560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47BAB4-4905-5F3A-0570-887CD0D64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7" y="1086606"/>
            <a:ext cx="4381971" cy="246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35696" y="404664"/>
            <a:ext cx="576064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«Наследники Победы»</a:t>
            </a:r>
            <a:endParaRPr lang="en-US" altLang="ru-RU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A0D7B8-DEE1-5832-D42E-8795EAC15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6" y="1241779"/>
            <a:ext cx="7771388" cy="437444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92664"/>
          </a:xfrm>
        </p:spPr>
        <p:txBody>
          <a:bodyPr>
            <a:normAutofit/>
          </a:bodyPr>
          <a:lstStyle/>
          <a:p>
            <a:pPr algn="ctr"/>
            <a:r>
              <a:rPr lang="ru-RU" sz="2000" b="1" u="sng" dirty="0">
                <a:solidFill>
                  <a:schemeClr val="tx1"/>
                </a:solidFill>
                <a:latin typeface="Georgia" pitchFamily="18" charset="0"/>
              </a:rPr>
              <a:t>Проект «Песни, опалённые войной»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CA51AB-DC7F-B082-FDDA-0E16C986E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4381141"/>
            <a:ext cx="4067944" cy="2288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4C384E-5D3E-5E21-3382-D5EC4CF87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27714"/>
            <a:ext cx="4356652" cy="2450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1C502D-A288-FE5D-D05B-01CB80623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329" y="1326167"/>
            <a:ext cx="4463143" cy="2510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85FD52-2F50-D336-740D-AC2D1F189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2" y="1644837"/>
            <a:ext cx="4067944" cy="2288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20656"/>
          </a:xfrm>
        </p:spPr>
        <p:txBody>
          <a:bodyPr>
            <a:normAutofit/>
          </a:bodyPr>
          <a:lstStyle/>
          <a:p>
            <a:pPr algn="ctr"/>
            <a:r>
              <a:rPr lang="ru-RU" sz="2000" b="1" u="sng" dirty="0">
                <a:solidFill>
                  <a:schemeClr val="tx1"/>
                </a:solidFill>
                <a:latin typeface="Georgia" pitchFamily="18" charset="0"/>
              </a:rPr>
              <a:t>Проект «Война в треугольниках писем»</a:t>
            </a:r>
          </a:p>
        </p:txBody>
      </p:sp>
      <p:pic>
        <p:nvPicPr>
          <p:cNvPr id="4099" name="Picture 3" descr="D:\Документы Алёна\ФОТО Дет сад 59\9 мая\9 мая 2011г\P506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248471" cy="295232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Документы Алёна\ФОТО Дет сад 59\9 мая\9 мая 2011г\P506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915476"/>
            <a:ext cx="2016224" cy="281845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1" name="Picture 5" descr="D:\Документы Алёна\ФОТО Дет сад 59\9 мая\9 мая 2011г\P5060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7064" y="1340768"/>
            <a:ext cx="3995936" cy="288032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324544" y="260647"/>
            <a:ext cx="1000911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ценности здорового образа жизни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«От малого спорта к большой Олимпиаде»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2664296" cy="329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2" name="Picture 2" descr="D:\Документы Алёна\ФОТО Дет сад 59\Олимпиада\Перо Жар-птицы\DSCN3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77072"/>
            <a:ext cx="4135091" cy="299695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3" name="Picture 3" descr="D:\Документы Алёна\ФОТО Дет сад 59\Олимпиада\DSCN41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052736"/>
            <a:ext cx="4999187" cy="349855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4" name="Picture 4" descr="D:\Документы Алёна\ФОТО Дет сад 59\Олимпиада\DSCN41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509120"/>
            <a:ext cx="4063083" cy="280831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20656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tx1"/>
                </a:solidFill>
                <a:latin typeface="Georgia" pitchFamily="18" charset="0"/>
              </a:rPr>
              <a:t>Проект «Где живёт здоровье?»</a:t>
            </a:r>
          </a:p>
        </p:txBody>
      </p:sp>
      <p:pic>
        <p:nvPicPr>
          <p:cNvPr id="7170" name="Picture 2" descr="D:\Документы Алёна\ФОТО Дет сад 59\Сказки дет сад\Спектакль Где живёт здоровье\DSCN2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680520" cy="309634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1" name="Picture 3" descr="D:\Документы Алёна\ФОТО Дет сад 59\Сказки дет сад\Спектакль Где живёт здоровье\DSCN2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96752"/>
            <a:ext cx="2490441" cy="331236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2" name="Picture 4" descr="D:\Документы Алёна\ФОТО Дет сад 59\Сказки дет сад\Спектакль Где живёт здоровье\DSCN2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89040"/>
            <a:ext cx="3847059" cy="280831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3" name="Picture 5" descr="D:\Документы Алёна\ФОТО Дет сад 59\День здоровья в садике\DSCN0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077072"/>
            <a:ext cx="3631035" cy="266429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основ экологической культуры</a:t>
            </a:r>
            <a:b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«Земля в твоих ладошках»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Документы Алёна\ФОТО Дет сад 59\Летние праздники 2016\20160808_091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915272" cy="279243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221" name="Picture 5" descr="D:\Документы Алёна\ФОТО Дет сад 59\Летн. праздники 2010г\P624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89040"/>
            <a:ext cx="4104903" cy="288032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222" name="Picture 6" descr="D:\Документы Алёна\ФОТО Дет сад 59\Фестиваль 2017\DSCN7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077072"/>
            <a:ext cx="3703043" cy="259228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223" name="Picture 7" descr="D:\Документы Алёна\ФОТО Дет сад 59\Фестиваль 2017\DSCN76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1" y="1556792"/>
            <a:ext cx="3312368" cy="223224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0"/>
            <a:ext cx="72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- спланированное образовательное мероприятие сообщества детей и взрослых в учебных целях</a:t>
            </a:r>
          </a:p>
        </p:txBody>
      </p:sp>
      <p:pic>
        <p:nvPicPr>
          <p:cNvPr id="3075" name="Picture 3" descr="C:\Users\admin\Desktop\1013562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20888"/>
            <a:ext cx="2679300" cy="3510000"/>
          </a:xfrm>
          <a:prstGeom prst="rect">
            <a:avLst/>
          </a:prstGeom>
          <a:noFill/>
        </p:spPr>
      </p:pic>
      <p:pic>
        <p:nvPicPr>
          <p:cNvPr id="3076" name="Picture 4" descr="C:\Users\admin\Desktop\60071187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492896"/>
            <a:ext cx="2632500" cy="3510000"/>
          </a:xfrm>
          <a:prstGeom prst="rect">
            <a:avLst/>
          </a:prstGeom>
          <a:noFill/>
        </p:spPr>
      </p:pic>
      <p:pic>
        <p:nvPicPr>
          <p:cNvPr id="1026" name="Picture 2" descr="C:\Users\ПУСБАС\Downloads\521f3b893ae70a08a1c3be9cc8b876f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293096"/>
            <a:ext cx="1905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818D8B-C4B4-E2C7-D019-F59443C24E2F}"/>
              </a:ext>
            </a:extLst>
          </p:cNvPr>
          <p:cNvSpPr txBox="1"/>
          <p:nvPr/>
        </p:nvSpPr>
        <p:spPr>
          <a:xfrm>
            <a:off x="3657600" y="250099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D83B9DE-93B7-1406-1F4D-0E99CB87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mul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семейных ценностей</a:t>
            </a:r>
            <a:b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mul" sz="27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Моя семья – моя опора</a:t>
            </a:r>
            <a:r>
              <a:rPr lang="ru-RU" sz="27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4411C1-3EEB-258C-EEDD-D23C26EB4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" y="1646465"/>
            <a:ext cx="4476750" cy="25181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0328A1-2DB5-5F00-8E55-743EF9567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79" y="1484784"/>
            <a:ext cx="3793345" cy="28450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8D5AD3-1CCA-C60F-C535-CAA88806E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48" y="3674280"/>
            <a:ext cx="4017509" cy="30131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04019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305800" cy="2448272"/>
          </a:xfrm>
        </p:spPr>
        <p:txBody>
          <a:bodyPr>
            <a:normAutofit fontScale="90000"/>
          </a:bodyPr>
          <a:lstStyle/>
          <a:p>
            <a:pPr algn="just"/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r>
              <a:rPr lang="ru-RU" sz="2200" b="1" dirty="0" err="1">
                <a:solidFill>
                  <a:srgbClr val="C00000"/>
                </a:solidFill>
                <a:latin typeface="Georgia" pitchFamily="18" charset="0"/>
              </a:rPr>
              <a:t>Полипарадигмальность</a:t>
            </a:r>
            <a:r>
              <a:rPr lang="ru-RU" sz="2200" b="1" dirty="0">
                <a:solidFill>
                  <a:srgbClr val="C00000"/>
                </a:solidFill>
                <a:latin typeface="Georgia" pitchFamily="18" charset="0"/>
              </a:rPr>
              <a:t> проектного метода </a:t>
            </a:r>
            <a:br>
              <a:rPr lang="ru-RU" sz="2200" b="1" dirty="0">
                <a:latin typeface="Georgia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Georgia" pitchFamily="18" charset="0"/>
              </a:rPr>
              <a:t>(отсутствие единого подхода, постоянное совершенствование технологии в течение длительного времени) присуще художественно-эстетической сфере образования.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2564904"/>
            <a:ext cx="338437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ПРОЕКТНАЯ ДЕЯТЕЛЬНОСТЬ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467544" y="4005064"/>
            <a:ext cx="1584176" cy="86409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Усиливает эстетические эмоции 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2267744" y="4653136"/>
            <a:ext cx="1872208" cy="136815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Активизирует развитие ассоциативного мышления и воображения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4427984" y="4581128"/>
            <a:ext cx="2088232" cy="165618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Помогает осваивать искусство перевоплощения, вхождения в образ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732240" y="4005064"/>
            <a:ext cx="2160240" cy="144016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Стимулирует самостоятельность и ответственность у детей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300192" y="3140968"/>
            <a:ext cx="115212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220072" y="3356992"/>
            <a:ext cx="360040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491880" y="3356992"/>
            <a:ext cx="288032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1763688" y="3212976"/>
            <a:ext cx="136815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23728" y="188640"/>
            <a:ext cx="51845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«Колокольная Русь»</a:t>
            </a:r>
          </a:p>
        </p:txBody>
      </p:sp>
      <p:pic>
        <p:nvPicPr>
          <p:cNvPr id="3074" name="Picture 2" descr="C:\Users\User\Pictures\Проекты\Колокола\Презентация проекта Колокольчик\DSCN6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97360"/>
            <a:ext cx="8604448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67880" y="0"/>
            <a:ext cx="6200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этап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Поиск темы проекта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3B7E97-30F5-B7C4-E875-9FAA3AA09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65" y="1811357"/>
            <a:ext cx="4192092" cy="40640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59631" y="0"/>
            <a:ext cx="7272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этап 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Планирование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-1" y="1412775"/>
          <a:ext cx="9144001" cy="6334858"/>
        </p:xfrm>
        <a:graphic>
          <a:graphicData uri="http://schemas.openxmlformats.org/drawingml/2006/table">
            <a:tbl>
              <a:tblPr/>
              <a:tblGrid>
                <a:gridCol w="3047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 Black"/>
                          <a:ea typeface="Calibri"/>
                          <a:cs typeface="Times New Roman"/>
                        </a:rPr>
                        <a:t>Что знаем?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 Black"/>
                          <a:ea typeface="Calibri"/>
                          <a:cs typeface="Times New Roman"/>
                        </a:rPr>
                        <a:t>Что хотим узнать?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Arial Black"/>
                          <a:ea typeface="Calibri"/>
                          <a:cs typeface="Times New Roman"/>
                        </a:rPr>
                        <a:t>Где можно узнать?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08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Колокольчики есть у нас в музыкальном зале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(Полина)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Колокольчик очень звонкий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(Андрей)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Я больше всего люблю играть на колокольчике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(Егор)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Колокольчик умещается на ладошке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(Варвара)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Есть цветок колокольчик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(Аня)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Колокольчик-цветок синего или фиолетового цвета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(Лиза)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Есть большой колокольчик – это колокол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(Богдан)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Колокола есть в церкви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(Ксюша)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В церкви колокола красиво звенят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(Алёша)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Колокольчик такой звонкий, потому что он сделан из металла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(Богдан)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Есть стеклянный колокольчик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(Маша)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Arial Black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Когда появился колокольчик (инструмент)?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</a:t>
                      </a:r>
                      <a:r>
                        <a:rPr lang="ru-RU" sz="1600" b="1" dirty="0" err="1">
                          <a:latin typeface="Calibri"/>
                          <a:ea typeface="Calibri"/>
                          <a:cs typeface="Calibri"/>
                        </a:rPr>
                        <a:t>Елисей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Где появился колокольчик?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(Аня)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Почему колокольчик так называется?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(Ярослав)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Какие колокольчики были раньше?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(Настя)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Какой колол самый большой?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(Богдан)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Как раньше использовали колокольчики?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(Даниэль)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Как изготавливают колокольчики?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(Серёжа)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Есть ли сказки про колокольчики?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(Валя)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Какие бывают колокольчики?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</a:t>
                      </a:r>
                      <a:r>
                        <a:rPr lang="ru-RU" sz="1600" b="1" dirty="0" err="1">
                          <a:latin typeface="Calibri"/>
                          <a:ea typeface="Calibri"/>
                          <a:cs typeface="Calibri"/>
                        </a:rPr>
                        <a:t>Милена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latin typeface="Calibri"/>
                          <a:ea typeface="Calibri"/>
                          <a:cs typeface="Calibri"/>
                        </a:rPr>
                        <a:t>Есть ли музей колокольчиков? </a:t>
                      </a:r>
                      <a:r>
                        <a:rPr lang="ru-RU" sz="1600" b="1" i="0" dirty="0">
                          <a:latin typeface="Calibri"/>
                          <a:ea typeface="Calibri"/>
                          <a:cs typeface="Calibri"/>
                        </a:rPr>
                        <a:t>(Алёша)</a:t>
                      </a:r>
                      <a:endParaRPr lang="ru-RU" sz="11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Спросить у папы или у мамы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(Андрей)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Спросить у воспитателя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(Аня)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Прочитать в книгах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(Даниэль)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Посмотреть познавательную передачу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(Ксюша)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Посмотреть в интернете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(Богдан)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Посмотреть энциклопедию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(Аня)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Найти в познавательных книгах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(Лиза)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Сходить в Храм, где есть колокола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</a:t>
                      </a:r>
                      <a:r>
                        <a:rPr lang="ru-RU" sz="1600" b="1" dirty="0" err="1">
                          <a:latin typeface="Calibri"/>
                          <a:ea typeface="Calibri"/>
                          <a:cs typeface="Calibri"/>
                        </a:rPr>
                        <a:t>Елисей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Calibri"/>
                          <a:ea typeface="Calibri"/>
                          <a:cs typeface="Calibri"/>
                        </a:rPr>
                        <a:t>Съездить на экскурсию в другой город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Calibri"/>
                        </a:rPr>
                        <a:t>(Валя)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09" marR="43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768715" y="107545"/>
            <a:ext cx="76065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МОДЕЛЬ ТРЁХ ВОПРОСОВ ПО ТЕМЕ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Колокольная Русь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0"/>
            <a:ext cx="8357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Совместное планирование 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ПЛАН-ПАУТИНКА</a:t>
            </a:r>
          </a:p>
        </p:txBody>
      </p:sp>
      <p:pic>
        <p:nvPicPr>
          <p:cNvPr id="11266" name="Picture 2" descr="C:\Users\ПУСБАС\Downloads\1662561639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3999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675456"/>
            <a:ext cx="11430000" cy="8572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0"/>
            <a:ext cx="7312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раздел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Реализация проекта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3648" y="908720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МАСТЕРСКАЯ ПО СЛУШАНИЮ</a:t>
            </a:r>
          </a:p>
        </p:txBody>
      </p:sp>
      <p:pic>
        <p:nvPicPr>
          <p:cNvPr id="8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90811">
            <a:off x="7244552" y="4765390"/>
            <a:ext cx="1759918" cy="2232248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AF18C4-A58B-D622-CD4C-53220ECA6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22" y="1978406"/>
            <a:ext cx="5271297" cy="4064000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819472"/>
            <a:ext cx="11430000" cy="8572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0"/>
            <a:ext cx="7683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МАСТЕРСКАЯ  ПЕНИЯ</a:t>
            </a:r>
          </a:p>
        </p:txBody>
      </p:sp>
      <p:pic>
        <p:nvPicPr>
          <p:cNvPr id="7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84840">
            <a:off x="6782162" y="4348301"/>
            <a:ext cx="1759918" cy="2232248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ACFCE5-27A3-A06B-A938-8E27542AA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9" y="3988003"/>
            <a:ext cx="5197929" cy="346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1430AA-DE6B-28AF-A43F-F09A6A63C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4251510" cy="3188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B89939-6C98-88D9-B5E4-5C5C43890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54" y="400110"/>
            <a:ext cx="4847606" cy="323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891480"/>
            <a:ext cx="11430000" cy="8572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МАСТЕРСКАЯ МУЗЫКИ И ДВИЖЕНИЯ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C26C44-941E-F0BD-0E44-3224BC36E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38" y="908721"/>
            <a:ext cx="4735286" cy="2663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171DC0-2C49-7136-AD82-AEF4C1C31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955" y="4086041"/>
            <a:ext cx="4735286" cy="2663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E83B64-C8C6-EFA3-5DD1-3B600B131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924" y="916220"/>
            <a:ext cx="3804168" cy="2853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D3AA25-ACDC-8F74-6E5E-24B8F5D1F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77680"/>
            <a:ext cx="4404966" cy="2477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18864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ХУДОЖЕСТВЕННАЯ  МАСТЕРСКАЯ</a:t>
            </a:r>
          </a:p>
        </p:txBody>
      </p:sp>
      <p:pic>
        <p:nvPicPr>
          <p:cNvPr id="3074" name="Picture 2" descr="D:\Сентябринка 2022\Колокола\Фото проекта\DSCN6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548680"/>
            <a:ext cx="4645023" cy="324036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5" name="Picture 3" descr="D:\Сентябринка 2022\Колокола\Фото проекта\DSCN6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92696"/>
            <a:ext cx="4567138" cy="3240359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6" name="Picture 4" descr="D:\Сентябринка 2022\Колокола\Фото проекта\DSCN6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33056"/>
            <a:ext cx="5112568" cy="3600399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7" name="Picture 5" descr="D:\Сентябринка 2022\Колокола\Фото проекта\DSCN62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933056"/>
            <a:ext cx="4680520" cy="352839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4099" name="Picture 3" descr="C:\Users\admin\Desktop\5c76f98d583b0577705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212976"/>
            <a:ext cx="4856385" cy="323640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46912" y="-2187443"/>
            <a:ext cx="925189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образовательного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проекта</a:t>
            </a:r>
            <a:r>
              <a:rPr kumimoji="0" lang="ru-RU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основана на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 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обоюдных интересах детей и взрослых;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совместном планировании;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активных действиях как педагога, так детей (и взрослых),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оценке общих результатов,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складывающихся из индивидуальных успехов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4098" name="Picture 2" descr="D:\Сентябринка 2022\Колокола\Фото проекта\DSCN6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-315416"/>
            <a:ext cx="4855171" cy="388843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099" name="Picture 3" descr="D:\Сентябринка 2022\Колокола\Фото проекта\DSCN6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-315416"/>
            <a:ext cx="4999186" cy="388843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Сентябринка 2022\Колокола\Фото проекта\DSCN62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6552" y="3645024"/>
            <a:ext cx="5112568" cy="381642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1" name="Picture 5" descr="D:\Сентябринка 2022\Колокола\Фото проекта\DSCN6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573016"/>
            <a:ext cx="4999187" cy="374441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6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90811">
            <a:off x="7460575" y="2389126"/>
            <a:ext cx="1759918" cy="2232248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B49098-0662-1D0D-9F1B-FBD7EB41C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0" y="-167821"/>
            <a:ext cx="5396183" cy="40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775BD0-E839-7400-C3E5-F4C2ECB8E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016" y="3896179"/>
            <a:ext cx="4884268" cy="3678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79712" y="188640"/>
            <a:ext cx="4896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ПОЗНАВАТЕЛЬНЫЙ МОДУЛЬ</a:t>
            </a:r>
            <a:endParaRPr lang="en-US" alt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D:\Колокола\Фото КОЛОКОЛЬЧИКИ\22288_html_5f4d0b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732" y="520536"/>
            <a:ext cx="4824536" cy="335699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2" descr="H:\колокола-2\колокольчики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365104"/>
            <a:ext cx="2221112" cy="1512168"/>
          </a:xfrm>
          <a:prstGeom prst="rect">
            <a:avLst/>
          </a:prstGeom>
          <a:noFill/>
          <a:ln w="57150">
            <a:solidFill>
              <a:srgbClr val="984807"/>
            </a:solidFill>
            <a:miter lim="800000"/>
            <a:headEnd/>
            <a:tailEnd/>
          </a:ln>
        </p:spPr>
      </p:pic>
      <p:pic>
        <p:nvPicPr>
          <p:cNvPr id="10" name="Picture 5" descr="H:\колокола-2\колокольчики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365104"/>
            <a:ext cx="1883097" cy="1296143"/>
          </a:xfrm>
          <a:prstGeom prst="rect">
            <a:avLst/>
          </a:prstGeom>
          <a:noFill/>
          <a:ln w="57150">
            <a:solidFill>
              <a:srgbClr val="984807"/>
            </a:solidFill>
            <a:miter lim="800000"/>
            <a:headEnd/>
            <a:tailEnd/>
          </a:ln>
        </p:spPr>
      </p:pic>
      <p:pic>
        <p:nvPicPr>
          <p:cNvPr id="11" name="Picture 2" descr="H:\колокола-2\колокольчики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653136"/>
            <a:ext cx="1662311" cy="2376264"/>
          </a:xfrm>
          <a:prstGeom prst="rect">
            <a:avLst/>
          </a:prstGeom>
          <a:noFill/>
          <a:ln w="57150">
            <a:solidFill>
              <a:srgbClr val="984807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653136"/>
            <a:ext cx="1806575" cy="2428875"/>
          </a:xfrm>
          <a:prstGeom prst="rect">
            <a:avLst/>
          </a:prstGeom>
          <a:noFill/>
          <a:ln w="57150">
            <a:solidFill>
              <a:srgbClr val="984807"/>
            </a:solidFill>
            <a:miter lim="800000"/>
            <a:headEnd/>
            <a:tailEnd/>
          </a:ln>
        </p:spPr>
      </p:pic>
      <p:pic>
        <p:nvPicPr>
          <p:cNvPr id="13" name="Picture 10" descr="H:\колокола-2\колокольчики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5877272"/>
            <a:ext cx="1800201" cy="980728"/>
          </a:xfrm>
          <a:prstGeom prst="rect">
            <a:avLst/>
          </a:prstGeom>
          <a:noFill/>
          <a:ln w="57150">
            <a:solidFill>
              <a:srgbClr val="984807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39752" y="260648"/>
            <a:ext cx="4392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ИГРОВОЙ  МОДУЛЬ</a:t>
            </a:r>
            <a:endParaRPr lang="en-US" alt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УСБАС\Downloads\detsad-34392-1459519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4485" y="4193704"/>
            <a:ext cx="4283968" cy="266429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F09412-26AD-D81E-F62D-DA2C4AC6D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8" y="616508"/>
            <a:ext cx="3947584" cy="2960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1C0CC7-E6C7-E07D-F958-7D865BDA8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88" y="616508"/>
            <a:ext cx="3576715" cy="3124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531440"/>
            <a:ext cx="11430000" cy="8572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18654" y="0"/>
            <a:ext cx="4306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ЭКСКУРСИИ</a:t>
            </a:r>
          </a:p>
        </p:txBody>
      </p:sp>
      <p:pic>
        <p:nvPicPr>
          <p:cNvPr id="3075" name="Picture 3" descr="H:\Колокола\Фото КОЛОКОЛЬЧИКИ\34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5120308" cy="345638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6" name="Picture 4" descr="H:\Колокола\Фото КОЛОКОЛЬЧИКИ\news13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833664"/>
            <a:ext cx="4477246" cy="302433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7" name="Picture 5" descr="H:\Колокола\Фото КОЛОКОЛЬЧИКИ\сайт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32656"/>
            <a:ext cx="7344816" cy="338437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0"/>
            <a:ext cx="583264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</a:p>
          <a:p>
            <a:pPr algn="ctr">
              <a:lnSpc>
                <a:spcPct val="80000"/>
              </a:lnSpc>
              <a:buNone/>
            </a:pP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Завершение и анализ проекта</a:t>
            </a:r>
            <a:endParaRPr lang="en-US" altLang="ru-RU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:\Сентябринка 2022\Колокола\Презентация проекта Колокольчик\DSCN6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1268760"/>
            <a:ext cx="4211960" cy="302433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099" name="Picture 3" descr="H:\Сентябринка 2022\Колокола\Презентация проекта Колокольчик\DSCN6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897561"/>
            <a:ext cx="5004048" cy="362778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90811">
            <a:off x="763831" y="4765389"/>
            <a:ext cx="1759918" cy="2232248"/>
          </a:xfrm>
          <a:prstGeom prst="rect">
            <a:avLst/>
          </a:prstGeom>
          <a:noFill/>
        </p:spPr>
      </p:pic>
      <p:pic>
        <p:nvPicPr>
          <p:cNvPr id="8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02681">
            <a:off x="5155774" y="694952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404664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КОНЦЕРТ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«ВСЮДУ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ЛЬЮТСЯ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ПЕРЕЗВОНЫ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КОЛОКОЛЬНЫЕ»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:\Сентябринка 2022\Колокола\Презентация проекта Колокольчик\Фото к статье в газету\DSCN6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764704"/>
            <a:ext cx="4968552" cy="316835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3" name="Picture 3" descr="H:\Сентябринка 2022\Колокола\Презентация проекта Колокольчик\Фото к статье в газету\DSCN6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764704"/>
            <a:ext cx="4711154" cy="324036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124" name="Picture 4" descr="H:\Сентябринка 2022\Колокола\Презентация проекта Колокольчик\DSCN6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4149080"/>
            <a:ext cx="4320480" cy="288032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90811">
            <a:off x="7015787" y="4117318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6146" name="Picture 2" descr="H:\Сентябринка 2022\Колокола\Презентация проекта Колокольчик\DSCN6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-387424"/>
            <a:ext cx="5400600" cy="388843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7" name="Picture 3" descr="H:\Сентябринка 2022\Колокола\Презентация проекта Колокольчик\DSCN6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0"/>
            <a:ext cx="4608511" cy="324036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8" name="Picture 4" descr="H:\Сентябринка 2022\Колокола\Презентация проекта Колокольчик\DSCN63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501008"/>
            <a:ext cx="5431234" cy="335699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749332">
            <a:off x="123244" y="3578285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4" name="Picture 5" descr="C:\Users\ПУСБАС\Downloads\roditeli-pishut-sidya-za-stolom-zheltogo-cve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332656"/>
            <a:ext cx="4536505" cy="319573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0" name="Picture 2" descr="H:\Сентябринка 2022\Колокола\Презентация проекта Колокольчик\DSCN6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645024"/>
            <a:ext cx="3919067" cy="283569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4" descr="D:\Колокола\Фото КОЛОКОЛЬЧИКИ\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4664"/>
            <a:ext cx="4464496" cy="309634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749332">
            <a:off x="447788" y="3650294"/>
            <a:ext cx="1759918" cy="2232248"/>
          </a:xfrm>
          <a:prstGeom prst="rect">
            <a:avLst/>
          </a:prstGeom>
          <a:noFill/>
        </p:spPr>
      </p:pic>
      <p:pic>
        <p:nvPicPr>
          <p:cNvPr id="8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749332">
            <a:off x="6936295" y="3722301"/>
            <a:ext cx="1759918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УСБАС\Downloads\6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40960" cy="6480720"/>
          </a:xfrm>
          <a:prstGeom prst="rect">
            <a:avLst/>
          </a:prstGeom>
          <a:noFill/>
        </p:spPr>
      </p:pic>
      <p:pic>
        <p:nvPicPr>
          <p:cNvPr id="3" name="Picture 4" descr="C:\Users\ПУСБАС\Downloads\1630684760_14-papik-pro-p-kolokolchik-detskii-risunok-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1940">
            <a:off x="3726855" y="4436980"/>
            <a:ext cx="1759918" cy="2127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891480"/>
            <a:ext cx="11430000" cy="857250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07829" y="-2000837"/>
            <a:ext cx="89167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Рабочая программа воспитания МДОАУ № 59  г. Орска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формирование гармонично развитой высоконравственной личности, разделяющей российские традиционные духовные ценности, обладающей актуальными знаниями и умениями способной реализовать свой потенциал в условиях современного общества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924944"/>
            <a:ext cx="2952328" cy="40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75856" y="1124744"/>
            <a:ext cx="2808312" cy="20162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ВИДЫ ДЕТСКИХ ПРОЕКТОВ ПО РЕАЛИЗАЦИИ  ПРОГРАММЫ ВОСПИТАНИЯ В ДОУ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836712"/>
            <a:ext cx="2664296" cy="15841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продолжительности: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краткосрочные, среднесрочные, долгосрочные.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996952"/>
            <a:ext cx="2376264" cy="41764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видам деятельности: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игровые, трудовые, информационные, краеведческие, социальные, экологические, познавательные/ исследовательские, познавательно-творческие, творческие (художественные, литературные).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908720"/>
            <a:ext cx="2448272" cy="2880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составу участников: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групповые, индивидуальные, семейные,  разновозрастные и др.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4149080"/>
            <a:ext cx="4464496" cy="21602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содержанию деятельности /тематике: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посвященные Юбилею Великой Победы, экологические проекты ко Дню Земли, информационные проекты по теме «Детская пресса»  и бесконечное множество других тем.</a:t>
            </a:r>
          </a:p>
          <a:p>
            <a:pPr algn="ctr"/>
            <a:endParaRPr lang="ru-RU" dirty="0"/>
          </a:p>
        </p:txBody>
      </p:sp>
      <p:cxnSp>
        <p:nvCxnSpPr>
          <p:cNvPr id="13" name="Прямая со стрелкой 12"/>
          <p:cNvCxnSpPr>
            <a:stCxn id="5" idx="1"/>
          </p:cNvCxnSpPr>
          <p:nvPr/>
        </p:nvCxnSpPr>
        <p:spPr>
          <a:xfrm flipH="1">
            <a:off x="2843808" y="2132856"/>
            <a:ext cx="43204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987824" y="3140968"/>
            <a:ext cx="28803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156176" y="227687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436096" y="3284984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85012" y="-701040"/>
            <a:ext cx="11430000" cy="826008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-1548680" y="0"/>
            <a:ext cx="12241360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 гражданской идентичности</a:t>
            </a:r>
            <a:endParaRPr lang="ru-RU" alt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LID4096" altLang="ru-RU" sz="2400" b="1" u="sng" dirty="0">
                <a:solidFill>
                  <a:srgbClr val="1E1E2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altLang="ru-RU" sz="2400" b="1" u="sng" dirty="0">
                <a:solidFill>
                  <a:srgbClr val="1E1E2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</a:p>
          <a:p>
            <a:pPr algn="ctr">
              <a:lnSpc>
                <a:spcPct val="80000"/>
              </a:lnSpc>
              <a:buNone/>
            </a:pPr>
            <a:r>
              <a:rPr lang="ru-RU" altLang="ru-RU" sz="2400" b="1" u="sng" dirty="0">
                <a:solidFill>
                  <a:srgbClr val="1E1E20"/>
                </a:solidFill>
                <a:latin typeface="Times New Roman" pitchFamily="18" charset="0"/>
                <a:cs typeface="Times New Roman" pitchFamily="18" charset="0"/>
              </a:rPr>
              <a:t>«С чего начинается Родина?»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E83C53-77E8-9EDA-2CE8-6B123D780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031"/>
            <a:ext cx="4150178" cy="3598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CF7E17-A788-D43E-F462-4E109DBBE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065" y="1372683"/>
            <a:ext cx="3407076" cy="3047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80797-E34A-E7A4-5F64-B0BB5A897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36" y="1372683"/>
            <a:ext cx="5238750" cy="2418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268097-8934-3856-D76A-365EE0D65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17" y="4013544"/>
            <a:ext cx="4372524" cy="3279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0000" y="-819472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476672" y="-675456"/>
            <a:ext cx="10620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endParaRPr lang="en-US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endParaRPr lang="en-US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основ </a:t>
            </a:r>
            <a:r>
              <a:rPr lang="ru-RU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ценностей 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«Чудо-балалайка»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608" y="1196752"/>
            <a:ext cx="48965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21088"/>
            <a:ext cx="433169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4273" name="Picture 1" descr="C:\Users\User\Pictures\Проекты\Фото проектов\Чудо-балалайка\P4050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1105" y="1052736"/>
            <a:ext cx="4032895" cy="3068960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50" name="Picture 2" descr="D:\Документы Алёна\ФОТО Дет сад 59\Балалайка\P401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4544" y="4437112"/>
            <a:ext cx="4392488" cy="263691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1" name="Picture 3" descr="D:\Документы Алёна\ФОТО Дет сад 59\ФОТО дет-сад 59\P40100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2204864"/>
            <a:ext cx="3240807" cy="230425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0"/>
            <a:ext cx="6048672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ru-RU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Гармошка-говорушка</a:t>
            </a:r>
            <a:r>
              <a:rPr lang="ru-RU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lnSpc>
                <a:spcPct val="80000"/>
              </a:lnSpc>
              <a:buNone/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457400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9464" y="4149080"/>
            <a:ext cx="482453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0" name="Picture 2" descr="C:\Users\User\Pictures\Проекты\Фото проектов\Гармошка-говорушка\file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6902" y="1052736"/>
            <a:ext cx="4207098" cy="288032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2" name="Picture 4" descr="C:\Users\User\Pictures\Проекты\Фото проектов\Гармошка-говорушка\file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40568" y="4149080"/>
            <a:ext cx="4644009" cy="316835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51720" y="188640"/>
            <a:ext cx="511256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«Колокольная Русь»</a:t>
            </a:r>
          </a:p>
          <a:p>
            <a:pPr algn="ctr">
              <a:lnSpc>
                <a:spcPct val="80000"/>
              </a:lnSpc>
              <a:buNone/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836712"/>
            <a:ext cx="577927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3" y="4221088"/>
            <a:ext cx="61206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2225" name="Picture 1" descr="C:\Users\User\Pictures\Проекты\Фото проектов\Колокольная Русь\DSCN63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908720"/>
            <a:ext cx="4176465" cy="302433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C4EEFF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1478</TotalTime>
  <Words>680</Words>
  <Application>Microsoft Office PowerPoint</Application>
  <PresentationFormat>Экран (4:3)</PresentationFormat>
  <Paragraphs>127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«Деревянные ложки и русские матрёшки»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«Песни, опалённые войной»</vt:lpstr>
      <vt:lpstr>Проект «Война в треугольниках писем»</vt:lpstr>
      <vt:lpstr>Презентация PowerPoint</vt:lpstr>
      <vt:lpstr>Проект «Где живёт здоровье?»</vt:lpstr>
      <vt:lpstr>Формирование основ экологической культуры Проект «Земля в твоих ладошках»</vt:lpstr>
      <vt:lpstr>Формирование семейных ценностей Проект «Моя семья – моя опора»</vt:lpstr>
      <vt:lpstr>                     Полипарадигмальность проектного метода  (отсутствие единого подхода, постоянное совершенствование технологии в течение длительного времени) присуще художественно-эстетической сфере образования.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Анастасия Бурлак</cp:lastModifiedBy>
  <cp:revision>157</cp:revision>
  <dcterms:created xsi:type="dcterms:W3CDTF">2021-05-11T05:59:05Z</dcterms:created>
  <dcterms:modified xsi:type="dcterms:W3CDTF">2026-05-07T15:40:40Z</dcterms:modified>
</cp:coreProperties>
</file>