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C6"/>
    <a:srgbClr val="DE4F22"/>
    <a:srgbClr val="6501F9"/>
    <a:srgbClr val="5F0D48"/>
    <a:srgbClr val="640852"/>
    <a:srgbClr val="1E0F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20" autoAdjust="0"/>
  </p:normalViewPr>
  <p:slideViewPr>
    <p:cSldViewPr>
      <p:cViewPr varScale="1">
        <p:scale>
          <a:sx n="81" d="100"/>
          <a:sy n="81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72BE8-8DB9-4E3A-80AE-516A60F779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2BE12-296B-43B3-8C3B-CE844A101F1C}">
      <dgm:prSet phldrT="[Текст]" custT="1"/>
      <dgm:spPr/>
      <dgm:t>
        <a:bodyPr/>
        <a:lstStyle/>
        <a:p>
          <a:r>
            <a:rPr lang="ru-RU" sz="2400" dirty="0" smtClean="0">
              <a:latin typeface="Georgia" pitchFamily="18" charset="0"/>
            </a:rPr>
            <a:t>Музыкальные знания, умения и навыки (</a:t>
          </a:r>
          <a:r>
            <a:rPr lang="ru-RU" sz="2400" dirty="0" err="1" smtClean="0">
              <a:latin typeface="Georgia" pitchFamily="18" charset="0"/>
            </a:rPr>
            <a:t>ЗУНы</a:t>
          </a:r>
          <a:r>
            <a:rPr lang="ru-RU" sz="2400" dirty="0" smtClean="0">
              <a:latin typeface="Georgia" pitchFamily="18" charset="0"/>
            </a:rPr>
            <a:t>)</a:t>
          </a:r>
          <a:endParaRPr lang="ru-RU" sz="2400" dirty="0">
            <a:latin typeface="Georgia" pitchFamily="18" charset="0"/>
          </a:endParaRPr>
        </a:p>
      </dgm:t>
    </dgm:pt>
    <dgm:pt modelId="{A88BFF4E-7F6E-48BD-A4B1-A41D223C67F5}" type="parTrans" cxnId="{2035FF47-F18E-4015-82F6-71105051A079}">
      <dgm:prSet/>
      <dgm:spPr/>
      <dgm:t>
        <a:bodyPr/>
        <a:lstStyle/>
        <a:p>
          <a:endParaRPr lang="ru-RU"/>
        </a:p>
      </dgm:t>
    </dgm:pt>
    <dgm:pt modelId="{4D4FD0D3-B130-4125-8B70-A8CFFD443FDA}" type="sibTrans" cxnId="{2035FF47-F18E-4015-82F6-71105051A079}">
      <dgm:prSet/>
      <dgm:spPr/>
      <dgm:t>
        <a:bodyPr/>
        <a:lstStyle/>
        <a:p>
          <a:endParaRPr lang="ru-RU"/>
        </a:p>
      </dgm:t>
    </dgm:pt>
    <dgm:pt modelId="{78A79810-FAF7-40D9-97CE-477CE169BFA5}">
      <dgm:prSet phldrT="[Текст]" custT="1"/>
      <dgm:spPr/>
      <dgm:t>
        <a:bodyPr/>
        <a:lstStyle/>
        <a:p>
          <a:r>
            <a:rPr lang="ru-RU" sz="2400" dirty="0" smtClean="0">
              <a:latin typeface="Georgia" pitchFamily="18" charset="0"/>
            </a:rPr>
            <a:t>Музыкально-эстетическое сознание</a:t>
          </a:r>
          <a:endParaRPr lang="ru-RU" sz="2400" dirty="0">
            <a:latin typeface="Georgia" pitchFamily="18" charset="0"/>
          </a:endParaRPr>
        </a:p>
      </dgm:t>
    </dgm:pt>
    <dgm:pt modelId="{9451E134-E29F-48B4-8FD6-964F154A05EF}" type="parTrans" cxnId="{3517FD1B-E2FD-497B-B47F-F13E469BB09A}">
      <dgm:prSet/>
      <dgm:spPr/>
      <dgm:t>
        <a:bodyPr/>
        <a:lstStyle/>
        <a:p>
          <a:endParaRPr lang="ru-RU"/>
        </a:p>
      </dgm:t>
    </dgm:pt>
    <dgm:pt modelId="{BDE5E03D-78DC-46A6-84ED-3ECF5A43D84F}" type="sibTrans" cxnId="{3517FD1B-E2FD-497B-B47F-F13E469BB09A}">
      <dgm:prSet/>
      <dgm:spPr/>
      <dgm:t>
        <a:bodyPr/>
        <a:lstStyle/>
        <a:p>
          <a:endParaRPr lang="ru-RU"/>
        </a:p>
      </dgm:t>
    </dgm:pt>
    <dgm:pt modelId="{CBAFD63C-3A87-4C44-8B32-DBF15528E671}">
      <dgm:prSet phldrT="[Текст]" custT="1"/>
      <dgm:spPr/>
      <dgm:t>
        <a:bodyPr/>
        <a:lstStyle/>
        <a:p>
          <a:r>
            <a:rPr lang="ru-RU" sz="2400" dirty="0" smtClean="0">
              <a:latin typeface="Georgia" pitchFamily="18" charset="0"/>
            </a:rPr>
            <a:t>Опыт творческой деятельности ребёнка</a:t>
          </a:r>
          <a:endParaRPr lang="ru-RU" sz="2400" dirty="0">
            <a:latin typeface="Georgia" pitchFamily="18" charset="0"/>
          </a:endParaRPr>
        </a:p>
      </dgm:t>
    </dgm:pt>
    <dgm:pt modelId="{D9588011-7F30-476D-BC62-AAD0C34667A6}" type="parTrans" cxnId="{61617E7B-A910-455F-AF20-58F4131169F8}">
      <dgm:prSet/>
      <dgm:spPr/>
      <dgm:t>
        <a:bodyPr/>
        <a:lstStyle/>
        <a:p>
          <a:endParaRPr lang="ru-RU"/>
        </a:p>
      </dgm:t>
    </dgm:pt>
    <dgm:pt modelId="{6EF9AF18-272E-4C6B-9AA7-05687FF51247}" type="sibTrans" cxnId="{61617E7B-A910-455F-AF20-58F4131169F8}">
      <dgm:prSet/>
      <dgm:spPr/>
      <dgm:t>
        <a:bodyPr/>
        <a:lstStyle/>
        <a:p>
          <a:endParaRPr lang="ru-RU"/>
        </a:p>
      </dgm:t>
    </dgm:pt>
    <dgm:pt modelId="{4DAFB5DB-7F90-4A72-8731-B9C665C4AE99}" type="pres">
      <dgm:prSet presAssocID="{F2272BE8-8DB9-4E3A-80AE-516A60F779FA}" presName="linear" presStyleCnt="0">
        <dgm:presLayoutVars>
          <dgm:dir/>
          <dgm:animLvl val="lvl"/>
          <dgm:resizeHandles val="exact"/>
        </dgm:presLayoutVars>
      </dgm:prSet>
      <dgm:spPr/>
    </dgm:pt>
    <dgm:pt modelId="{739D16EB-4680-4220-BA2D-EFFE76D1E9EA}" type="pres">
      <dgm:prSet presAssocID="{3EB2BE12-296B-43B3-8C3B-CE844A101F1C}" presName="parentLin" presStyleCnt="0"/>
      <dgm:spPr/>
    </dgm:pt>
    <dgm:pt modelId="{BC43793B-8453-46DB-8786-20C3BA8761EB}" type="pres">
      <dgm:prSet presAssocID="{3EB2BE12-296B-43B3-8C3B-CE844A101F1C}" presName="parentLeftMargin" presStyleLbl="node1" presStyleIdx="0" presStyleCnt="3"/>
      <dgm:spPr/>
    </dgm:pt>
    <dgm:pt modelId="{5D2771B7-A7BA-4D80-BB1F-E761C1F3C5A7}" type="pres">
      <dgm:prSet presAssocID="{3EB2BE12-296B-43B3-8C3B-CE844A101F1C}" presName="parentText" presStyleLbl="node1" presStyleIdx="0" presStyleCnt="3" custScaleY="136281" custLinFactNeighborX="2363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D75AA-EFCB-4F9A-B8D0-BAD337299548}" type="pres">
      <dgm:prSet presAssocID="{3EB2BE12-296B-43B3-8C3B-CE844A101F1C}" presName="negativeSpace" presStyleCnt="0"/>
      <dgm:spPr/>
    </dgm:pt>
    <dgm:pt modelId="{956BC3C0-5E1D-4CFC-A176-AA449AACDDF6}" type="pres">
      <dgm:prSet presAssocID="{3EB2BE12-296B-43B3-8C3B-CE844A101F1C}" presName="childText" presStyleLbl="conFgAcc1" presStyleIdx="0" presStyleCnt="3">
        <dgm:presLayoutVars>
          <dgm:bulletEnabled val="1"/>
        </dgm:presLayoutVars>
      </dgm:prSet>
      <dgm:spPr/>
    </dgm:pt>
    <dgm:pt modelId="{9862EB02-FAF2-4DAF-90E2-18441FE4F5B1}" type="pres">
      <dgm:prSet presAssocID="{4D4FD0D3-B130-4125-8B70-A8CFFD443FDA}" presName="spaceBetweenRectangles" presStyleCnt="0"/>
      <dgm:spPr/>
    </dgm:pt>
    <dgm:pt modelId="{8632DF65-BB27-4BC1-92C3-625DE53DE3A4}" type="pres">
      <dgm:prSet presAssocID="{78A79810-FAF7-40D9-97CE-477CE169BFA5}" presName="parentLin" presStyleCnt="0"/>
      <dgm:spPr/>
    </dgm:pt>
    <dgm:pt modelId="{73E960AE-F949-4F66-8770-0CD6432EDEBF}" type="pres">
      <dgm:prSet presAssocID="{78A79810-FAF7-40D9-97CE-477CE169BFA5}" presName="parentLeftMargin" presStyleLbl="node1" presStyleIdx="0" presStyleCnt="3"/>
      <dgm:spPr/>
    </dgm:pt>
    <dgm:pt modelId="{1127735B-90DD-4FC8-8258-7B8647234BD2}" type="pres">
      <dgm:prSet presAssocID="{78A79810-FAF7-40D9-97CE-477CE169BF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AFEAE8-117A-49FD-B451-DA23EE5EDD50}" type="pres">
      <dgm:prSet presAssocID="{78A79810-FAF7-40D9-97CE-477CE169BFA5}" presName="negativeSpace" presStyleCnt="0"/>
      <dgm:spPr/>
    </dgm:pt>
    <dgm:pt modelId="{EA621E12-3E6D-487F-B7C1-E7D4E4115154}" type="pres">
      <dgm:prSet presAssocID="{78A79810-FAF7-40D9-97CE-477CE169BFA5}" presName="childText" presStyleLbl="conFgAcc1" presStyleIdx="1" presStyleCnt="3">
        <dgm:presLayoutVars>
          <dgm:bulletEnabled val="1"/>
        </dgm:presLayoutVars>
      </dgm:prSet>
      <dgm:spPr/>
    </dgm:pt>
    <dgm:pt modelId="{71BE8CB2-BCB6-40D0-B7B7-AD4131E48881}" type="pres">
      <dgm:prSet presAssocID="{BDE5E03D-78DC-46A6-84ED-3ECF5A43D84F}" presName="spaceBetweenRectangles" presStyleCnt="0"/>
      <dgm:spPr/>
    </dgm:pt>
    <dgm:pt modelId="{86DBD3AA-CE82-47A7-94BE-833BB25BFD03}" type="pres">
      <dgm:prSet presAssocID="{CBAFD63C-3A87-4C44-8B32-DBF15528E671}" presName="parentLin" presStyleCnt="0"/>
      <dgm:spPr/>
    </dgm:pt>
    <dgm:pt modelId="{D33FBF08-6F98-4204-83DA-9471E4FAE0AA}" type="pres">
      <dgm:prSet presAssocID="{CBAFD63C-3A87-4C44-8B32-DBF15528E671}" presName="parentLeftMargin" presStyleLbl="node1" presStyleIdx="1" presStyleCnt="3"/>
      <dgm:spPr/>
    </dgm:pt>
    <dgm:pt modelId="{6BCA95A5-326F-42F3-84A3-0198EDF16600}" type="pres">
      <dgm:prSet presAssocID="{CBAFD63C-3A87-4C44-8B32-DBF15528E6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F8A4DD-9092-4445-9CB2-3752B0B82FAE}" type="pres">
      <dgm:prSet presAssocID="{CBAFD63C-3A87-4C44-8B32-DBF15528E671}" presName="negativeSpace" presStyleCnt="0"/>
      <dgm:spPr/>
    </dgm:pt>
    <dgm:pt modelId="{824A8DBE-7DC1-42F9-A5CE-30AA3E18B388}" type="pres">
      <dgm:prSet presAssocID="{CBAFD63C-3A87-4C44-8B32-DBF15528E6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F78D43-43A3-44B9-9180-DB184AD07D46}" type="presOf" srcId="{CBAFD63C-3A87-4C44-8B32-DBF15528E671}" destId="{D33FBF08-6F98-4204-83DA-9471E4FAE0AA}" srcOrd="0" destOrd="0" presId="urn:microsoft.com/office/officeart/2005/8/layout/list1"/>
    <dgm:cxn modelId="{3517FD1B-E2FD-497B-B47F-F13E469BB09A}" srcId="{F2272BE8-8DB9-4E3A-80AE-516A60F779FA}" destId="{78A79810-FAF7-40D9-97CE-477CE169BFA5}" srcOrd="1" destOrd="0" parTransId="{9451E134-E29F-48B4-8FD6-964F154A05EF}" sibTransId="{BDE5E03D-78DC-46A6-84ED-3ECF5A43D84F}"/>
    <dgm:cxn modelId="{61617E7B-A910-455F-AF20-58F4131169F8}" srcId="{F2272BE8-8DB9-4E3A-80AE-516A60F779FA}" destId="{CBAFD63C-3A87-4C44-8B32-DBF15528E671}" srcOrd="2" destOrd="0" parTransId="{D9588011-7F30-476D-BC62-AAD0C34667A6}" sibTransId="{6EF9AF18-272E-4C6B-9AA7-05687FF51247}"/>
    <dgm:cxn modelId="{C52E856E-D65D-4718-A5EB-47FA2489DBE9}" type="presOf" srcId="{78A79810-FAF7-40D9-97CE-477CE169BFA5}" destId="{1127735B-90DD-4FC8-8258-7B8647234BD2}" srcOrd="1" destOrd="0" presId="urn:microsoft.com/office/officeart/2005/8/layout/list1"/>
    <dgm:cxn modelId="{7E479B59-CAC2-4CDB-8B2B-EA59964261F3}" type="presOf" srcId="{CBAFD63C-3A87-4C44-8B32-DBF15528E671}" destId="{6BCA95A5-326F-42F3-84A3-0198EDF16600}" srcOrd="1" destOrd="0" presId="urn:microsoft.com/office/officeart/2005/8/layout/list1"/>
    <dgm:cxn modelId="{EBCE9481-B640-47DB-9659-9582BDDDF597}" type="presOf" srcId="{3EB2BE12-296B-43B3-8C3B-CE844A101F1C}" destId="{5D2771B7-A7BA-4D80-BB1F-E761C1F3C5A7}" srcOrd="1" destOrd="0" presId="urn:microsoft.com/office/officeart/2005/8/layout/list1"/>
    <dgm:cxn modelId="{CFDEDF29-87BB-4212-A7D0-37655BEC4115}" type="presOf" srcId="{3EB2BE12-296B-43B3-8C3B-CE844A101F1C}" destId="{BC43793B-8453-46DB-8786-20C3BA8761EB}" srcOrd="0" destOrd="0" presId="urn:microsoft.com/office/officeart/2005/8/layout/list1"/>
    <dgm:cxn modelId="{2035FF47-F18E-4015-82F6-71105051A079}" srcId="{F2272BE8-8DB9-4E3A-80AE-516A60F779FA}" destId="{3EB2BE12-296B-43B3-8C3B-CE844A101F1C}" srcOrd="0" destOrd="0" parTransId="{A88BFF4E-7F6E-48BD-A4B1-A41D223C67F5}" sibTransId="{4D4FD0D3-B130-4125-8B70-A8CFFD443FDA}"/>
    <dgm:cxn modelId="{729D3ED5-CC4A-4DF5-B612-BC21DAB73CCF}" type="presOf" srcId="{F2272BE8-8DB9-4E3A-80AE-516A60F779FA}" destId="{4DAFB5DB-7F90-4A72-8731-B9C665C4AE99}" srcOrd="0" destOrd="0" presId="urn:microsoft.com/office/officeart/2005/8/layout/list1"/>
    <dgm:cxn modelId="{5F125DAB-579F-4FA8-B29A-4BD7D2A5AB99}" type="presOf" srcId="{78A79810-FAF7-40D9-97CE-477CE169BFA5}" destId="{73E960AE-F949-4F66-8770-0CD6432EDEBF}" srcOrd="0" destOrd="0" presId="urn:microsoft.com/office/officeart/2005/8/layout/list1"/>
    <dgm:cxn modelId="{567ACBEF-613D-4D5B-ADBD-66654E46C545}" type="presParOf" srcId="{4DAFB5DB-7F90-4A72-8731-B9C665C4AE99}" destId="{739D16EB-4680-4220-BA2D-EFFE76D1E9EA}" srcOrd="0" destOrd="0" presId="urn:microsoft.com/office/officeart/2005/8/layout/list1"/>
    <dgm:cxn modelId="{AAE8468E-6F92-42EE-A931-6FDD6116BDD2}" type="presParOf" srcId="{739D16EB-4680-4220-BA2D-EFFE76D1E9EA}" destId="{BC43793B-8453-46DB-8786-20C3BA8761EB}" srcOrd="0" destOrd="0" presId="urn:microsoft.com/office/officeart/2005/8/layout/list1"/>
    <dgm:cxn modelId="{87C75346-2F3C-448B-82BF-893A2C30B398}" type="presParOf" srcId="{739D16EB-4680-4220-BA2D-EFFE76D1E9EA}" destId="{5D2771B7-A7BA-4D80-BB1F-E761C1F3C5A7}" srcOrd="1" destOrd="0" presId="urn:microsoft.com/office/officeart/2005/8/layout/list1"/>
    <dgm:cxn modelId="{92700A5D-0016-421F-8FA0-7E5733E84DAB}" type="presParOf" srcId="{4DAFB5DB-7F90-4A72-8731-B9C665C4AE99}" destId="{D1DD75AA-EFCB-4F9A-B8D0-BAD337299548}" srcOrd="1" destOrd="0" presId="urn:microsoft.com/office/officeart/2005/8/layout/list1"/>
    <dgm:cxn modelId="{78A80FC8-4227-4BCE-B589-C833F9F654A8}" type="presParOf" srcId="{4DAFB5DB-7F90-4A72-8731-B9C665C4AE99}" destId="{956BC3C0-5E1D-4CFC-A176-AA449AACDDF6}" srcOrd="2" destOrd="0" presId="urn:microsoft.com/office/officeart/2005/8/layout/list1"/>
    <dgm:cxn modelId="{8421A04A-AC2C-4EB2-88DC-FE0228D13627}" type="presParOf" srcId="{4DAFB5DB-7F90-4A72-8731-B9C665C4AE99}" destId="{9862EB02-FAF2-4DAF-90E2-18441FE4F5B1}" srcOrd="3" destOrd="0" presId="urn:microsoft.com/office/officeart/2005/8/layout/list1"/>
    <dgm:cxn modelId="{793AC819-1C10-49BC-A9DC-6FB2E45F43B6}" type="presParOf" srcId="{4DAFB5DB-7F90-4A72-8731-B9C665C4AE99}" destId="{8632DF65-BB27-4BC1-92C3-625DE53DE3A4}" srcOrd="4" destOrd="0" presId="urn:microsoft.com/office/officeart/2005/8/layout/list1"/>
    <dgm:cxn modelId="{5803DA9E-BF99-4D62-9F11-D214E7AEA737}" type="presParOf" srcId="{8632DF65-BB27-4BC1-92C3-625DE53DE3A4}" destId="{73E960AE-F949-4F66-8770-0CD6432EDEBF}" srcOrd="0" destOrd="0" presId="urn:microsoft.com/office/officeart/2005/8/layout/list1"/>
    <dgm:cxn modelId="{8A06E659-9DD4-4811-987A-BD00984A4C9B}" type="presParOf" srcId="{8632DF65-BB27-4BC1-92C3-625DE53DE3A4}" destId="{1127735B-90DD-4FC8-8258-7B8647234BD2}" srcOrd="1" destOrd="0" presId="urn:microsoft.com/office/officeart/2005/8/layout/list1"/>
    <dgm:cxn modelId="{ED1C3321-05EE-4E10-9ACE-8BE26F27061B}" type="presParOf" srcId="{4DAFB5DB-7F90-4A72-8731-B9C665C4AE99}" destId="{BDAFEAE8-117A-49FD-B451-DA23EE5EDD50}" srcOrd="5" destOrd="0" presId="urn:microsoft.com/office/officeart/2005/8/layout/list1"/>
    <dgm:cxn modelId="{690CC549-AADD-4BC3-B34C-1ED0918478C6}" type="presParOf" srcId="{4DAFB5DB-7F90-4A72-8731-B9C665C4AE99}" destId="{EA621E12-3E6D-487F-B7C1-E7D4E4115154}" srcOrd="6" destOrd="0" presId="urn:microsoft.com/office/officeart/2005/8/layout/list1"/>
    <dgm:cxn modelId="{F41E78C1-3275-455A-AE40-14F731F90A38}" type="presParOf" srcId="{4DAFB5DB-7F90-4A72-8731-B9C665C4AE99}" destId="{71BE8CB2-BCB6-40D0-B7B7-AD4131E48881}" srcOrd="7" destOrd="0" presId="urn:microsoft.com/office/officeart/2005/8/layout/list1"/>
    <dgm:cxn modelId="{9675E720-F8E8-42F6-A2B5-5CC809DCA407}" type="presParOf" srcId="{4DAFB5DB-7F90-4A72-8731-B9C665C4AE99}" destId="{86DBD3AA-CE82-47A7-94BE-833BB25BFD03}" srcOrd="8" destOrd="0" presId="urn:microsoft.com/office/officeart/2005/8/layout/list1"/>
    <dgm:cxn modelId="{75F268AD-2A8F-41FC-BDEB-AC98D6A63795}" type="presParOf" srcId="{86DBD3AA-CE82-47A7-94BE-833BB25BFD03}" destId="{D33FBF08-6F98-4204-83DA-9471E4FAE0AA}" srcOrd="0" destOrd="0" presId="urn:microsoft.com/office/officeart/2005/8/layout/list1"/>
    <dgm:cxn modelId="{38102840-B139-4452-879A-BC96B24633A5}" type="presParOf" srcId="{86DBD3AA-CE82-47A7-94BE-833BB25BFD03}" destId="{6BCA95A5-326F-42F3-84A3-0198EDF16600}" srcOrd="1" destOrd="0" presId="urn:microsoft.com/office/officeart/2005/8/layout/list1"/>
    <dgm:cxn modelId="{BDC20625-AF18-410C-BB59-EC16615B3259}" type="presParOf" srcId="{4DAFB5DB-7F90-4A72-8731-B9C665C4AE99}" destId="{63F8A4DD-9092-4445-9CB2-3752B0B82FAE}" srcOrd="9" destOrd="0" presId="urn:microsoft.com/office/officeart/2005/8/layout/list1"/>
    <dgm:cxn modelId="{00C5FE22-0827-443B-977F-9BD3E37A8A26}" type="presParOf" srcId="{4DAFB5DB-7F90-4A72-8731-B9C665C4AE99}" destId="{824A8DBE-7DC1-42F9-A5CE-30AA3E18B3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6BC3C0-5E1D-4CFC-A176-AA449AACDDF6}">
      <dsp:nvSpPr>
        <dsp:cNvPr id="0" name=""/>
        <dsp:cNvSpPr/>
      </dsp:nvSpPr>
      <dsp:spPr>
        <a:xfrm>
          <a:off x="0" y="765702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771B7-A7BA-4D80-BB1F-E761C1F3C5A7}">
      <dsp:nvSpPr>
        <dsp:cNvPr id="0" name=""/>
        <dsp:cNvSpPr/>
      </dsp:nvSpPr>
      <dsp:spPr>
        <a:xfrm>
          <a:off x="312002" y="52537"/>
          <a:ext cx="4267200" cy="1126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itchFamily="18" charset="0"/>
            </a:rPr>
            <a:t>Музыкальные знания, умения и навыки (</a:t>
          </a:r>
          <a:r>
            <a:rPr lang="ru-RU" sz="2400" kern="1200" dirty="0" err="1" smtClean="0">
              <a:latin typeface="Georgia" pitchFamily="18" charset="0"/>
            </a:rPr>
            <a:t>ЗУНы</a:t>
          </a:r>
          <a:r>
            <a:rPr lang="ru-RU" sz="2400" kern="1200" dirty="0" smtClean="0">
              <a:latin typeface="Georgia" pitchFamily="18" charset="0"/>
            </a:rPr>
            <a:t>)</a:t>
          </a:r>
          <a:endParaRPr lang="ru-RU" sz="2400" kern="1200" dirty="0">
            <a:latin typeface="Georgia" pitchFamily="18" charset="0"/>
          </a:endParaRPr>
        </a:p>
      </dsp:txBody>
      <dsp:txXfrm>
        <a:off x="312002" y="52537"/>
        <a:ext cx="4267200" cy="1126444"/>
      </dsp:txXfrm>
    </dsp:sp>
    <dsp:sp modelId="{EA621E12-3E6D-487F-B7C1-E7D4E4115154}">
      <dsp:nvSpPr>
        <dsp:cNvPr id="0" name=""/>
        <dsp:cNvSpPr/>
      </dsp:nvSpPr>
      <dsp:spPr>
        <a:xfrm>
          <a:off x="0" y="2035782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7735B-90DD-4FC8-8258-7B8647234BD2}">
      <dsp:nvSpPr>
        <dsp:cNvPr id="0" name=""/>
        <dsp:cNvSpPr/>
      </dsp:nvSpPr>
      <dsp:spPr>
        <a:xfrm>
          <a:off x="304800" y="1622502"/>
          <a:ext cx="42672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itchFamily="18" charset="0"/>
            </a:rPr>
            <a:t>Музыкально-эстетическое сознание</a:t>
          </a:r>
          <a:endParaRPr lang="ru-RU" sz="2400" kern="1200" dirty="0">
            <a:latin typeface="Georgia" pitchFamily="18" charset="0"/>
          </a:endParaRPr>
        </a:p>
      </dsp:txBody>
      <dsp:txXfrm>
        <a:off x="304800" y="1622502"/>
        <a:ext cx="4267200" cy="826560"/>
      </dsp:txXfrm>
    </dsp:sp>
    <dsp:sp modelId="{824A8DBE-7DC1-42F9-A5CE-30AA3E18B388}">
      <dsp:nvSpPr>
        <dsp:cNvPr id="0" name=""/>
        <dsp:cNvSpPr/>
      </dsp:nvSpPr>
      <dsp:spPr>
        <a:xfrm>
          <a:off x="0" y="3305862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A95A5-326F-42F3-84A3-0198EDF16600}">
      <dsp:nvSpPr>
        <dsp:cNvPr id="0" name=""/>
        <dsp:cNvSpPr/>
      </dsp:nvSpPr>
      <dsp:spPr>
        <a:xfrm>
          <a:off x="304800" y="2892582"/>
          <a:ext cx="42672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itchFamily="18" charset="0"/>
            </a:rPr>
            <a:t>Опыт творческой деятельности ребёнка</a:t>
          </a:r>
          <a:endParaRPr lang="ru-RU" sz="2400" kern="1200" dirty="0">
            <a:latin typeface="Georgia" pitchFamily="18" charset="0"/>
          </a:endParaRPr>
        </a:p>
      </dsp:txBody>
      <dsp:txXfrm>
        <a:off x="304800" y="2892582"/>
        <a:ext cx="4267200" cy="82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6370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Georgia" pitchFamily="18" charset="0"/>
              </a:rPr>
              <a:t>Приоритет культурных ценностей в музыкальном развитии дошкольников</a:t>
            </a:r>
            <a:endParaRPr lang="ru-RU" sz="49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4664"/>
            <a:ext cx="7406640" cy="35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УСИК БАСИК\Downloads\62069421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77072"/>
            <a:ext cx="7776864" cy="2505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2986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В соответствии с требованиями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ФГОС ДО в содержании образования должен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ДОМИНИРОВАТЬ ПРИОРИТЕТ КУЛЬТУРНЫХ ЦЕННОСТЕЙ!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 descr="8715897d423ed57e1bce25c2631961a8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429000"/>
            <a:ext cx="3888432" cy="324036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2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Теоретические и практические основы духовно-ценностного музыкального образования</a:t>
            </a: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" name="Рисунок 2" descr="48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2072640" cy="3273552"/>
          </a:xfrm>
          <a:prstGeom prst="rect">
            <a:avLst/>
          </a:prstGeom>
        </p:spPr>
      </p:pic>
      <p:pic>
        <p:nvPicPr>
          <p:cNvPr id="4" name="Рисунок 3" descr="82218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24944"/>
            <a:ext cx="2376264" cy="3384376"/>
          </a:xfrm>
          <a:prstGeom prst="rect">
            <a:avLst/>
          </a:prstGeom>
        </p:spPr>
      </p:pic>
      <p:pic>
        <p:nvPicPr>
          <p:cNvPr id="5" name="Рисунок 4" descr="21474144.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340768"/>
            <a:ext cx="2282602" cy="35283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4432ab4bfca845f0d9a5320239cf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620688"/>
            <a:ext cx="1905000" cy="3076575"/>
          </a:xfrm>
          <a:prstGeom prst="rect">
            <a:avLst/>
          </a:prstGeom>
        </p:spPr>
      </p:pic>
      <p:pic>
        <p:nvPicPr>
          <p:cNvPr id="3" name="Рисунок 2" descr="1314813210_2011-08-31_14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564904"/>
            <a:ext cx="2428875" cy="3810000"/>
          </a:xfrm>
          <a:prstGeom prst="rect">
            <a:avLst/>
          </a:prstGeom>
        </p:spPr>
      </p:pic>
      <p:pic>
        <p:nvPicPr>
          <p:cNvPr id="5" name="Рисунок 4" descr="vie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0648"/>
            <a:ext cx="2266156" cy="3600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9046_24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3729944" cy="3672408"/>
          </a:xfrm>
          <a:prstGeom prst="rect">
            <a:avLst/>
          </a:prstGeom>
        </p:spPr>
      </p:pic>
      <p:pic>
        <p:nvPicPr>
          <p:cNvPr id="3" name="Рисунок 2" descr="Музыкальные шедевры О.П.Радынов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052736"/>
            <a:ext cx="3246403" cy="4032448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8666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501F9"/>
                </a:solidFill>
                <a:latin typeface="Georgia" pitchFamily="18" charset="0"/>
              </a:rPr>
              <a:t>ЦЕЛЕВЫЕ ОРИЕНТИРЫ В МУЗЫКАЛЬНОМ РАЗВИТИИ РЕБЁНКА:</a:t>
            </a:r>
            <a:endParaRPr lang="ru-RU" b="1" dirty="0">
              <a:solidFill>
                <a:srgbClr val="6501F9"/>
              </a:solidFill>
              <a:latin typeface="Georgia" pitchFamily="18" charset="0"/>
            </a:endParaRPr>
          </a:p>
        </p:txBody>
      </p:sp>
      <p:pic>
        <p:nvPicPr>
          <p:cNvPr id="3" name="Рисунок 2" descr="look.com.ua-9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12976"/>
            <a:ext cx="6624736" cy="35283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2104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DE4F22"/>
                </a:solidFill>
                <a:latin typeface="Georgia" pitchFamily="18" charset="0"/>
              </a:rPr>
              <a:t>Проявляет инициативу и самостоятельность в различных видах музыкальной деятельности</a:t>
            </a:r>
            <a:endParaRPr lang="ru-RU" sz="2800" b="1" dirty="0">
              <a:solidFill>
                <a:srgbClr val="DE4F22"/>
              </a:solidFill>
              <a:latin typeface="Georgia" pitchFamily="18" charset="0"/>
            </a:endParaRPr>
          </a:p>
        </p:txBody>
      </p:sp>
      <p:pic>
        <p:nvPicPr>
          <p:cNvPr id="3" name="Рисунок 2" descr="v4tjxplqek8nyof1ihw2r3a670gb5scudz9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5038725" cy="416242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Georgia" pitchFamily="18" charset="0"/>
              </a:rPr>
              <a:t>Обладает установкой положительного отношения к миру в процессе приобщения к музыкальному искусству</a:t>
            </a:r>
            <a:endParaRPr lang="ru-RU" sz="28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3" name="Рисунок 2" descr="музыка-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6300192" cy="4653136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Обладает развитым воображением, которое реализуется в различных видах музыкальной деятельности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" name="Рисунок 2" descr="mu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96752"/>
            <a:ext cx="4622309" cy="5400600"/>
          </a:xfrm>
          <a:prstGeom prst="rect">
            <a:avLst/>
          </a:prstGeom>
        </p:spPr>
      </p:pic>
      <p:pic>
        <p:nvPicPr>
          <p:cNvPr id="4" name="Рисунок 3" descr="0_11a2d6_4ac40551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8"/>
            <a:ext cx="3983086" cy="2967006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Georgia" pitchFamily="18" charset="0"/>
              </a:rPr>
              <a:t>Использует речь для выражения своих мыслей, чувств и желаний</a:t>
            </a:r>
            <a:endParaRPr lang="ru-RU" sz="28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3" name="Рисунок 2" descr="sluc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7160344" cy="540077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ED1FC6"/>
                </a:solidFill>
                <a:latin typeface="Georgia" pitchFamily="18" charset="0"/>
              </a:rPr>
              <a:t>Подвижен, вынослив, владеет основными движениями, может контролировать свои движения и управлять ими</a:t>
            </a:r>
            <a:endParaRPr lang="ru-RU" sz="2800" b="1" dirty="0">
              <a:solidFill>
                <a:srgbClr val="ED1FC6"/>
              </a:solidFill>
              <a:latin typeface="Georgia" pitchFamily="18" charset="0"/>
            </a:endParaRPr>
          </a:p>
        </p:txBody>
      </p:sp>
      <p:pic>
        <p:nvPicPr>
          <p:cNvPr id="3" name="Рисунок 2" descr="akv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484784"/>
            <a:ext cx="3728864" cy="518457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Мир детства невесом и тонок,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Как флейты плавающий звук.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Пока мне улыбается ребёнок,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Я знаю, что не зря живу!..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Музыка в раннем детстве_shutterstock_69197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0774" y="2831592"/>
            <a:ext cx="5087689" cy="3549736"/>
          </a:xfrm>
        </p:spPr>
      </p:pic>
      <p:pic>
        <p:nvPicPr>
          <p:cNvPr id="5" name="Рисунок 4" descr="0_11a2f1_acc82c32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24944"/>
            <a:ext cx="2664296" cy="24482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434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Необходимой составляющей современного музыкального образования является ЛИЧНОСТНО-РАЗВИВАЮЩИЙ и ГУМАНИСТИЧЕСКИЙ ХАРАКТЕР взаимодействия музыкального руководителя и воспитанников, направленный на развитие и саморазвитие личности ребёнка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" name="Рисунок 2" descr="img_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80928"/>
            <a:ext cx="5759624" cy="38884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Творческих успехов!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Рисунок 2" descr="article81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96752"/>
            <a:ext cx="4613498" cy="5400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022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Georgia" pitchFamily="18" charset="0"/>
              </a:rPr>
              <a:t>В основе идеологии новых стандартов образования лежит ЦЕННОСТНАЯ СИСТЕМА КООРДИНАТ КУЛЬТУРЫ ДОСТОИНСТВА, 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где дошкольное детство является 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САМОЦЕННЫМ ЭТАПОМ, ЗНАЧИМЫМ ИМЕННО ТЕМ, что происходит с ребёнком СЕЙЧАС, в этом возрасте.</a:t>
            </a:r>
            <a:endParaRPr lang="ru-RU" sz="1800" b="1" dirty="0">
              <a:latin typeface="Georgia" pitchFamily="18" charset="0"/>
            </a:endParaRPr>
          </a:p>
        </p:txBody>
      </p:sp>
      <p:pic>
        <p:nvPicPr>
          <p:cNvPr id="4" name="Содержимое 3" descr="girl-on-pian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6303708" cy="389952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Воспитание личности – </a:t>
            </a:r>
            <a:b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центральная задача периода дошкольного детства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986_1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916832"/>
            <a:ext cx="4800600" cy="48006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226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ОСНОВЫ ФУНДАМЕНТА ЗРЕЛОЙ ЛИЧНОСТИ, </a:t>
            </a: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закладывающиеся в дошкольном возрасте: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* ТВОРЧЕСКОЕ ВООБРАЖЕНИЕ</a:t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* ОБРАЗНОЕ МЫШЛЕНИЕ</a:t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* ЭМОЦИОНАЛЬНАЯ ОТЗЫВЧИВОСТЬ</a:t>
            </a: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b="1" dirty="0">
              <a:latin typeface="Georgia" pitchFamily="18" charset="0"/>
            </a:endParaRPr>
          </a:p>
        </p:txBody>
      </p:sp>
      <p:pic>
        <p:nvPicPr>
          <p:cNvPr id="3" name="Рисунок 2" descr="deti-mu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89040"/>
            <a:ext cx="4392488" cy="280831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645024"/>
            <a:ext cx="7384864" cy="28803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Музыка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 – </a:t>
            </a: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Georgia" pitchFamily="18" charset="0"/>
              </a:rPr>
              <a:t>самое яркое</a:t>
            </a:r>
            <a:r>
              <a:rPr lang="ru-RU" sz="2800" b="1" dirty="0" smtClean="0">
                <a:latin typeface="Georgia" pitchFamily="18" charset="0"/>
              </a:rPr>
              <a:t>, </a:t>
            </a:r>
            <a:r>
              <a:rPr lang="ru-RU" sz="2800" b="1" dirty="0" smtClean="0">
                <a:solidFill>
                  <a:srgbClr val="00B050"/>
                </a:solidFill>
                <a:latin typeface="Georgia" pitchFamily="18" charset="0"/>
              </a:rPr>
              <a:t>самое эффективное </a:t>
            </a:r>
            <a:r>
              <a:rPr lang="ru-RU" sz="2800" b="1" dirty="0" smtClean="0">
                <a:solidFill>
                  <a:srgbClr val="DE4F22"/>
                </a:solidFill>
                <a:latin typeface="Georgia" pitchFamily="18" charset="0"/>
              </a:rPr>
              <a:t>средство воздействия 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на детей.</a:t>
            </a: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Чем больше развита сфера чувств, тем ребёнок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ОДАРЁННЕЕ</a:t>
            </a:r>
            <a:r>
              <a:rPr lang="ru-RU" sz="2800" b="1" dirty="0" smtClean="0">
                <a:latin typeface="Georgia" pitchFamily="18" charset="0"/>
              </a:rPr>
              <a:t>.</a:t>
            </a:r>
            <a:br>
              <a:rPr lang="ru-RU" sz="2800" b="1" dirty="0" smtClean="0">
                <a:latin typeface="Georgia" pitchFamily="18" charset="0"/>
              </a:rPr>
            </a:br>
            <a:endParaRPr lang="ru-RU" sz="2800" b="1" dirty="0">
              <a:latin typeface="Georgia" pitchFamily="18" charset="0"/>
            </a:endParaRPr>
          </a:p>
        </p:txBody>
      </p:sp>
      <p:pic>
        <p:nvPicPr>
          <p:cNvPr id="3" name="Рисунок 2" descr="6135825095850f543ce84b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88640"/>
            <a:ext cx="4968552" cy="360039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u="sng" dirty="0" smtClean="0">
                <a:solidFill>
                  <a:srgbClr val="ED1FC6"/>
                </a:solidFill>
                <a:latin typeface="Georgia" pitchFamily="18" charset="0"/>
              </a:rPr>
              <a:t>ЦЕЛИ и ЗАДАЧИ </a:t>
            </a:r>
            <a:br>
              <a:rPr lang="ru-RU" sz="2400" b="1" u="sng" dirty="0" smtClean="0">
                <a:solidFill>
                  <a:srgbClr val="ED1FC6"/>
                </a:solidFill>
                <a:latin typeface="Georgia" pitchFamily="18" charset="0"/>
              </a:rPr>
            </a:br>
            <a:r>
              <a:rPr lang="ru-RU" sz="2400" b="1" u="sng" dirty="0" smtClean="0">
                <a:solidFill>
                  <a:srgbClr val="ED1FC6"/>
                </a:solidFill>
                <a:latin typeface="Georgia" pitchFamily="18" charset="0"/>
              </a:rPr>
              <a:t>для реализации образовательной области МУЗЫКА в детском саду</a:t>
            </a:r>
            <a:endParaRPr lang="ru-RU" sz="2400" b="1" u="sng" dirty="0">
              <a:solidFill>
                <a:srgbClr val="ED1FC6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ru-RU" sz="2100" b="1" dirty="0" smtClean="0">
                <a:latin typeface="Georgia" pitchFamily="18" charset="0"/>
              </a:rPr>
              <a:t>ЦЕЛЬ: развитие музыкальных способностей, способности эмоционально воспринимать музыку через решение следующих задач:</a:t>
            </a:r>
          </a:p>
          <a:p>
            <a:pPr algn="just"/>
            <a:r>
              <a:rPr lang="ru-RU" sz="2100" b="1" dirty="0" smtClean="0">
                <a:latin typeface="Georgia" pitchFamily="18" charset="0"/>
              </a:rPr>
              <a:t> развитие музыкально-художественной деятельности</a:t>
            </a:r>
          </a:p>
          <a:p>
            <a:pPr algn="just"/>
            <a:r>
              <a:rPr lang="ru-RU" sz="2100" b="1" dirty="0" smtClean="0">
                <a:latin typeface="Georgia" pitchFamily="18" charset="0"/>
              </a:rPr>
              <a:t> приобщение к музыкальному искусству</a:t>
            </a:r>
          </a:p>
          <a:p>
            <a:pPr algn="just"/>
            <a:r>
              <a:rPr lang="ru-RU" sz="2100" b="1" dirty="0" smtClean="0">
                <a:latin typeface="Georgia" pitchFamily="18" charset="0"/>
              </a:rPr>
              <a:t> развитие музыкальности детей</a:t>
            </a:r>
          </a:p>
          <a:p>
            <a:pPr algn="just"/>
            <a:r>
              <a:rPr lang="ru-RU" sz="2100" b="1" dirty="0" smtClean="0">
                <a:latin typeface="Georgia" pitchFamily="18" charset="0"/>
              </a:rPr>
              <a:t>развитие способности эмоционально воспринимать музыку</a:t>
            </a:r>
          </a:p>
          <a:p>
            <a:pPr algn="just"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algn="just"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НЕОБХОДИМ </a:t>
            </a:r>
            <a:endParaRPr lang="ru-RU" sz="26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ПРИОРИТЕТ КУЛЬТУРНЫХ ЦЕННОСТЕЙ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 В СОДЕРЖАНИИ ОБРАЗОВАНИЯ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Georgia" pitchFamily="18" charset="0"/>
              </a:rPr>
              <a:t> ДОШКОЛЬНИКОВ</a:t>
            </a:r>
            <a:endParaRPr lang="ru-RU" sz="2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860032" y="3861048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8215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Основные задачи музыкального развития дошкольников:</a:t>
            </a:r>
            <a:r>
              <a:rPr lang="ru-RU" sz="2800" b="1" dirty="0" smtClean="0">
                <a:latin typeface="Georgia" pitchFamily="18" charset="0"/>
              </a:rPr>
              <a:t/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* развитие предпосылок ценностно-смыслового восприятия и понимания музыкальных произведений;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* становление эстетического отношения к окружающему миру в процессе приобщения к музыкальному искусству;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* формирование элементарных представлений о музыкальных видах искусства;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* реализация самостоятельного творчества дошкольников в музыкальной деятельности.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Содержимое 3" descr="1_5329d3d8d864f5329d3d8d86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212976"/>
            <a:ext cx="4703837" cy="3388246"/>
          </a:xfrm>
        </p:spPr>
      </p:pic>
      <p:pic>
        <p:nvPicPr>
          <p:cNvPr id="6" name="Рисунок 5" descr="38914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501008"/>
            <a:ext cx="2780928" cy="288032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ED1FC6"/>
                </a:solidFill>
                <a:latin typeface="Georgia" pitchFamily="18" charset="0"/>
              </a:rPr>
              <a:t>СОДЕРЖАНИЕ МУЗЫКАЛЬНОГО ОБРАЗОВАНИЯ:</a:t>
            </a:r>
            <a:endParaRPr lang="ru-RU" sz="2800" b="1" dirty="0">
              <a:solidFill>
                <a:srgbClr val="ED1FC6"/>
              </a:solidFill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webmaster-VECTORmusicnotesandsounds_Illustrations_full_2251_10397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356992"/>
            <a:ext cx="5524500" cy="332422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</TotalTime>
  <Words>190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     Приоритет культурных ценностей в музыкальном развитии дошкольников</vt:lpstr>
      <vt:lpstr>Мир детства невесом и тонок, Как флейты плавающий звук. Пока мне улыбается ребёнок, Я знаю, что не зря живу!..</vt:lpstr>
      <vt:lpstr>В основе идеологии новых стандартов образования лежит ЦЕННОСТНАЯ СИСТЕМА КООРДИНАТ КУЛЬТУРЫ ДОСТОИНСТВА,  где дошкольное детство является  САМОЦЕННЫМ ЭТАПОМ, ЗНАЧИМЫМ ИМЕННО ТЕМ, что происходит с ребёнком СЕЙЧАС, в этом возрасте.</vt:lpstr>
      <vt:lpstr>Воспитание личности –  центральная задача периода дошкольного детства</vt:lpstr>
      <vt:lpstr> ОСНОВЫ ФУНДАМЕНТА ЗРЕЛОЙ ЛИЧНОСТИ,  закладывающиеся в дошкольном возрасте:  * ТВОРЧЕСКОЕ ВООБРАЖЕНИЕ  * ОБРАЗНОЕ МЫШЛЕНИЕ  * ЭМОЦИОНАЛЬНАЯ ОТЗЫВЧИВОСТЬ </vt:lpstr>
      <vt:lpstr>Музыка –  самое яркое, самое эффективное средство воздействия на детей. Чем больше развита сфера чувств, тем ребёнок ОДАРЁННЕЕ. </vt:lpstr>
      <vt:lpstr>ЦЕЛИ и ЗАДАЧИ  для реализации образовательной области МУЗЫКА в детском саду</vt:lpstr>
      <vt:lpstr>    Основные задачи музыкального развития дошкольников: * развитие предпосылок ценностно-смыслового восприятия и понимания музыкальных произведений; * становление эстетического отношения к окружающему миру в процессе приобщения к музыкальному искусству; * формирование элементарных представлений о музыкальных видах искусства; * реализация самостоятельного творчества дошкольников в музыкальной деятельности.</vt:lpstr>
      <vt:lpstr>СОДЕРЖАНИЕ МУЗЫКАЛЬНОГО ОБРАЗОВАНИЯ:</vt:lpstr>
      <vt:lpstr>В соответствии с требованиями  ФГОС ДО в содержании образования должен  ДОМИНИРОВАТЬ ПРИОРИТЕТ КУЛЬТУРНЫХ ЦЕННОСТЕЙ!</vt:lpstr>
      <vt:lpstr>Теоретические и практические основы духовно-ценностного музыкального образования</vt:lpstr>
      <vt:lpstr>Слайд 12</vt:lpstr>
      <vt:lpstr>Слайд 13</vt:lpstr>
      <vt:lpstr>ЦЕЛЕВЫЕ ОРИЕНТИРЫ В МУЗЫКАЛЬНОМ РАЗВИТИИ РЕБЁНКА:</vt:lpstr>
      <vt:lpstr>Проявляет инициативу и самостоятельность в различных видах музыкальной деятельности</vt:lpstr>
      <vt:lpstr>Обладает установкой положительного отношения к миру в процессе приобщения к музыкальному искусству</vt:lpstr>
      <vt:lpstr>Обладает развитым воображением, которое реализуется в различных видах музыкальной деятельности</vt:lpstr>
      <vt:lpstr>Использует речь для выражения своих мыслей, чувств и желаний</vt:lpstr>
      <vt:lpstr>Подвижен, вынослив, владеет основными движениями, может контролировать свои движения и управлять ими</vt:lpstr>
      <vt:lpstr>Необходимой составляющей современного музыкального образования является ЛИЧНОСТНО-РАЗВИВАЮЩИЙ и ГУМАНИСТИЧЕСКИЙ ХАРАКТЕР взаимодействия музыкального руководителя и воспитанников, направленный на развитие и саморазвитие личности ребёнка</vt:lpstr>
      <vt:lpstr>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ПУСИК БАСИК</dc:creator>
  <cp:lastModifiedBy>Microsoft</cp:lastModifiedBy>
  <cp:revision>36</cp:revision>
  <dcterms:created xsi:type="dcterms:W3CDTF">2016-08-28T08:06:10Z</dcterms:created>
  <dcterms:modified xsi:type="dcterms:W3CDTF">2016-08-28T15:15:00Z</dcterms:modified>
</cp:coreProperties>
</file>