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303" r:id="rId8"/>
    <p:sldId id="263" r:id="rId9"/>
    <p:sldId id="264" r:id="rId10"/>
    <p:sldId id="265" r:id="rId11"/>
    <p:sldId id="266" r:id="rId12"/>
    <p:sldId id="290" r:id="rId13"/>
    <p:sldId id="294" r:id="rId14"/>
    <p:sldId id="298" r:id="rId15"/>
    <p:sldId id="267" r:id="rId16"/>
    <p:sldId id="268" r:id="rId17"/>
    <p:sldId id="269" r:id="rId18"/>
    <p:sldId id="270" r:id="rId19"/>
    <p:sldId id="296" r:id="rId20"/>
    <p:sldId id="301" r:id="rId21"/>
    <p:sldId id="302" r:id="rId22"/>
    <p:sldId id="271" r:id="rId23"/>
    <p:sldId id="272" r:id="rId24"/>
    <p:sldId id="273" r:id="rId25"/>
    <p:sldId id="275" r:id="rId26"/>
    <p:sldId id="276" r:id="rId27"/>
    <p:sldId id="277" r:id="rId28"/>
    <p:sldId id="278" r:id="rId29"/>
    <p:sldId id="280" r:id="rId30"/>
    <p:sldId id="281" r:id="rId31"/>
    <p:sldId id="304" r:id="rId32"/>
    <p:sldId id="282" r:id="rId33"/>
    <p:sldId id="305" r:id="rId34"/>
    <p:sldId id="306" r:id="rId35"/>
    <p:sldId id="307" r:id="rId36"/>
    <p:sldId id="300" r:id="rId37"/>
    <p:sldId id="283" r:id="rId38"/>
    <p:sldId id="284" r:id="rId39"/>
    <p:sldId id="285" r:id="rId40"/>
    <p:sldId id="286" r:id="rId41"/>
    <p:sldId id="287" r:id="rId42"/>
    <p:sldId id="288" r:id="rId43"/>
    <p:sldId id="289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D8265-F301-4C69-89C5-76809D5592BD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780B-B9CC-4BD1-8A38-9148FBE52A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D8265-F301-4C69-89C5-76809D5592BD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780B-B9CC-4BD1-8A38-9148FBE52A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D8265-F301-4C69-89C5-76809D5592BD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780B-B9CC-4BD1-8A38-9148FBE52A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234D1-C904-42CA-8F8C-B64DA5D78E5F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CD513-1FC7-4F45-8AA3-1EBC3AB240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33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D8265-F301-4C69-89C5-76809D5592BD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780B-B9CC-4BD1-8A38-9148FBE52A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D8265-F301-4C69-89C5-76809D5592BD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780B-B9CC-4BD1-8A38-9148FBE52A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D8265-F301-4C69-89C5-76809D5592BD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780B-B9CC-4BD1-8A38-9148FBE52A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D8265-F301-4C69-89C5-76809D5592BD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780B-B9CC-4BD1-8A38-9148FBE52A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D8265-F301-4C69-89C5-76809D5592BD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780B-B9CC-4BD1-8A38-9148FBE52A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D8265-F301-4C69-89C5-76809D5592BD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780B-B9CC-4BD1-8A38-9148FBE52A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D8265-F301-4C69-89C5-76809D5592BD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780B-B9CC-4BD1-8A38-9148FBE52A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D8265-F301-4C69-89C5-76809D5592BD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780B-B9CC-4BD1-8A38-9148FBE52A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D8265-F301-4C69-89C5-76809D5592BD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3780B-B9CC-4BD1-8A38-9148FBE52AC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2232247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Виды занимательного математического материала для дошкольников.</a:t>
            </a:r>
          </a:p>
        </p:txBody>
      </p:sp>
      <p:sp>
        <p:nvSpPr>
          <p:cNvPr id="5" name="AutoShape 4" descr="https://st.depositphotos.com/1001009/3741/v/600/depositphotos_37414861-stock-illustration-children-play-checkers.jpg">
            <a:extLst>
              <a:ext uri="{FF2B5EF4-FFF2-40B4-BE49-F238E27FC236}">
                <a16:creationId xmlns:a16="http://schemas.microsoft.com/office/drawing/2014/main" id="{F9D102AB-C990-4EE3-867B-1F331C43CAC1}"/>
              </a:ext>
            </a:extLst>
          </p:cNvPr>
          <p:cNvSpPr>
            <a:spLocks noGrp="1" noChangeAspect="1" noChangeArrowheads="1"/>
          </p:cNvSpPr>
          <p:nvPr>
            <p:ph type="subTitle"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6" name="Рисунок 5" descr="http://ds-radost-1989.ru/upload/medialibrary/a9f/a9f622d5703f8a37285b2c8c60de2d35.jpg">
            <a:extLst>
              <a:ext uri="{FF2B5EF4-FFF2-40B4-BE49-F238E27FC236}">
                <a16:creationId xmlns:a16="http://schemas.microsoft.com/office/drawing/2014/main" id="{DD328A0E-D9B7-49A6-AA10-C76788B9CEE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38396"/>
            <a:ext cx="6400800" cy="3986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8368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Загадки с цифрами и о цифрах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Содержимое 5" descr="https://theslide.ru/img/thumbs/d79fe629509e26625194f3d0dda39bae-800x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638"/>
            <a:ext cx="4061523" cy="3296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steshka.ru/wp-content/uploads/2015/02/zagadki_pro_cifru_2_3.jpg">
            <a:extLst>
              <a:ext uri="{FF2B5EF4-FFF2-40B4-BE49-F238E27FC236}">
                <a16:creationId xmlns:a16="http://schemas.microsoft.com/office/drawing/2014/main" id="{73F440F1-86C3-4155-9294-10DBE982F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388" y="3284983"/>
            <a:ext cx="4789611" cy="316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Загадки математического содержания.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Два конца, два кольца, посредине     гвоздик;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пять братцев в одном домике живут;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двенадцать братьев друг за другом ходят, друг друга не находят и т. д.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6064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Загадка – это своеобразная игра,  и можно научить детей играть в загадки: не отгадывать их, а наоборот, придумывать с помощью методов ТРИЗ.</a:t>
            </a:r>
          </a:p>
          <a:p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214755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B050"/>
                </a:solidFill>
              </a:rPr>
              <a:t>Алгоритм сочинения загадок по опорным таблицам</a:t>
            </a:r>
            <a:endParaRPr lang="ru-RU" sz="2400" dirty="0">
              <a:solidFill>
                <a:srgbClr val="00B050"/>
              </a:solidFill>
            </a:endParaRPr>
          </a:p>
          <a:p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Первая модель:</a:t>
            </a:r>
            <a:endParaRPr lang="ru-RU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Составление  опорной таблицы вида: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764901"/>
              </p:ext>
            </p:extLst>
          </p:nvPr>
        </p:nvGraphicFramePr>
        <p:xfrm>
          <a:off x="903548" y="3212976"/>
          <a:ext cx="6400800" cy="1250708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1997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1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571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«Какое»</a:t>
                      </a:r>
                      <a:endParaRPr lang="ru-RU" sz="18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535" marR="57535" marT="38357" marB="38357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«Что такое же? »</a:t>
                      </a:r>
                      <a:endParaRPr lang="ru-RU" sz="1800" b="1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535" marR="57535" marT="38357" marB="3835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371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Яркое</a:t>
                      </a:r>
                      <a:endParaRPr lang="ru-RU" sz="18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t"/>
                      <a:r>
                        <a:rPr lang="ru-RU" sz="18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Круглое</a:t>
                      </a:r>
                      <a:endParaRPr lang="ru-RU" sz="18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t"/>
                      <a:r>
                        <a:rPr lang="ru-RU" sz="18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Жаркое</a:t>
                      </a:r>
                      <a:endParaRPr lang="ru-RU" sz="18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535" marR="57535" marT="38357" marB="38357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Лампа</a:t>
                      </a:r>
                      <a:endParaRPr lang="ru-RU" sz="18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t"/>
                      <a:r>
                        <a:rPr lang="ru-RU" sz="18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Колесо</a:t>
                      </a:r>
                      <a:endParaRPr lang="ru-RU" sz="18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t"/>
                      <a:r>
                        <a:rPr lang="ru-RU" sz="18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Огонь</a:t>
                      </a:r>
                      <a:endParaRPr lang="ru-RU" sz="18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535" marR="57535" marT="38357" marB="3835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143000" y="2101949"/>
            <a:ext cx="2295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443711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Вставка «слов – связки» - А НЕ. Составление загадки о солнце</a:t>
            </a:r>
          </a:p>
          <a:p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Загадка: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Что это?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                Яркое, а не лампа?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                Круглое, а не колесо?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               Жаркое, а не огонь?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47864" y="2583197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B050"/>
                </a:solidFill>
              </a:rPr>
              <a:t>солнце</a:t>
            </a:r>
          </a:p>
        </p:txBody>
      </p:sp>
    </p:spTree>
    <p:extLst>
      <p:ext uri="{BB962C8B-B14F-4D97-AF65-F5344CB8AC3E}">
        <p14:creationId xmlns:p14="http://schemas.microsoft.com/office/powerpoint/2010/main" val="528961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476672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модель.</a:t>
            </a:r>
          </a:p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1. Составление  опорной таблицы вида: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780179"/>
              </p:ext>
            </p:extLst>
          </p:nvPr>
        </p:nvGraphicFramePr>
        <p:xfrm>
          <a:off x="899592" y="1743398"/>
          <a:ext cx="6400800" cy="1677428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1997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1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5712"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«Что делает?»</a:t>
                      </a:r>
                      <a:endParaRPr lang="ru-RU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535" marR="57535" marT="38357" marB="38357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«Кто делает то же действие?»</a:t>
                      </a:r>
                      <a:endParaRPr lang="ru-RU" sz="2000" b="1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535" marR="57535" marT="38357" marB="3835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9756"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Летает</a:t>
                      </a:r>
                      <a:endParaRPr lang="ru-RU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t"/>
                      <a:r>
                        <a:rPr lang="ru-RU" sz="20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Пищит</a:t>
                      </a:r>
                      <a:endParaRPr lang="ru-RU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t"/>
                      <a:r>
                        <a:rPr lang="ru-RU" sz="20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Кусается</a:t>
                      </a:r>
                      <a:endParaRPr lang="ru-RU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535" marR="57535" marT="38357" marB="38357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Самолёт</a:t>
                      </a:r>
                      <a:endParaRPr lang="ru-RU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t"/>
                      <a:r>
                        <a:rPr lang="ru-RU" sz="20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Мышка</a:t>
                      </a:r>
                      <a:endParaRPr lang="ru-RU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t"/>
                      <a:r>
                        <a:rPr lang="ru-RU" sz="20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Собака</a:t>
                      </a:r>
                      <a:endParaRPr lang="ru-RU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535" marR="57535" marT="38357" marB="3835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83568" y="3501008"/>
            <a:ext cx="67687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Вставка «слов – связки» - А НЕ. Составление загадки о комаре.</a:t>
            </a:r>
          </a:p>
          <a:p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Загадка: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 Что такое?</a:t>
            </a: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                  Летает, а не самолёт?</a:t>
            </a: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                  Пищит, а не мышь?</a:t>
            </a: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                  Кусается, а не собака?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75856" y="1268760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</a:rPr>
              <a:t>комар</a:t>
            </a:r>
          </a:p>
        </p:txBody>
      </p:sp>
    </p:spTree>
    <p:extLst>
      <p:ext uri="{BB962C8B-B14F-4D97-AF65-F5344CB8AC3E}">
        <p14:creationId xmlns:p14="http://schemas.microsoft.com/office/powerpoint/2010/main" val="3672572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00042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Третья модель</a:t>
            </a:r>
          </a:p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1. Составление  опорной таблицы вида: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438965"/>
              </p:ext>
            </p:extLst>
          </p:nvPr>
        </p:nvGraphicFramePr>
        <p:xfrm>
          <a:off x="500034" y="1857364"/>
          <a:ext cx="8072494" cy="1616468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40354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7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5741"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«На что похоже?»</a:t>
                      </a:r>
                      <a:endParaRPr lang="ru-RU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535" marR="57535" marT="38357" marB="38357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«Чем отличается?»</a:t>
                      </a:r>
                      <a:endParaRPr lang="ru-RU" sz="2400" b="1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535" marR="57535" marT="38357" marB="3835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30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Забор</a:t>
                      </a:r>
                      <a:endParaRPr lang="ru-RU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t"/>
                      <a:r>
                        <a:rPr lang="ru-RU" sz="2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Пила</a:t>
                      </a:r>
                      <a:endParaRPr lang="ru-RU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t"/>
                      <a:r>
                        <a:rPr lang="ru-RU" sz="2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Трава</a:t>
                      </a:r>
                      <a:endParaRPr lang="ru-RU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535" marR="57535" marT="38357" marB="38357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Нельзя лазить</a:t>
                      </a:r>
                      <a:endParaRPr lang="ru-RU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t"/>
                      <a:r>
                        <a:rPr lang="ru-RU" sz="2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пилит</a:t>
                      </a:r>
                      <a:endParaRPr lang="ru-RU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t"/>
                      <a:r>
                        <a:rPr lang="ru-RU" sz="2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растёт</a:t>
                      </a:r>
                      <a:endParaRPr lang="ru-RU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535" marR="57535" marT="38357" marB="3835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85720" y="3429000"/>
            <a:ext cx="850112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Вставка «слов – связки» - КАК, НО. Составление загадки о расчёске</a:t>
            </a:r>
          </a:p>
          <a:p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Загадка: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Что это?</a:t>
            </a:r>
          </a:p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                Как забор, но нельзя лазить.</a:t>
            </a:r>
          </a:p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                Как пила, но не пилит,</a:t>
            </a:r>
          </a:p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                Как трава, но не растёт.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01616" y="1412776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B050"/>
                </a:solidFill>
              </a:rPr>
              <a:t>расческа</a:t>
            </a:r>
          </a:p>
        </p:txBody>
      </p:sp>
    </p:spTree>
    <p:extLst>
      <p:ext uri="{BB962C8B-B14F-4D97-AF65-F5344CB8AC3E}">
        <p14:creationId xmlns:p14="http://schemas.microsoft.com/office/powerpoint/2010/main" val="3794913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5.Математический кроссворд.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1357298"/>
            <a:ext cx="7358114" cy="5214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Головоломки с палочками и геометрическими фигурами.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700808"/>
            <a:ext cx="4035299" cy="3228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2571744"/>
            <a:ext cx="4714876" cy="4000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571604"/>
          </a:xfrm>
        </p:spPr>
        <p:txBody>
          <a:bodyPr>
            <a:noAutofit/>
          </a:bodyPr>
          <a:lstStyle/>
          <a:p>
            <a:r>
              <a:rPr lang="ru-RU" sz="5400" b="1" dirty="0">
                <a:latin typeface="Times New Roman" panose="02020603050405020304" pitchFamily="18" charset="0"/>
                <a:cs typeface="Times New Roman" pitchFamily="18" charset="0"/>
              </a:rPr>
              <a:t>7. Ребусы.</a:t>
            </a:r>
            <a:b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3" descr="https://alfikum.ru/wp-content/uploads/pirog_1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35858"/>
            <a:ext cx="2592288" cy="2928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alfikum.ru/wp-content/uploads/krot_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29066"/>
            <a:ext cx="2592288" cy="2380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steshka.ru/wp-content/uploads/2015/03/kak_reshat_rebus_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506444"/>
            <a:ext cx="5616624" cy="4802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70"/>
          </a:xfrm>
        </p:spPr>
        <p:txBody>
          <a:bodyPr>
            <a:normAutofit/>
          </a:bodyPr>
          <a:lstStyle/>
          <a:p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8. Лабиринты.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429000"/>
            <a:ext cx="5862246" cy="31824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F8E13DB-D5F2-480F-B808-B2B761577FCD}"/>
              </a:ext>
            </a:extLst>
          </p:cNvPr>
          <p:cNvSpPr/>
          <p:nvPr/>
        </p:nvSpPr>
        <p:spPr>
          <a:xfrm>
            <a:off x="0" y="1071546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Лабиринты представлены переплетением нескольких линий, которые постепенно усложняются.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процессе игры развивается настойчивость и умение сосредотачиваться, логически мыслить.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heaclub.ru/tim/2b900bb0dd2e14d410705b971ba6370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59" y="3674288"/>
            <a:ext cx="3918091" cy="292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.mycdn.me/i?r=AzEPZsRbOZEKgBhR0XGMT1RkRDoxqLgAs3sl2y2t4qQziqaKTM5SRkZCeTgDn6uOy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52" y="3644976"/>
            <a:ext cx="4361846" cy="292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785794"/>
            <a:ext cx="91440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 Это забавные детские игры, которые в увлекательной форме научат ребят быть наблюдательными, быстро мыслить и переключать внимание..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Данная игра развивает у детей умение сравнивать предметы, устанавливать их сходство и различие (чем эти предметы похожи и чем отличаются и т. д.).  </a:t>
            </a:r>
          </a:p>
          <a:p>
            <a:pPr marL="285750" indent="-285750">
              <a:buFont typeface="Wingdings" pitchFamily="2" charset="2"/>
              <a:buChar char="q"/>
            </a:pPr>
            <a:endParaRPr lang="ru-RU" sz="1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8830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«Найди отличия».</a:t>
            </a:r>
          </a:p>
        </p:txBody>
      </p:sp>
    </p:spTree>
    <p:extLst>
      <p:ext uri="{BB962C8B-B14F-4D97-AF65-F5344CB8AC3E}">
        <p14:creationId xmlns:p14="http://schemas.microsoft.com/office/powerpoint/2010/main" val="3415672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занимается математикой, тот развивает внимание, тренирует свой мозг, свою волю, воспитывает настойчивость и упорство в достижении цели. </a:t>
            </a:r>
            <a:r>
              <a:rPr lang="ru-RU" dirty="0"/>
              <a:t>(А. Маркушевич)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0"/>
            <a:ext cx="6500858" cy="1484784"/>
          </a:xfrm>
        </p:spPr>
        <p:txBody>
          <a:bodyPr>
            <a:normAutofit/>
          </a:bodyPr>
          <a:lstStyle/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Пазлы</a:t>
            </a:r>
          </a:p>
        </p:txBody>
      </p:sp>
      <p:pic>
        <p:nvPicPr>
          <p:cNvPr id="6" name="Рисунок 5" descr="https://i.mycdn.me/i?r=AzEPZsRbOZEKgBhR0XGMT1Rk3p96BHxOb2e_tf_Syq49Z6aKTM5SRkZCeTgDn6uOyic">
            <a:extLst>
              <a:ext uri="{FF2B5EF4-FFF2-40B4-BE49-F238E27FC236}">
                <a16:creationId xmlns:a16="http://schemas.microsoft.com/office/drawing/2014/main" id="{11504F8E-08E9-4E73-8315-AD65BAFB57A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42653"/>
            <a:ext cx="4117567" cy="34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i.mycdn.me/i?r=AzEPZsRbOZEKgBhR0XGMT1Rka7LTzKfUGXwyXxF-vIGEnKaKTM5SRkZCeTgDn6uOyic">
            <a:extLst>
              <a:ext uri="{FF2B5EF4-FFF2-40B4-BE49-F238E27FC236}">
                <a16:creationId xmlns:a16="http://schemas.microsoft.com/office/drawing/2014/main" id="{2B773435-57AF-4910-A506-1B0B5483649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52936"/>
            <a:ext cx="4572000" cy="3888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0338"/>
            <a:ext cx="9144000" cy="1143000"/>
          </a:xfrm>
        </p:spPr>
        <p:txBody>
          <a:bodyPr>
            <a:normAutofit/>
          </a:bodyPr>
          <a:lstStyle/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11. Домино.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C9B15D0-B15E-409E-8D71-174D53D9181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15515" y="1303338"/>
            <a:ext cx="6300701" cy="27363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2834EA-9E09-4E20-B578-8932F2A9A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4183153"/>
            <a:ext cx="6840760" cy="270901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 Математические сказки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Сказка «Теремок»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- поможет запомнить не только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количественный и порядковый счёт,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но и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основы арифметики.</a:t>
            </a: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Сказки «Колобок» и «Репка» хороши для освоения порядка счета.</a:t>
            </a: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 сказке «Три медведя» -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  медведей можно посчитать, и о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размере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поговорить (большой, маленький, средний, кто больше, кто меньше, кто самый большой, кто самый маленький),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соотнести мишек с соответствующими стульями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тарелками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ситуация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661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 сказке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братьев Гримм «Золушка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». Платье готово, но     нельзя же на бал идти босиком. Игра Воскобовича «Двухцветный квадрат» - башмачок.</a:t>
            </a:r>
          </a:p>
        </p:txBody>
      </p:sp>
      <p:pic>
        <p:nvPicPr>
          <p:cNvPr id="4" name="Рисунок 3" descr="http://900igr.net/up/datai/143664/0029-082-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924944"/>
            <a:ext cx="5076056" cy="3789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50891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ситуация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/>
          <a:lstStyle/>
          <a:p>
            <a:pPr>
              <a:buNone/>
            </a:pPr>
            <a:r>
              <a:rPr lang="ru-RU" dirty="0"/>
              <a:t> 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сказке Г. Андерсена «Принцесса на горошине».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Когда стало понятно, что перед ними настоящая принцесса. Принц взял красавицу в жёны. Игра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Никитиных «Сложи узор» (сердце).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Отзыв: Кубики &amp;quot;Сложи узор&amp;quot; Корвет (по методике Никитина) - Чудо к..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398" y="3874740"/>
            <a:ext cx="5184576" cy="3140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составление плоскостных изображений.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17638"/>
            <a:ext cx="9106222" cy="544036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/>
              <a:t>     </a:t>
            </a:r>
            <a:r>
              <a:rPr lang="ru-RU" dirty="0"/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Наборы фигур при этом подбираются не произвольно, а представляют собой части, разрезанной определенным образом фигуры: квадрата, прямоугольника, круга или овала. Это игры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«Танграм»,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старинная восточная головоломка из фигур</a:t>
            </a:r>
            <a:r>
              <a:rPr lang="ru-RU" dirty="0"/>
              <a:t>. 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725144"/>
            <a:ext cx="3503476" cy="2132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algn="ctr">
              <a:buNone/>
            </a:pPr>
            <a:r>
              <a:rPr lang="ru-RU" b="1" dirty="0"/>
              <a:t>  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«Колумбово яйцо»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://2.bp.blogspot.com/-plqs71tWZAw/UbMJGgqmqtI/AAAAAAAAJYQ/fjomdSYMZEc/s320/kolumbovo_egg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53" y="1484784"/>
            <a:ext cx="3435843" cy="4363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84784"/>
            <a:ext cx="4731987" cy="43635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«Пентамино»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54238"/>
            <a:ext cx="4032448" cy="397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ds02.infourok.ru/uploads/ex/0b21/0008aa28-1dd15c31/img34.jpg">
            <a:extLst>
              <a:ext uri="{FF2B5EF4-FFF2-40B4-BE49-F238E27FC236}">
                <a16:creationId xmlns:a16="http://schemas.microsoft.com/office/drawing/2014/main" id="{5996355D-086C-4F35-98D1-CF92E8988B80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2" t="22250" r="2723" b="2315"/>
          <a:stretch/>
        </p:blipFill>
        <p:spPr bwMode="auto">
          <a:xfrm>
            <a:off x="4788026" y="2129264"/>
            <a:ext cx="4221880" cy="39719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8686800" cy="6126163"/>
          </a:xfrm>
        </p:spPr>
        <p:txBody>
          <a:bodyPr/>
          <a:lstStyle/>
          <a:p>
            <a:pPr>
              <a:buNone/>
            </a:pPr>
            <a:endParaRPr lang="ru-RU" b="1" dirty="0"/>
          </a:p>
          <a:p>
            <a:pPr>
              <a:buNone/>
            </a:pPr>
            <a:r>
              <a:rPr lang="ru-RU" b="1" dirty="0"/>
              <a:t> 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Коврик головоломка «Круги».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38" y="2564904"/>
            <a:ext cx="3724622" cy="3561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cdn1.ozone.ru/s3/multimedia-y/6091974634.jpg">
            <a:extLst>
              <a:ext uri="{FF2B5EF4-FFF2-40B4-BE49-F238E27FC236}">
                <a16:creationId xmlns:a16="http://schemas.microsoft.com/office/drawing/2014/main" id="{92D72B39-0448-458F-AFD2-185BAA10E3A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137" y="2564904"/>
            <a:ext cx="3543525" cy="3561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https://ds02.infourok.ru/uploads/ex/043d/00066cdc-6df7c037/img21.jpg">
            <a:extLst>
              <a:ext uri="{FF2B5EF4-FFF2-40B4-BE49-F238E27FC236}">
                <a16:creationId xmlns:a16="http://schemas.microsoft.com/office/drawing/2014/main" id="{5385B344-D637-457F-97F0-48953A42B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49694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ru-RU" sz="5400" b="1" dirty="0"/>
              <a:t>Актуальность</a:t>
            </a:r>
            <a:r>
              <a:rPr lang="ru-RU" sz="5400" dirty="0"/>
              <a:t>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/>
              <a:t> 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дети живут и развиваются в эпоху информационной цивилизации, новых компьютерных технологий, поэтому актуальной сейчас становится проблема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 мыслящего, творчески думающего, ищущего, умеющего решать нетрадиционные задачи, основываясь на логике мысли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последнее время возрос интерес именно к такому поколению людей.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2050" name="Picture 2" descr="https://theslide.ru/img/thumbs/f1d7206eea285a8be139cdb86041833e-800x.jpg">
            <a:extLst>
              <a:ext uri="{FF2B5EF4-FFF2-40B4-BE49-F238E27FC236}">
                <a16:creationId xmlns:a16="http://schemas.microsoft.com/office/drawing/2014/main" id="{DE834900-4DC0-4848-920C-75FA026F1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571500"/>
            <a:ext cx="8501122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2EFB1B-CE24-4D95-B80D-97D209BB5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Судоку.</a:t>
            </a:r>
          </a:p>
        </p:txBody>
      </p:sp>
      <p:pic>
        <p:nvPicPr>
          <p:cNvPr id="4" name="Объект 3" descr="https://i12.fotocdn.net/s120/efbeaf7b20530fb6/public_pin_l/2745750653.jpg">
            <a:extLst>
              <a:ext uri="{FF2B5EF4-FFF2-40B4-BE49-F238E27FC236}">
                <a16:creationId xmlns:a16="http://schemas.microsoft.com/office/drawing/2014/main" id="{EED7F794-0419-4999-88DF-8064533A971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58516"/>
            <a:ext cx="4176464" cy="36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i11.fotocdn.net/s120/fb901f8344548d37/public_pin_l/2745750654.jpg">
            <a:extLst>
              <a:ext uri="{FF2B5EF4-FFF2-40B4-BE49-F238E27FC236}">
                <a16:creationId xmlns:a16="http://schemas.microsoft.com/office/drawing/2014/main" id="{206ED222-EAA4-42D8-9EC2-2CD53760178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84984"/>
            <a:ext cx="4176464" cy="33409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6256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57298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Второй вид занимательного математического материала – это математические игры и задачи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700808"/>
            <a:ext cx="9144000" cy="51415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1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классификацию по 1-2-3 признакам</a:t>
            </a:r>
          </a:p>
          <a:p>
            <a:pPr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2.Логические игры и задачи на увеличение, </a:t>
            </a:r>
          </a:p>
          <a:p>
            <a:pPr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уменьшение.</a:t>
            </a:r>
          </a:p>
          <a:p>
            <a:pPr>
              <a:buNone/>
            </a:pP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/>
          </a:p>
        </p:txBody>
      </p:sp>
      <p:pic>
        <p:nvPicPr>
          <p:cNvPr id="6" name="Рисунок 5" descr="Рис. 4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392172"/>
            <a:ext cx="2663157" cy="187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146A57-3D52-435E-95F0-F8B3CF036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688" y="4919276"/>
            <a:ext cx="2724721" cy="19230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1F4083-150D-4D65-8C54-4934B09CF3F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5013" y="2354738"/>
            <a:ext cx="2724721" cy="191683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4B52F1B-55B9-42F1-80A4-A44CB57BB036}"/>
              </a:ext>
            </a:extLst>
          </p:cNvPr>
          <p:cNvSpPr/>
          <p:nvPr/>
        </p:nvSpPr>
        <p:spPr>
          <a:xfrm>
            <a:off x="107504" y="332656"/>
            <a:ext cx="903649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Логические игры и задачи на сравнение.</a:t>
            </a:r>
          </a:p>
          <a:p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с отрицанием.</a:t>
            </a:r>
          </a:p>
          <a:p>
            <a:r>
              <a:rPr lang="ru-RU" dirty="0"/>
              <a:t>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 каком этаже живут девочки?»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Условие: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девочки, Света, Таня и Оля живут в 3-х этажном доме. Света не на 2-м и не на 3-м этаже, а Таня не на 2-м и не на 1-м.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На каком этаже живёт каждая из девочек?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Света – 1, Таня – 3, Оля – 2</a:t>
            </a:r>
          </a:p>
          <a:p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на количественные и качественные соотношения.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-«Что весит больше?»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Условие: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Батон и пачка сахара весят больше, чем батон и конфеты.</a:t>
            </a:r>
          </a:p>
          <a:p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Что весит больше – сахар или конфеты?</a:t>
            </a:r>
          </a:p>
          <a:p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сахар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5672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id="{68F9F209-93BB-4362-B7C3-BC1910DB4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Исследовательские задачи.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-«Сколько углов останется?»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Условие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У стола 4 угла. Если один угол отпилить.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Сколько углов останется?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5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Комбинированные задачи. 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«Кто в каком доме живет?»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Условие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Дом Игоря и Павлика одинакового цвета. Дом Павлика и дом Андрея ниже, чем дом Гены.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Подписать, кто в каком доме живет?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1-Андрей 3-Гена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2-Игорь 4-Павлик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04530E-7C59-4817-A7FF-F28500ABE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296" y="548681"/>
            <a:ext cx="1914378" cy="17924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241D97-794C-49C0-AB75-F8E9F8B5C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962" y="4516876"/>
            <a:ext cx="2602533" cy="232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680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8369919-5EAC-4C88-845A-6CB0DA9D4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0"/>
            <a:ext cx="8229600" cy="6858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Задачи-головоломки на размещение и    перестановки. 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-«Отделить коз от капусты»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Условие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На рисунке изображены козы и капуста.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Как провести три прямые линии так, чтобы отделить коз от капусты.</a:t>
            </a:r>
          </a:p>
          <a:p>
            <a:pPr marL="0" indent="0">
              <a:buNone/>
            </a:pPr>
            <a:r>
              <a:rPr lang="ru-RU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15109C-80CB-461E-A4AB-64F41E804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3135386"/>
            <a:ext cx="4968552" cy="372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0938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составление объёмных фигур из кубиков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799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Логические блоки Дьенеша.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https://club-detstvo.ru/wp-content/uploads/kartochki-simvoly-po-blokam-denesha_11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04864"/>
            <a:ext cx="4114800" cy="34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club-detstvo.ru/wp-content/uploads/kartochki-simvoly-po-blokam-denesha_12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3172997"/>
            <a:ext cx="4249612" cy="3456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669360"/>
          </a:xfrm>
        </p:spPr>
        <p:txBody>
          <a:bodyPr/>
          <a:lstStyle/>
          <a:p>
            <a:pPr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Основная цель логических блоков – научить дошкольников решать логические задачи на разбиение по свойствам. </a:t>
            </a:r>
          </a:p>
        </p:txBody>
      </p:sp>
      <p:pic>
        <p:nvPicPr>
          <p:cNvPr id="4" name="Рисунок 3" descr="https://club-detstvo.ru/wp-content/uploads/kartochki-simvoly-po-blokam-denesha_11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4572000" cy="3935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club-detstvo.ru/wp-content/uploads/kartochki-simvoly-po-blokam-denesha_15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2636912"/>
            <a:ext cx="4357686" cy="3825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/>
          <a:lstStyle/>
          <a:p>
            <a:pPr algn="ctr">
              <a:buNone/>
            </a:pPr>
            <a:r>
              <a:rPr lang="ru-RU" b="1" dirty="0"/>
              <a:t> 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Шашки, шахматы.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https://yt3.ggpht.com/kM6p6lNTOJmtierofMSkYKxn4RBVFNLl-_tR-rM9Ne2kTAFpLbiB1E4B995s0LJyT69q0IBE=s900-c-k-c0x00ffffff-no-rj">
            <a:extLst>
              <a:ext uri="{FF2B5EF4-FFF2-40B4-BE49-F238E27FC236}">
                <a16:creationId xmlns:a16="http://schemas.microsoft.com/office/drawing/2014/main" id="{B26F2D7F-6EB5-4EF0-9F5C-87E66E2401C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" t="25371" r="5436"/>
          <a:stretch/>
        </p:blipFill>
        <p:spPr bwMode="auto">
          <a:xfrm>
            <a:off x="899592" y="1700808"/>
            <a:ext cx="6264696" cy="46571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858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/>
              <a:t>      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Словесные математические игры.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00B050"/>
                </a:solidFill>
              </a:rPr>
              <a:t>Сравнение предметов (понятий)</a:t>
            </a:r>
            <a:endParaRPr lang="ru-RU" sz="28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ru-RU" sz="2800" dirty="0"/>
              <a:t>   Ребенок должен представлять себе то, что он будет сравнивать. Задайте ему вопросы: «Ты видел муху? А бабочку?». После таких вопросов о каждом слове, предложите их сравнить. Снова задайте вопросы: «Похожи муха и бабочка или нет? Чем они похожи? А чем отличаются друг от друга?»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познавательного интереса у дошкольников к математике.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A7660FB7-6B64-40F2-8C62-1A9CAE3AA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 лишнее слово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Прочитайте ребенку серию слов. Предложите определить, какое слово является «лишним».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Примеры:   Старый, дряхлый, маленький, ветхий;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Храбрый, злой, смелый, отважный;</a:t>
            </a:r>
          </a:p>
          <a:p>
            <a:r>
              <a:rPr lang="ru-RU" sz="2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одним словом</a:t>
            </a:r>
            <a:endParaRPr lang="ru-RU" sz="2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Ребенку зачитывают слова и просят назвать их одним словом. Например: лиса, заяц, медведь, волк — дикие животные; лимон, яблоко, банан, слива — фрукты.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старшего возраста можно видоизменить игру, давая обобщающее слово и предлагая им назвать конкретные предметы, относящиеся к обобщающему слову. Транспорт — …, птицы — …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85749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Третий вид занимательного математического материала – это развивающие (дидактические) игры и упражнения.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071810"/>
            <a:ext cx="8229600" cy="3054353"/>
          </a:xfrm>
        </p:spPr>
        <p:txBody>
          <a:bodyPr/>
          <a:lstStyle/>
          <a:p>
            <a:pPr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Игры с цифрами и числами.</a:t>
            </a:r>
          </a:p>
          <a:p>
            <a:pPr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Игры путешествие во времени.</a:t>
            </a:r>
          </a:p>
          <a:p>
            <a:pPr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Игры на ориентировку в пространстве.</a:t>
            </a:r>
          </a:p>
          <a:p>
            <a:pPr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Игры с геометрическими фигурами.</a:t>
            </a:r>
          </a:p>
          <a:p>
            <a:pPr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Игры на логическое мышление.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Формирование познавательного интереса у дошкольников к математике успешно осуществляется в процессе использования занимательного математического материала. Это возможно при условии систематического использования занимательного материала как на занятии, так и в самостоятельной деятельности ребенка. При этом, взрослому важно обеспечить детскую активность и самостоятельность в процессе поиска решения.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bipbap.ru/wp-content/uploads/2017/10/000998-00e.jpg">
            <a:extLst>
              <a:ext uri="{FF2B5EF4-FFF2-40B4-BE49-F238E27FC236}">
                <a16:creationId xmlns:a16="http://schemas.microsoft.com/office/drawing/2014/main" id="{420C9772-1591-4FEF-A2AE-640A1A53E0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8715436" cy="642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</p:spPr>
        <p:txBody>
          <a:bodyPr>
            <a:no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занимательного математического материала.</a:t>
            </a:r>
          </a:p>
        </p:txBody>
      </p:sp>
      <p:pic>
        <p:nvPicPr>
          <p:cNvPr id="4" name="Содержимое 3" descr="https://pandia.ru/text/80/226/images/image001.gif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422"/>
            <a:ext cx="9144000" cy="5643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реализации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507288" cy="5544616"/>
          </a:xfrm>
        </p:spPr>
        <p:txBody>
          <a:bodyPr>
            <a:normAutofit fontScale="92500" lnSpcReduction="20000"/>
          </a:bodyPr>
          <a:lstStyle/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Шашки, шахматы.</a:t>
            </a:r>
          </a:p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Головоломки. Головоломки с палочками.</a:t>
            </a:r>
          </a:p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Разнообразные лото, пазлы. </a:t>
            </a:r>
          </a:p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Рамки вкладыши. </a:t>
            </a:r>
          </a:p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Блоки Дьенеша. </a:t>
            </a:r>
          </a:p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Палочки Дж. Кюизенера. </a:t>
            </a:r>
          </a:p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классификацию.</a:t>
            </a:r>
          </a:p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Мозаики.</a:t>
            </a:r>
          </a:p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Строительные наборы.</a:t>
            </a:r>
          </a:p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составление узоров.</a:t>
            </a:r>
          </a:p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Лабиринты.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3EBA73F-900A-46A1-9C73-1D3852A00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0"/>
            <a:ext cx="8604448" cy="6858000"/>
          </a:xfrm>
        </p:spPr>
        <p:txBody>
          <a:bodyPr>
            <a:normAutofit/>
          </a:bodyPr>
          <a:lstStyle/>
          <a:p>
            <a:pPr lvl="0"/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составление целого из частей.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для ориентировки на листе бумаги.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передвижение.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В.Воскобовича.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Никитина.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Настольно-печатные игры.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Занимательные вопросы, загадки, считалки, задачи в стихотворной форме, стихи-шутки, задачи-шутки, головоломки.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Математические сказки.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1764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72560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Первый вид занимательного математического материала – это развлечения.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14554"/>
            <a:ext cx="8229600" cy="452681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С элементами драматизации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«Колобок», «Теремок», «Три медведя». </a:t>
            </a:r>
          </a:p>
          <a:p>
            <a:pPr>
              <a:lnSpc>
                <a:spcPct val="120000"/>
              </a:lnSpc>
            </a:pP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элементами сюжетно-ролевой игры.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Это различные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«путешествия»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(на поезде, ковре-самолёте, на космической ракете),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«концерты»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Развлечения в виде соревнования.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Например, «Конкурс загадок», «КВН», Бродилки».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314304"/>
            <a:ext cx="8229600" cy="6543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Задачи в стихотворной форме.</a:t>
            </a:r>
            <a:endParaRPr lang="ru-RU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/>
              <a:t>В снег упал Сережка, а за ним Алешка, а за ним Иринка, а за ней Маринка. А потом упал Игнат. Сколько на снегу ребят?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Задачи-шутки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да я да мы с тобой. Сколько нас всего?</a:t>
            </a:r>
          </a:p>
          <a:p>
            <a:pPr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Как в решете воды принести?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D2F23DF-D56E-459C-98E5-BC7FCE7AF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27" y="4361691"/>
            <a:ext cx="3679401" cy="228990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91B754-1549-469C-B833-9C6C5E83C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721" y="4365104"/>
            <a:ext cx="3189215" cy="228990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973</TotalTime>
  <Words>1294</Words>
  <Application>Microsoft Office PowerPoint</Application>
  <PresentationFormat>Экран (4:3)</PresentationFormat>
  <Paragraphs>185</Paragraphs>
  <Slides>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8" baseType="lpstr">
      <vt:lpstr>Arial</vt:lpstr>
      <vt:lpstr>Calibri</vt:lpstr>
      <vt:lpstr>Times New Roman</vt:lpstr>
      <vt:lpstr>Wingdings</vt:lpstr>
      <vt:lpstr>Тема Office</vt:lpstr>
      <vt:lpstr>Виды занимательного математического материала для дошкольников.</vt:lpstr>
      <vt:lpstr>Презентация PowerPoint</vt:lpstr>
      <vt:lpstr>Актуальность.</vt:lpstr>
      <vt:lpstr>Задача .</vt:lpstr>
      <vt:lpstr>Виды занимательного математического материала.</vt:lpstr>
      <vt:lpstr> Средства реализации:</vt:lpstr>
      <vt:lpstr>Презентация PowerPoint</vt:lpstr>
      <vt:lpstr>Первый вид занимательного математического материала – это развлечения. </vt:lpstr>
      <vt:lpstr>Презентация PowerPoint</vt:lpstr>
      <vt:lpstr>3. Загадки с цифрами и о цифрах</vt:lpstr>
      <vt:lpstr>4. Загадки математического содержания.</vt:lpstr>
      <vt:lpstr>Презентация PowerPoint</vt:lpstr>
      <vt:lpstr>Презентация PowerPoint</vt:lpstr>
      <vt:lpstr>Презентация PowerPoint</vt:lpstr>
      <vt:lpstr>5.Математический кроссворд.</vt:lpstr>
      <vt:lpstr>6. Головоломки с палочками и геометрическими фигурами.</vt:lpstr>
      <vt:lpstr>7. Ребусы. </vt:lpstr>
      <vt:lpstr>8. Лабиринты.</vt:lpstr>
      <vt:lpstr>Презентация PowerPoint</vt:lpstr>
      <vt:lpstr>10. Пазлы</vt:lpstr>
      <vt:lpstr>      11. Домино.</vt:lpstr>
      <vt:lpstr>12. Математические сказки.</vt:lpstr>
      <vt:lpstr>Игровая ситуация:</vt:lpstr>
      <vt:lpstr>Игровая ситуация:</vt:lpstr>
      <vt:lpstr>Игры на составление плоскостных изображений.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Судоку.</vt:lpstr>
      <vt:lpstr>Второй вид занимательного математического материала – это математические игры и задачи. </vt:lpstr>
      <vt:lpstr>Презентация PowerPoint</vt:lpstr>
      <vt:lpstr>Презентация PowerPoint</vt:lpstr>
      <vt:lpstr>Презентация PowerPoint</vt:lpstr>
      <vt:lpstr>Игры на составление объёмных фигур из кубиков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Третий вид занимательного математического материала – это развивающие (дидактические) игры и упражнения. </vt:lpstr>
      <vt:lpstr>Заключение.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Виды занимательного математического материала для дошкольников.</dc:title>
  <dc:creator>LEX-PEX.NET</dc:creator>
  <cp:lastModifiedBy>User</cp:lastModifiedBy>
  <cp:revision>69</cp:revision>
  <dcterms:created xsi:type="dcterms:W3CDTF">2022-02-08T08:10:46Z</dcterms:created>
  <dcterms:modified xsi:type="dcterms:W3CDTF">2022-02-16T16:32:14Z</dcterms:modified>
</cp:coreProperties>
</file>