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03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39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8372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029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3632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64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067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160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6368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17367" y="269189"/>
            <a:ext cx="3586479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446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61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989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074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62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64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19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015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85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11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  <p:sldLayoutId id="214748390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88648"/>
            <a:ext cx="670560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dirty="0">
                <a:solidFill>
                  <a:srgbClr val="C00000"/>
                </a:solidFill>
              </a:rPr>
              <a:t>12</a:t>
            </a:r>
            <a:r>
              <a:rPr sz="4000" spc="-45" dirty="0">
                <a:solidFill>
                  <a:srgbClr val="C00000"/>
                </a:solidFill>
              </a:rPr>
              <a:t> </a:t>
            </a:r>
            <a:r>
              <a:rPr sz="4000" dirty="0">
                <a:solidFill>
                  <a:srgbClr val="C00000"/>
                </a:solidFill>
              </a:rPr>
              <a:t>июня</a:t>
            </a:r>
            <a:r>
              <a:rPr sz="4000" spc="-35" dirty="0">
                <a:solidFill>
                  <a:srgbClr val="C00000"/>
                </a:solidFill>
              </a:rPr>
              <a:t> </a:t>
            </a:r>
            <a:r>
              <a:rPr sz="4000" dirty="0">
                <a:solidFill>
                  <a:srgbClr val="C00000"/>
                </a:solidFill>
              </a:rPr>
              <a:t>-</a:t>
            </a:r>
            <a:r>
              <a:rPr sz="4000" spc="5" dirty="0">
                <a:solidFill>
                  <a:srgbClr val="C00000"/>
                </a:solidFill>
              </a:rPr>
              <a:t> </a:t>
            </a:r>
            <a:r>
              <a:rPr sz="4000" dirty="0">
                <a:solidFill>
                  <a:srgbClr val="C00000"/>
                </a:solidFill>
              </a:rPr>
              <a:t>ДЕНЬ</a:t>
            </a:r>
            <a:r>
              <a:rPr sz="4000" spc="-40" dirty="0">
                <a:solidFill>
                  <a:srgbClr val="C00000"/>
                </a:solidFill>
              </a:rPr>
              <a:t> </a:t>
            </a:r>
            <a:r>
              <a:rPr sz="4000" spc="-10" dirty="0">
                <a:solidFill>
                  <a:srgbClr val="C00000"/>
                </a:solidFill>
              </a:rPr>
              <a:t>РОССИИ!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1066800" y="825553"/>
            <a:ext cx="504698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РОССИЯ</a:t>
            </a:r>
            <a:r>
              <a:rPr sz="3200" b="1" spc="-1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–РОДИНА</a:t>
            </a:r>
            <a:r>
              <a:rPr sz="3200" b="1" spc="-1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МОЯ!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03650" y="5389340"/>
            <a:ext cx="3456684" cy="956672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Музыкальный руководитель МДОАУ № 59 «Ручеек» </a:t>
            </a:r>
            <a:r>
              <a:rPr lang="ru-RU" b="1" dirty="0" err="1">
                <a:solidFill>
                  <a:srgbClr val="C00000"/>
                </a:solidFill>
                <a:latin typeface="Times New Roman"/>
                <a:cs typeface="Times New Roman"/>
              </a:rPr>
              <a:t>г.Орска</a:t>
            </a:r>
            <a:endParaRPr lang="ru-RU" b="1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lang="ru-RU" b="1" dirty="0" err="1">
                <a:solidFill>
                  <a:srgbClr val="C00000"/>
                </a:solidFill>
                <a:latin typeface="Times New Roman"/>
                <a:cs typeface="Times New Roman"/>
              </a:rPr>
              <a:t>Кривенцова</a:t>
            </a:r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 Елена Юрьевна</a:t>
            </a:r>
            <a:endParaRPr b="1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3124200"/>
            <a:ext cx="3654552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14671" y="2133600"/>
            <a:ext cx="4376928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781685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НЕОФИЦИАЛЬНЫЕ</a:t>
            </a:r>
            <a:r>
              <a:rPr sz="3000" spc="-150" dirty="0"/>
              <a:t> </a:t>
            </a:r>
            <a:r>
              <a:rPr sz="3000" spc="-20" dirty="0"/>
              <a:t>СИМВОЛЫ</a:t>
            </a:r>
            <a:r>
              <a:rPr sz="3000" spc="-160" dirty="0"/>
              <a:t> </a:t>
            </a:r>
            <a:r>
              <a:rPr sz="3000" spc="-10" dirty="0"/>
              <a:t>РОССИИ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460044" y="1113024"/>
            <a:ext cx="7938770" cy="1342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01955">
              <a:lnSpc>
                <a:spcPct val="120000"/>
              </a:lnSpc>
              <a:spcBef>
                <a:spcPts val="95"/>
              </a:spcBef>
            </a:pPr>
            <a:r>
              <a:rPr sz="1800" dirty="0">
                <a:latin typeface="Times New Roman"/>
                <a:cs typeface="Times New Roman"/>
              </a:rPr>
              <a:t>Помимо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традиционных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символов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виде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герба,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флага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гимна,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каждая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страна </a:t>
            </a:r>
            <a:r>
              <a:rPr sz="1800" dirty="0">
                <a:latin typeface="Times New Roman"/>
                <a:cs typeface="Times New Roman"/>
              </a:rPr>
              <a:t>имеет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ряд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других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национальных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символов,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которые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обозначают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каждой </a:t>
            </a:r>
            <a:r>
              <a:rPr sz="1800" dirty="0">
                <a:latin typeface="Times New Roman"/>
                <a:cs typeface="Times New Roman"/>
              </a:rPr>
              <a:t>страны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историю,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культуру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быт.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Россия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также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имеет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свои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неофициальные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spc="-10" dirty="0">
                <a:latin typeface="Times New Roman"/>
                <a:cs typeface="Times New Roman"/>
              </a:rPr>
              <a:t>символы.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776" y="2590800"/>
            <a:ext cx="2478024" cy="1810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611623"/>
            <a:ext cx="2630424" cy="1941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24200" y="2590800"/>
            <a:ext cx="2776728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24200" y="4724398"/>
            <a:ext cx="27432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96000" y="2590800"/>
            <a:ext cx="2859023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127147"/>
            <a:ext cx="6347713" cy="1320800"/>
          </a:xfrm>
          <a:prstGeom prst="rect">
            <a:avLst/>
          </a:prstGeom>
        </p:spPr>
        <p:txBody>
          <a:bodyPr vert="horz" wrap="square" lIns="0" tIns="362076" rIns="0" bIns="0" rtlCol="0">
            <a:spAutoFit/>
          </a:bodyPr>
          <a:lstStyle/>
          <a:p>
            <a:pPr marL="302704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БЕРЕЗА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1576684"/>
            <a:ext cx="3115945" cy="2494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</a:pPr>
            <a:r>
              <a:rPr sz="1800" dirty="0">
                <a:latin typeface="Times New Roman"/>
                <a:cs typeface="Times New Roman"/>
              </a:rPr>
              <a:t>Если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дали</a:t>
            </a:r>
            <a:r>
              <a:rPr sz="1800" spc="3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березке</a:t>
            </a:r>
            <a:r>
              <a:rPr sz="1800" spc="34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расческу, </a:t>
            </a:r>
            <a:r>
              <a:rPr sz="1800" dirty="0">
                <a:latin typeface="Times New Roman"/>
                <a:cs typeface="Times New Roman"/>
              </a:rPr>
              <a:t>Изменила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березка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причёску: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речку,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как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зеркало,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глядя, </a:t>
            </a:r>
            <a:r>
              <a:rPr sz="1800" dirty="0">
                <a:latin typeface="Times New Roman"/>
                <a:cs typeface="Times New Roman"/>
              </a:rPr>
              <a:t>Расчесала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бы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кудрявые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пряди,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вошло б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неё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привычку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Times New Roman"/>
                <a:cs typeface="Times New Roman"/>
              </a:rPr>
              <a:t>По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утрам</a:t>
            </a:r>
            <a:r>
              <a:rPr sz="1800" spc="-10" dirty="0">
                <a:latin typeface="Times New Roman"/>
                <a:cs typeface="Times New Roman"/>
              </a:rPr>
              <a:t> заплетать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косичку.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6860" y="5649874"/>
            <a:ext cx="124396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30" dirty="0">
                <a:latin typeface="Times New Roman"/>
                <a:cs typeface="Times New Roman"/>
              </a:rPr>
              <a:t>Токмакова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spc="-25" dirty="0">
                <a:latin typeface="Times New Roman"/>
                <a:cs typeface="Times New Roman"/>
              </a:rPr>
              <a:t>И.</a:t>
            </a:r>
            <a:endParaRPr sz="17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00" y="1676400"/>
            <a:ext cx="4724400" cy="4724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228600"/>
            <a:ext cx="6347713" cy="1320800"/>
          </a:xfrm>
          <a:prstGeom prst="rect">
            <a:avLst/>
          </a:prstGeom>
        </p:spPr>
        <p:txBody>
          <a:bodyPr vert="horz" wrap="square" lIns="0" tIns="362076" rIns="0" bIns="0" rtlCol="0">
            <a:spAutoFit/>
          </a:bodyPr>
          <a:lstStyle/>
          <a:p>
            <a:pPr marL="2521585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МАТРЕШКА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2108788"/>
            <a:ext cx="2330450" cy="1673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5"/>
              </a:spcBef>
            </a:pPr>
            <a:r>
              <a:rPr sz="1800" dirty="0">
                <a:latin typeface="Times New Roman"/>
                <a:cs typeface="Times New Roman"/>
              </a:rPr>
              <a:t>Я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веселая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матрешка, </a:t>
            </a:r>
            <a:r>
              <a:rPr sz="1800" dirty="0">
                <a:latin typeface="Times New Roman"/>
                <a:cs typeface="Times New Roman"/>
              </a:rPr>
              <a:t>Потанцую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я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немножко, 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потом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всех</a:t>
            </a:r>
            <a:r>
              <a:rPr sz="1800" spc="-20" dirty="0">
                <a:latin typeface="Times New Roman"/>
                <a:cs typeface="Times New Roman"/>
              </a:rPr>
              <a:t> спою, </a:t>
            </a:r>
            <a:r>
              <a:rPr sz="1800" dirty="0">
                <a:latin typeface="Times New Roman"/>
                <a:cs typeface="Times New Roman"/>
              </a:rPr>
              <a:t>Песню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лучшую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свою!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1592" y="1600200"/>
            <a:ext cx="5779008" cy="4876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6474" y="955370"/>
            <a:ext cx="30099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БАЛАЛАЙКА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0044" y="2566924"/>
            <a:ext cx="2613025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5745">
              <a:lnSpc>
                <a:spcPct val="1501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Балалайка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три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струны, Заиграй-</a:t>
            </a:r>
            <a:r>
              <a:rPr sz="1800" dirty="0">
                <a:latin typeface="Times New Roman"/>
                <a:cs typeface="Times New Roman"/>
              </a:rPr>
              <a:t>ка</a:t>
            </a:r>
            <a:r>
              <a:rPr sz="1800" spc="-10" dirty="0">
                <a:latin typeface="Times New Roman"/>
                <a:cs typeface="Times New Roman"/>
              </a:rPr>
              <a:t> звонко,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Times New Roman"/>
                <a:cs typeface="Times New Roman"/>
              </a:rPr>
              <a:t>Настроенье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подними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20" dirty="0">
                <a:latin typeface="Times New Roman"/>
                <a:cs typeface="Times New Roman"/>
              </a:rPr>
              <a:t>Мальчишкам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девчонкам.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838200"/>
            <a:ext cx="4285488" cy="571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6678" y="727075"/>
            <a:ext cx="1701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ЛАПТИ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0044" y="2415265"/>
            <a:ext cx="3671570" cy="2083435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1175"/>
              </a:spcBef>
            </a:pPr>
            <a:r>
              <a:rPr sz="1800" b="1" dirty="0">
                <a:latin typeface="Times New Roman"/>
                <a:cs typeface="Times New Roman"/>
              </a:rPr>
              <a:t>Лапти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плесть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нехитрая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наука,</a:t>
            </a:r>
            <a:endParaRPr sz="1800">
              <a:latin typeface="Times New Roman"/>
              <a:cs typeface="Times New Roman"/>
            </a:endParaRPr>
          </a:p>
          <a:p>
            <a:pPr marL="146685" indent="-133985">
              <a:lnSpc>
                <a:spcPct val="100000"/>
              </a:lnSpc>
              <a:spcBef>
                <a:spcPts val="1080"/>
              </a:spcBef>
              <a:buChar char="-"/>
              <a:tabLst>
                <a:tab pos="146685" algn="l"/>
              </a:tabLst>
            </a:pPr>
            <a:r>
              <a:rPr sz="1800" dirty="0">
                <a:latin typeface="Times New Roman"/>
                <a:cs typeface="Times New Roman"/>
              </a:rPr>
              <a:t>Наставлял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дед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младшенького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внука.</a:t>
            </a:r>
            <a:endParaRPr sz="1800">
              <a:latin typeface="Times New Roman"/>
              <a:cs typeface="Times New Roman"/>
            </a:endParaRPr>
          </a:p>
          <a:p>
            <a:pPr marL="12700" marR="153035" indent="133350">
              <a:lnSpc>
                <a:spcPct val="150100"/>
              </a:lnSpc>
              <a:buChar char="-"/>
              <a:tabLst>
                <a:tab pos="146050" algn="l"/>
              </a:tabLst>
            </a:pPr>
            <a:r>
              <a:rPr sz="1800" dirty="0">
                <a:latin typeface="Times New Roman"/>
                <a:cs typeface="Times New Roman"/>
              </a:rPr>
              <a:t>Здесь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нужны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сноровка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терпенье, </a:t>
            </a:r>
            <a:r>
              <a:rPr sz="1800" spc="-20" dirty="0">
                <a:latin typeface="Times New Roman"/>
                <a:cs typeface="Times New Roman"/>
              </a:rPr>
              <a:t>Кочедык,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колодка,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связка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лыка.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Times New Roman"/>
                <a:cs typeface="Times New Roman"/>
              </a:rPr>
              <a:t>Надобно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лаптей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хозяйстве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много.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00" y="1600200"/>
            <a:ext cx="4724400" cy="4724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9775" rIns="0" bIns="0" rtlCol="0">
            <a:spAutoFit/>
          </a:bodyPr>
          <a:lstStyle/>
          <a:p>
            <a:pPr marL="2676525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САМОВАР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1044" y="2642697"/>
            <a:ext cx="2769235" cy="1672589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800" b="1" dirty="0">
                <a:latin typeface="Times New Roman"/>
                <a:cs typeface="Times New Roman"/>
              </a:rPr>
              <a:t>Самовар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самовар</a:t>
            </a:r>
            <a:r>
              <a:rPr sz="1800" spc="-10" dirty="0">
                <a:latin typeface="Times New Roman"/>
                <a:cs typeface="Times New Roman"/>
              </a:rPr>
              <a:t>,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Times New Roman"/>
                <a:cs typeface="Times New Roman"/>
              </a:rPr>
              <a:t>Чай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гоняет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стар и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мал.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пирогами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плюшками,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творожными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ватрушками.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8303" y="1524000"/>
            <a:ext cx="3663696" cy="5035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2076" rIns="0" bIns="0" rtlCol="0">
            <a:spAutoFit/>
          </a:bodyPr>
          <a:lstStyle/>
          <a:p>
            <a:pPr marL="1298575">
              <a:lnSpc>
                <a:spcPct val="100000"/>
              </a:lnSpc>
              <a:spcBef>
                <a:spcPts val="100"/>
              </a:spcBef>
            </a:pPr>
            <a:r>
              <a:rPr dirty="0"/>
              <a:t>ДЕРЕВЯННЫЕ</a:t>
            </a:r>
            <a:r>
              <a:rPr spc="-185" dirty="0"/>
              <a:t> </a:t>
            </a:r>
            <a:r>
              <a:rPr spc="-10" dirty="0"/>
              <a:t>ЛОЖКИ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573638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175"/>
              </a:spcBef>
            </a:pPr>
            <a:r>
              <a:rPr dirty="0"/>
              <a:t>Деревянной</a:t>
            </a:r>
            <a:r>
              <a:rPr spc="-75" dirty="0"/>
              <a:t> </a:t>
            </a:r>
            <a:r>
              <a:rPr dirty="0"/>
              <a:t>ложкой</a:t>
            </a:r>
            <a:r>
              <a:rPr spc="-50" dirty="0"/>
              <a:t> </a:t>
            </a:r>
            <a:r>
              <a:rPr b="0" dirty="0">
                <a:latin typeface="Times New Roman"/>
                <a:cs typeface="Times New Roman"/>
              </a:rPr>
              <a:t>есть</a:t>
            </a:r>
            <a:r>
              <a:rPr b="0" spc="-80" dirty="0">
                <a:latin typeface="Times New Roman"/>
                <a:cs typeface="Times New Roman"/>
              </a:rPr>
              <a:t> </a:t>
            </a:r>
            <a:r>
              <a:rPr b="0" spc="-25" dirty="0">
                <a:latin typeface="Times New Roman"/>
                <a:cs typeface="Times New Roman"/>
              </a:rPr>
              <a:t>–.</a:t>
            </a:r>
          </a:p>
          <a:p>
            <a:pPr marL="88900">
              <a:lnSpc>
                <a:spcPct val="100000"/>
              </a:lnSpc>
              <a:spcBef>
                <a:spcPts val="1080"/>
              </a:spcBef>
            </a:pPr>
            <a:r>
              <a:rPr b="0" dirty="0">
                <a:latin typeface="Times New Roman"/>
                <a:cs typeface="Times New Roman"/>
              </a:rPr>
              <a:t>Просто</a:t>
            </a:r>
            <a:r>
              <a:rPr b="0" spc="-10" dirty="0">
                <a:latin typeface="Times New Roman"/>
                <a:cs typeface="Times New Roman"/>
              </a:rPr>
              <a:t> наслажденье.</a:t>
            </a:r>
          </a:p>
          <a:p>
            <a:pPr marL="88900">
              <a:lnSpc>
                <a:spcPct val="100000"/>
              </a:lnSpc>
              <a:spcBef>
                <a:spcPts val="1085"/>
              </a:spcBef>
            </a:pPr>
            <a:r>
              <a:rPr b="0" dirty="0">
                <a:latin typeface="Times New Roman"/>
                <a:cs typeface="Times New Roman"/>
              </a:rPr>
              <a:t>Славим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прадеда</a:t>
            </a:r>
            <a:r>
              <a:rPr b="0" spc="-4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Семёна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за</a:t>
            </a:r>
            <a:r>
              <a:rPr b="0" spc="-4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изобретение.</a:t>
            </a:r>
          </a:p>
          <a:p>
            <a:pPr marL="88900">
              <a:lnSpc>
                <a:spcPct val="100000"/>
              </a:lnSpc>
              <a:spcBef>
                <a:spcPts val="1080"/>
              </a:spcBef>
            </a:pPr>
            <a:r>
              <a:rPr b="0" dirty="0">
                <a:latin typeface="Times New Roman"/>
                <a:cs typeface="Times New Roman"/>
              </a:rPr>
              <a:t>Расписная,</a:t>
            </a:r>
            <a:r>
              <a:rPr b="0" spc="-5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легкая,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нет</a:t>
            </a:r>
            <a:r>
              <a:rPr b="0" spc="-4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её</a:t>
            </a:r>
            <a:r>
              <a:rPr b="0" spc="-2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нужней.</a:t>
            </a:r>
          </a:p>
          <a:p>
            <a:pPr marL="146685">
              <a:lnSpc>
                <a:spcPct val="100000"/>
              </a:lnSpc>
              <a:spcBef>
                <a:spcPts val="1080"/>
              </a:spcBef>
            </a:pPr>
            <a:r>
              <a:rPr b="0" dirty="0">
                <a:latin typeface="Times New Roman"/>
                <a:cs typeface="Times New Roman"/>
              </a:rPr>
              <a:t>С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ней</a:t>
            </a:r>
            <a:r>
              <a:rPr b="0" spc="-3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и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щи</a:t>
            </a:r>
            <a:r>
              <a:rPr b="0" spc="-5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отменные,</a:t>
            </a:r>
            <a:r>
              <a:rPr b="0" spc="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и</a:t>
            </a:r>
            <a:r>
              <a:rPr b="0" spc="-3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кисель</a:t>
            </a:r>
            <a:r>
              <a:rPr b="0" spc="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вкусней!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6244" y="4868600"/>
            <a:ext cx="2875915" cy="849630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800" dirty="0">
                <a:latin typeface="Times New Roman"/>
                <a:cs typeface="Times New Roman"/>
              </a:rPr>
              <a:t>Песня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«Расписная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ложка</a:t>
            </a:r>
            <a:r>
              <a:rPr sz="1800" spc="-10" dirty="0">
                <a:latin typeface="Times New Roman"/>
                <a:cs typeface="Times New Roman"/>
              </a:rPr>
              <a:t>»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Times New Roman"/>
                <a:cs typeface="Times New Roman"/>
              </a:rPr>
              <a:t>(слова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музыка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Н.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Суховой).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800" y="2743200"/>
            <a:ext cx="4413503" cy="34076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4114" y="543890"/>
            <a:ext cx="57975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РОССИЯ</a:t>
            </a:r>
            <a:r>
              <a:rPr spc="-60" dirty="0"/>
              <a:t> </a:t>
            </a:r>
            <a:r>
              <a:rPr dirty="0"/>
              <a:t>–</a:t>
            </a:r>
            <a:r>
              <a:rPr spc="-35" dirty="0"/>
              <a:t> </a:t>
            </a:r>
            <a:r>
              <a:rPr spc="-10" dirty="0"/>
              <a:t>РОДИНА</a:t>
            </a:r>
            <a:r>
              <a:rPr spc="-85" dirty="0"/>
              <a:t> </a:t>
            </a:r>
            <a:r>
              <a:rPr spc="-20" dirty="0"/>
              <a:t>МОЯ!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146646"/>
            <a:ext cx="3799204" cy="538289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835"/>
              </a:spcBef>
            </a:pPr>
            <a:r>
              <a:rPr sz="1900" dirty="0" err="1">
                <a:solidFill>
                  <a:srgbClr val="FF0000"/>
                </a:solidFill>
                <a:latin typeface="Times New Roman"/>
                <a:cs typeface="Times New Roman"/>
              </a:rPr>
              <a:t>Родина</a:t>
            </a:r>
            <a:r>
              <a:rPr sz="1900" spc="3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1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spc="-20" dirty="0" err="1">
                <a:solidFill>
                  <a:srgbClr val="FF0000"/>
                </a:solidFill>
                <a:latin typeface="Times New Roman"/>
                <a:cs typeface="Times New Roman"/>
              </a:rPr>
              <a:t>это</a:t>
            </a:r>
            <a:r>
              <a:rPr sz="1900" spc="-20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endParaRPr sz="1900" dirty="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700"/>
              </a:spcBef>
              <a:buFont typeface="Wingdings"/>
              <a:buChar char=""/>
              <a:tabLst>
                <a:tab pos="356870" algn="l"/>
              </a:tabLst>
            </a:pPr>
            <a:r>
              <a:rPr sz="1800" dirty="0" err="1">
                <a:latin typeface="Times New Roman"/>
                <a:cs typeface="Times New Roman"/>
              </a:rPr>
              <a:t>место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где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ты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 err="1">
                <a:latin typeface="Times New Roman"/>
                <a:cs typeface="Times New Roman"/>
              </a:rPr>
              <a:t>родился</a:t>
            </a:r>
            <a:r>
              <a:rPr sz="1800" spc="-10" dirty="0">
                <a:latin typeface="Times New Roman"/>
                <a:cs typeface="Times New Roman"/>
              </a:rPr>
              <a:t>;</a:t>
            </a:r>
            <a:endParaRPr sz="1800" dirty="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865"/>
              </a:spcBef>
              <a:buFont typeface="Wingdings"/>
              <a:buChar char=""/>
              <a:tabLst>
                <a:tab pos="356870" algn="l"/>
              </a:tabLst>
            </a:pPr>
            <a:r>
              <a:rPr sz="1800" dirty="0" err="1">
                <a:latin typeface="Times New Roman"/>
                <a:cs typeface="Times New Roman"/>
              </a:rPr>
              <a:t>природа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 err="1">
                <a:latin typeface="Times New Roman"/>
                <a:cs typeface="Times New Roman"/>
              </a:rPr>
              <a:t>родного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20" dirty="0" err="1">
                <a:latin typeface="Times New Roman"/>
                <a:cs typeface="Times New Roman"/>
              </a:rPr>
              <a:t>края</a:t>
            </a:r>
            <a:r>
              <a:rPr sz="1800" spc="-20" dirty="0">
                <a:latin typeface="Times New Roman"/>
                <a:cs typeface="Times New Roman"/>
              </a:rPr>
              <a:t>;</a:t>
            </a:r>
            <a:endParaRPr sz="1800" dirty="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870"/>
              </a:spcBef>
              <a:buFont typeface="Wingdings"/>
              <a:buChar char=""/>
              <a:tabLst>
                <a:tab pos="356870" algn="l"/>
              </a:tabLst>
            </a:pPr>
            <a:r>
              <a:rPr sz="1800" dirty="0" err="1">
                <a:latin typeface="Times New Roman"/>
                <a:cs typeface="Times New Roman"/>
              </a:rPr>
              <a:t>твоя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семья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твои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 err="1">
                <a:latin typeface="Times New Roman"/>
                <a:cs typeface="Times New Roman"/>
              </a:rPr>
              <a:t>друзья</a:t>
            </a:r>
            <a:r>
              <a:rPr sz="1800" spc="-10" dirty="0">
                <a:latin typeface="Times New Roman"/>
                <a:cs typeface="Times New Roman"/>
              </a:rPr>
              <a:t>;</a:t>
            </a:r>
            <a:endParaRPr sz="1800" dirty="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860"/>
              </a:spcBef>
              <a:buFont typeface="Wingdings"/>
              <a:buChar char=""/>
              <a:tabLst>
                <a:tab pos="356870" algn="l"/>
              </a:tabLst>
            </a:pPr>
            <a:r>
              <a:rPr sz="1800" dirty="0" err="1">
                <a:latin typeface="Times New Roman"/>
                <a:cs typeface="Times New Roman"/>
              </a:rPr>
              <a:t>страна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 err="1">
                <a:latin typeface="Times New Roman"/>
                <a:cs typeface="Times New Roman"/>
              </a:rPr>
              <a:t>которой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ты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 err="1">
                <a:latin typeface="Times New Roman"/>
                <a:cs typeface="Times New Roman"/>
              </a:rPr>
              <a:t>живешь</a:t>
            </a:r>
            <a:r>
              <a:rPr sz="1800" spc="-10" dirty="0">
                <a:latin typeface="Times New Roman"/>
                <a:cs typeface="Times New Roman"/>
              </a:rPr>
              <a:t>;</a:t>
            </a:r>
            <a:endParaRPr sz="1800" dirty="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870"/>
              </a:spcBef>
              <a:buFont typeface="Wingdings"/>
              <a:buChar char=""/>
              <a:tabLst>
                <a:tab pos="356870" algn="l"/>
              </a:tabLst>
            </a:pPr>
            <a:r>
              <a:rPr sz="1800" spc="-10" dirty="0" err="1">
                <a:latin typeface="Times New Roman"/>
                <a:cs typeface="Times New Roman"/>
              </a:rPr>
              <a:t>люди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0" dirty="0" err="1">
                <a:latin typeface="Times New Roman"/>
                <a:cs typeface="Times New Roman"/>
              </a:rPr>
              <a:t>которые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прославили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5" dirty="0" err="1">
                <a:latin typeface="Times New Roman"/>
                <a:cs typeface="Times New Roman"/>
              </a:rPr>
              <a:t>ее</a:t>
            </a:r>
            <a:r>
              <a:rPr sz="1800" spc="-25" dirty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800" spc="-10" dirty="0">
                <a:latin typeface="Times New Roman"/>
                <a:cs typeface="Times New Roman"/>
              </a:rPr>
              <a:t>-</a:t>
            </a:r>
            <a:r>
              <a:rPr sz="1800" dirty="0" err="1">
                <a:latin typeface="Times New Roman"/>
                <a:cs typeface="Times New Roman"/>
              </a:rPr>
              <a:t>Живу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России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россиянин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Я!</a:t>
            </a:r>
            <a:endParaRPr sz="1800" dirty="0">
              <a:latin typeface="Times New Roman"/>
              <a:cs typeface="Times New Roman"/>
            </a:endParaRPr>
          </a:p>
          <a:p>
            <a:pPr marL="70485">
              <a:lnSpc>
                <a:spcPct val="100000"/>
              </a:lnSpc>
              <a:spcBef>
                <a:spcPts val="870"/>
              </a:spcBef>
            </a:pPr>
            <a:r>
              <a:rPr sz="1800" dirty="0">
                <a:latin typeface="Times New Roman"/>
                <a:cs typeface="Times New Roman"/>
              </a:rPr>
              <a:t>Я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это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сознаю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горжусь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я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 err="1">
                <a:latin typeface="Times New Roman"/>
                <a:cs typeface="Times New Roman"/>
              </a:rPr>
              <a:t>этим</a:t>
            </a:r>
            <a:r>
              <a:rPr sz="1800" spc="-10" dirty="0">
                <a:latin typeface="Times New Roman"/>
                <a:cs typeface="Times New Roman"/>
              </a:rPr>
              <a:t>!</a:t>
            </a:r>
            <a:endParaRPr sz="1800" dirty="0">
              <a:latin typeface="Times New Roman"/>
              <a:cs typeface="Times New Roman"/>
            </a:endParaRPr>
          </a:p>
          <a:p>
            <a:pPr marL="70485">
              <a:lnSpc>
                <a:spcPct val="100000"/>
              </a:lnSpc>
              <a:spcBef>
                <a:spcPts val="860"/>
              </a:spcBef>
            </a:pPr>
            <a:r>
              <a:rPr sz="1800" dirty="0" err="1">
                <a:latin typeface="Times New Roman"/>
                <a:cs typeface="Times New Roman"/>
              </a:rPr>
              <a:t>Россия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это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 err="1">
                <a:latin typeface="Times New Roman"/>
                <a:cs typeface="Times New Roman"/>
              </a:rPr>
              <a:t>Родина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20" dirty="0" err="1">
                <a:latin typeface="Times New Roman"/>
                <a:cs typeface="Times New Roman"/>
              </a:rPr>
              <a:t>моя</a:t>
            </a:r>
            <a:r>
              <a:rPr sz="1800" spc="-20" dirty="0">
                <a:latin typeface="Times New Roman"/>
                <a:cs typeface="Times New Roman"/>
              </a:rPr>
              <a:t>!</a:t>
            </a:r>
            <a:endParaRPr sz="1800" dirty="0">
              <a:latin typeface="Times New Roman"/>
              <a:cs typeface="Times New Roman"/>
            </a:endParaRPr>
          </a:p>
          <a:p>
            <a:pPr marL="70485">
              <a:lnSpc>
                <a:spcPct val="100000"/>
              </a:lnSpc>
              <a:spcBef>
                <a:spcPts val="869"/>
              </a:spcBef>
            </a:pPr>
            <a:r>
              <a:rPr sz="1800" dirty="0" err="1">
                <a:latin typeface="Times New Roman"/>
                <a:cs typeface="Times New Roman"/>
              </a:rPr>
              <a:t>Она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милее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мне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всех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стран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на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 err="1">
                <a:latin typeface="Times New Roman"/>
                <a:cs typeface="Times New Roman"/>
              </a:rPr>
              <a:t>свете</a:t>
            </a:r>
            <a:r>
              <a:rPr sz="1800" spc="-10" dirty="0">
                <a:latin typeface="Times New Roman"/>
                <a:cs typeface="Times New Roman"/>
              </a:rPr>
              <a:t>!</a:t>
            </a:r>
            <a:endParaRPr sz="1800" dirty="0">
              <a:latin typeface="Times New Roman"/>
              <a:cs typeface="Times New Roman"/>
            </a:endParaRPr>
          </a:p>
          <a:p>
            <a:pPr marL="70485">
              <a:lnSpc>
                <a:spcPct val="100000"/>
              </a:lnSpc>
              <a:spcBef>
                <a:spcPts val="865"/>
              </a:spcBef>
            </a:pP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России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небо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 err="1">
                <a:latin typeface="Times New Roman"/>
                <a:cs typeface="Times New Roman"/>
              </a:rPr>
              <a:t>голубее</a:t>
            </a:r>
            <a:r>
              <a:rPr sz="1800" spc="-10" dirty="0">
                <a:latin typeface="Times New Roman"/>
                <a:cs typeface="Times New Roman"/>
              </a:rPr>
              <a:t>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зеленей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 err="1">
                <a:latin typeface="Times New Roman"/>
                <a:cs typeface="Times New Roman"/>
              </a:rPr>
              <a:t>трава</a:t>
            </a:r>
            <a:r>
              <a:rPr sz="1800" spc="-10" dirty="0">
                <a:latin typeface="Times New Roman"/>
                <a:cs typeface="Times New Roman"/>
              </a:rPr>
              <a:t>,</a:t>
            </a:r>
            <a:endParaRPr sz="1800" dirty="0">
              <a:latin typeface="Times New Roman"/>
              <a:cs typeface="Times New Roman"/>
            </a:endParaRPr>
          </a:p>
          <a:p>
            <a:pPr marL="70485" marR="659765">
              <a:lnSpc>
                <a:spcPct val="140100"/>
              </a:lnSpc>
            </a:pPr>
            <a:r>
              <a:rPr sz="1800" dirty="0" err="1">
                <a:latin typeface="Times New Roman"/>
                <a:cs typeface="Times New Roman"/>
              </a:rPr>
              <a:t>Здесь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 err="1">
                <a:latin typeface="Times New Roman"/>
                <a:cs typeface="Times New Roman"/>
              </a:rPr>
              <a:t>солнышко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теплее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 err="1">
                <a:latin typeface="Times New Roman"/>
                <a:cs typeface="Times New Roman"/>
              </a:rPr>
              <a:t>греет</a:t>
            </a:r>
            <a:r>
              <a:rPr sz="1800" spc="-10" dirty="0">
                <a:latin typeface="Times New Roman"/>
                <a:cs typeface="Times New Roman"/>
              </a:rPr>
              <a:t>! </a:t>
            </a: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человека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 err="1">
                <a:latin typeface="Times New Roman"/>
                <a:cs typeface="Times New Roman"/>
              </a:rPr>
              <a:t>Родина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 err="1">
                <a:latin typeface="Times New Roman"/>
                <a:cs typeface="Times New Roman"/>
              </a:rPr>
              <a:t>всегда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0" dirty="0" err="1">
                <a:latin typeface="Times New Roman"/>
                <a:cs typeface="Times New Roman"/>
              </a:rPr>
              <a:t>одна</a:t>
            </a:r>
            <a:r>
              <a:rPr sz="1800" spc="-20" dirty="0">
                <a:latin typeface="Times New Roman"/>
                <a:cs typeface="Times New Roman"/>
              </a:rPr>
              <a:t>. </a:t>
            </a:r>
            <a:r>
              <a:rPr sz="1800" dirty="0" err="1">
                <a:latin typeface="Times New Roman"/>
                <a:cs typeface="Times New Roman"/>
              </a:rPr>
              <a:t>Поэтому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дорожим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мы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5" dirty="0" err="1">
                <a:latin typeface="Times New Roman"/>
                <a:cs typeface="Times New Roman"/>
              </a:rPr>
              <a:t>ею</a:t>
            </a:r>
            <a:r>
              <a:rPr sz="1800" spc="-25" dirty="0">
                <a:latin typeface="Times New Roman"/>
                <a:cs typeface="Times New Roman"/>
              </a:rPr>
              <a:t>!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0" y="2286000"/>
            <a:ext cx="4800600" cy="35935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6850" y="269189"/>
            <a:ext cx="59035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ПОСЛОВИЦЫ</a:t>
            </a:r>
            <a:r>
              <a:rPr spc="-65" dirty="0"/>
              <a:t> </a:t>
            </a:r>
            <a:r>
              <a:rPr dirty="0"/>
              <a:t>О</a:t>
            </a:r>
            <a:r>
              <a:rPr spc="-40" dirty="0"/>
              <a:t> </a:t>
            </a:r>
            <a:r>
              <a:rPr spc="-10" dirty="0"/>
              <a:t>РОДИНЕ: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14430"/>
            <a:ext cx="6516370" cy="596392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216535" indent="-204470">
              <a:lnSpc>
                <a:spcPct val="100000"/>
              </a:lnSpc>
              <a:spcBef>
                <a:spcPts val="1175"/>
              </a:spcBef>
              <a:buSzPct val="94444"/>
              <a:buFont typeface="Wingdings"/>
              <a:buChar char=""/>
              <a:tabLst>
                <a:tab pos="216535" algn="l"/>
              </a:tabLst>
            </a:pPr>
            <a:r>
              <a:rPr sz="1800" dirty="0">
                <a:latin typeface="Times New Roman"/>
                <a:cs typeface="Times New Roman"/>
              </a:rPr>
              <a:t>Человек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без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Родины,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что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соловей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без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песни.</a:t>
            </a:r>
            <a:endParaRPr sz="1800" dirty="0">
              <a:latin typeface="Times New Roman"/>
              <a:cs typeface="Times New Roman"/>
            </a:endParaRPr>
          </a:p>
          <a:p>
            <a:pPr marL="216535" indent="-205104">
              <a:lnSpc>
                <a:spcPct val="100000"/>
              </a:lnSpc>
              <a:spcBef>
                <a:spcPts val="1080"/>
              </a:spcBef>
              <a:buSzPct val="94444"/>
              <a:buFont typeface="Wingdings"/>
              <a:buChar char=""/>
              <a:tabLst>
                <a:tab pos="216535" algn="l"/>
              </a:tabLst>
            </a:pPr>
            <a:r>
              <a:rPr sz="1800" dirty="0">
                <a:latin typeface="Times New Roman"/>
                <a:cs typeface="Times New Roman"/>
              </a:rPr>
              <a:t>Одна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человека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мать,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одна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него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родина.</a:t>
            </a:r>
            <a:endParaRPr sz="1800" dirty="0">
              <a:latin typeface="Times New Roman"/>
              <a:cs typeface="Times New Roman"/>
            </a:endParaRPr>
          </a:p>
          <a:p>
            <a:pPr marL="216535" indent="-204470">
              <a:lnSpc>
                <a:spcPct val="100000"/>
              </a:lnSpc>
              <a:spcBef>
                <a:spcPts val="1080"/>
              </a:spcBef>
              <a:buSzPct val="94444"/>
              <a:buFont typeface="Wingdings"/>
              <a:buChar char=""/>
              <a:tabLst>
                <a:tab pos="216535" algn="l"/>
              </a:tabLst>
            </a:pP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народа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один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дом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Родина.</a:t>
            </a:r>
            <a:endParaRPr sz="1800" dirty="0">
              <a:latin typeface="Times New Roman"/>
              <a:cs typeface="Times New Roman"/>
            </a:endParaRPr>
          </a:p>
          <a:p>
            <a:pPr marL="216535" indent="-205104">
              <a:lnSpc>
                <a:spcPct val="100000"/>
              </a:lnSpc>
              <a:spcBef>
                <a:spcPts val="1080"/>
              </a:spcBef>
              <a:buSzPct val="94444"/>
              <a:buFont typeface="Wingdings"/>
              <a:buChar char=""/>
              <a:tabLst>
                <a:tab pos="216535" algn="l"/>
              </a:tabLst>
            </a:pPr>
            <a:r>
              <a:rPr sz="1800" dirty="0">
                <a:latin typeface="Times New Roman"/>
                <a:cs typeface="Times New Roman"/>
              </a:rPr>
              <a:t>Береги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Родину,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как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зеницу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ока.</a:t>
            </a:r>
            <a:endParaRPr sz="1800" dirty="0">
              <a:latin typeface="Times New Roman"/>
              <a:cs typeface="Times New Roman"/>
            </a:endParaRPr>
          </a:p>
          <a:p>
            <a:pPr marL="216535" indent="-204470">
              <a:lnSpc>
                <a:spcPct val="100000"/>
              </a:lnSpc>
              <a:spcBef>
                <a:spcPts val="1085"/>
              </a:spcBef>
              <a:buSzPct val="94444"/>
              <a:buFont typeface="Wingdings"/>
              <a:buChar char=""/>
              <a:tabLst>
                <a:tab pos="216535" algn="l"/>
              </a:tabLst>
            </a:pPr>
            <a:r>
              <a:rPr sz="1800" spc="-35" dirty="0">
                <a:latin typeface="Times New Roman"/>
                <a:cs typeface="Times New Roman"/>
              </a:rPr>
              <a:t>Будь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только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сыном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своего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отца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40" dirty="0">
                <a:latin typeface="Times New Roman"/>
                <a:cs typeface="Times New Roman"/>
              </a:rPr>
              <a:t> будь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сыном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своего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народа.</a:t>
            </a:r>
            <a:endParaRPr sz="1800" dirty="0">
              <a:latin typeface="Times New Roman"/>
              <a:cs typeface="Times New Roman"/>
            </a:endParaRPr>
          </a:p>
          <a:p>
            <a:pPr marL="216535" indent="-204470">
              <a:lnSpc>
                <a:spcPct val="100000"/>
              </a:lnSpc>
              <a:spcBef>
                <a:spcPts val="1080"/>
              </a:spcBef>
              <a:buSzPct val="94444"/>
              <a:buFont typeface="Wingdings"/>
              <a:buChar char=""/>
              <a:tabLst>
                <a:tab pos="216535" algn="l"/>
              </a:tabLst>
            </a:pPr>
            <a:r>
              <a:rPr sz="1800" dirty="0">
                <a:latin typeface="Times New Roman"/>
                <a:cs typeface="Times New Roman"/>
              </a:rPr>
              <a:t>За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морем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теплее,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нас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светлее.</a:t>
            </a:r>
            <a:endParaRPr sz="1800" dirty="0">
              <a:latin typeface="Times New Roman"/>
              <a:cs typeface="Times New Roman"/>
            </a:endParaRPr>
          </a:p>
          <a:p>
            <a:pPr marL="216535" indent="-204470">
              <a:lnSpc>
                <a:spcPct val="100000"/>
              </a:lnSpc>
              <a:spcBef>
                <a:spcPts val="1080"/>
              </a:spcBef>
              <a:buSzPct val="94444"/>
              <a:buFont typeface="Wingdings"/>
              <a:buChar char=""/>
              <a:tabLst>
                <a:tab pos="216535" algn="l"/>
              </a:tabLst>
            </a:pP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пылинка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родной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земли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золото.</a:t>
            </a:r>
            <a:endParaRPr sz="1800" dirty="0">
              <a:latin typeface="Times New Roman"/>
              <a:cs typeface="Times New Roman"/>
            </a:endParaRPr>
          </a:p>
          <a:p>
            <a:pPr marL="216535" indent="-204470">
              <a:lnSpc>
                <a:spcPct val="100000"/>
              </a:lnSpc>
              <a:spcBef>
                <a:spcPts val="1085"/>
              </a:spcBef>
              <a:buSzPct val="94444"/>
              <a:buFont typeface="Wingdings"/>
              <a:buChar char=""/>
              <a:tabLst>
                <a:tab pos="216535" algn="l"/>
              </a:tabLst>
            </a:pPr>
            <a:r>
              <a:rPr sz="1800" dirty="0">
                <a:latin typeface="Times New Roman"/>
                <a:cs typeface="Times New Roman"/>
              </a:rPr>
              <a:t>Жить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Родине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служить.</a:t>
            </a:r>
            <a:endParaRPr sz="1800" dirty="0">
              <a:latin typeface="Times New Roman"/>
              <a:cs typeface="Times New Roman"/>
            </a:endParaRPr>
          </a:p>
          <a:p>
            <a:pPr marL="216535" indent="-205104">
              <a:lnSpc>
                <a:spcPct val="100000"/>
              </a:lnSpc>
              <a:spcBef>
                <a:spcPts val="1080"/>
              </a:spcBef>
              <a:buSzPct val="94444"/>
              <a:buFont typeface="Wingdings"/>
              <a:buChar char=""/>
              <a:tabLst>
                <a:tab pos="216535" algn="l"/>
              </a:tabLst>
            </a:pPr>
            <a:r>
              <a:rPr sz="1800" dirty="0">
                <a:latin typeface="Times New Roman"/>
                <a:cs typeface="Times New Roman"/>
              </a:rPr>
              <a:t>Кто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Родину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горой,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тот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истинный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герой.</a:t>
            </a:r>
            <a:endParaRPr sz="1800" dirty="0">
              <a:latin typeface="Times New Roman"/>
              <a:cs typeface="Times New Roman"/>
            </a:endParaRPr>
          </a:p>
          <a:p>
            <a:pPr marL="216535" indent="-204470">
              <a:lnSpc>
                <a:spcPct val="100000"/>
              </a:lnSpc>
              <a:spcBef>
                <a:spcPts val="1080"/>
              </a:spcBef>
              <a:buSzPct val="94444"/>
              <a:buFont typeface="Wingdings"/>
              <a:buChar char=""/>
              <a:tabLst>
                <a:tab pos="216535" algn="l"/>
              </a:tabLst>
            </a:pPr>
            <a:r>
              <a:rPr sz="1800" dirty="0">
                <a:latin typeface="Times New Roman"/>
                <a:cs typeface="Times New Roman"/>
              </a:rPr>
              <a:t>Если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дружба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велика,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будет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Родина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крепка.</a:t>
            </a:r>
            <a:endParaRPr sz="1800" dirty="0">
              <a:latin typeface="Times New Roman"/>
              <a:cs typeface="Times New Roman"/>
            </a:endParaRPr>
          </a:p>
          <a:p>
            <a:pPr marL="216535" indent="-205104">
              <a:lnSpc>
                <a:spcPct val="100000"/>
              </a:lnSpc>
              <a:spcBef>
                <a:spcPts val="1080"/>
              </a:spcBef>
              <a:buSzPct val="94444"/>
              <a:buFont typeface="Wingdings"/>
              <a:buChar char=""/>
              <a:tabLst>
                <a:tab pos="216535" algn="l"/>
              </a:tabLst>
            </a:pPr>
            <a:r>
              <a:rPr sz="1800" dirty="0">
                <a:latin typeface="Times New Roman"/>
                <a:cs typeface="Times New Roman"/>
              </a:rPr>
              <a:t>Если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народ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един,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он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непобедим.</a:t>
            </a:r>
            <a:endParaRPr sz="1800" dirty="0">
              <a:latin typeface="Times New Roman"/>
              <a:cs typeface="Times New Roman"/>
            </a:endParaRPr>
          </a:p>
          <a:p>
            <a:pPr marL="216535" indent="-204470">
              <a:lnSpc>
                <a:spcPct val="100000"/>
              </a:lnSpc>
              <a:spcBef>
                <a:spcPts val="1085"/>
              </a:spcBef>
              <a:buSzPct val="94444"/>
              <a:buFont typeface="Wingdings"/>
              <a:buChar char=""/>
              <a:tabLst>
                <a:tab pos="216535" algn="l"/>
              </a:tabLst>
            </a:pPr>
            <a:r>
              <a:rPr sz="1800" dirty="0">
                <a:latin typeface="Times New Roman"/>
                <a:cs typeface="Times New Roman"/>
              </a:rPr>
              <a:t>Народы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нашей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страны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дружбой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сильны.</a:t>
            </a:r>
            <a:endParaRPr sz="1800" dirty="0">
              <a:latin typeface="Times New Roman"/>
              <a:cs typeface="Times New Roman"/>
            </a:endParaRPr>
          </a:p>
          <a:p>
            <a:pPr marL="216535" indent="-205104">
              <a:lnSpc>
                <a:spcPct val="100000"/>
              </a:lnSpc>
              <a:spcBef>
                <a:spcPts val="1080"/>
              </a:spcBef>
              <a:buSzPct val="94444"/>
              <a:buFont typeface="Wingdings"/>
              <a:buChar char=""/>
              <a:tabLst>
                <a:tab pos="216535" algn="l"/>
              </a:tabLst>
            </a:pPr>
            <a:r>
              <a:rPr sz="1800" dirty="0">
                <a:latin typeface="Times New Roman"/>
                <a:cs typeface="Times New Roman"/>
              </a:rPr>
              <a:t>Народное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братство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дороже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всякого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богатства.</a:t>
            </a:r>
            <a:endParaRPr sz="1800" dirty="0">
              <a:latin typeface="Times New Roman"/>
              <a:cs typeface="Times New Roman"/>
            </a:endParaRPr>
          </a:p>
          <a:p>
            <a:pPr marL="216535" indent="-204470">
              <a:lnSpc>
                <a:spcPct val="100000"/>
              </a:lnSpc>
              <a:spcBef>
                <a:spcPts val="1080"/>
              </a:spcBef>
              <a:buSzPct val="94444"/>
              <a:buFont typeface="Wingdings"/>
              <a:buChar char=""/>
              <a:tabLst>
                <a:tab pos="216535" algn="l"/>
              </a:tabLst>
            </a:pPr>
            <a:r>
              <a:rPr sz="1800" spc="-10" dirty="0">
                <a:latin typeface="Times New Roman"/>
                <a:cs typeface="Times New Roman"/>
              </a:rPr>
              <a:t>Герой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Родину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горой.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800" spc="-50" dirty="0">
                <a:latin typeface="Arial MT"/>
                <a:cs typeface="Arial MT"/>
              </a:rPr>
              <a:t>•</a:t>
            </a:r>
            <a:endParaRPr sz="8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600" y="3276600"/>
            <a:ext cx="3736848" cy="24810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152400"/>
            <a:ext cx="6347713" cy="1320800"/>
          </a:xfrm>
          <a:prstGeom prst="rect">
            <a:avLst/>
          </a:prstGeom>
        </p:spPr>
        <p:txBody>
          <a:bodyPr vert="horz" wrap="square" lIns="0" tIns="362076" rIns="0" bIns="0" rtlCol="0">
            <a:spAutoFit/>
          </a:bodyPr>
          <a:lstStyle/>
          <a:p>
            <a:pPr marL="52705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БЛАГОДАРЮ</a:t>
            </a:r>
            <a:r>
              <a:rPr spc="-75" dirty="0"/>
              <a:t> </a:t>
            </a:r>
            <a:r>
              <a:rPr dirty="0"/>
              <a:t>ЗА</a:t>
            </a:r>
            <a:r>
              <a:rPr spc="-100" dirty="0"/>
              <a:t> </a:t>
            </a:r>
            <a:r>
              <a:rPr spc="-10" dirty="0"/>
              <a:t>ВНИМАНИЕ!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" y="1600200"/>
            <a:ext cx="6035040" cy="452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7121" rIns="0" bIns="0" rtlCol="0">
            <a:spAutoFit/>
          </a:bodyPr>
          <a:lstStyle/>
          <a:p>
            <a:pPr marL="2210435">
              <a:lnSpc>
                <a:spcPct val="100000"/>
              </a:lnSpc>
              <a:spcBef>
                <a:spcPts val="100"/>
              </a:spcBef>
            </a:pPr>
            <a:r>
              <a:rPr dirty="0"/>
              <a:t>ДЕНЬ</a:t>
            </a:r>
            <a:r>
              <a:rPr spc="-20" dirty="0"/>
              <a:t> </a:t>
            </a:r>
            <a:r>
              <a:rPr spc="-10" dirty="0"/>
              <a:t>РОССИИ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0783" y="1825751"/>
            <a:ext cx="5742432" cy="4075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1986" y="364058"/>
            <a:ext cx="631825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26640" marR="5080" indent="-2313940">
              <a:lnSpc>
                <a:spcPct val="100000"/>
              </a:lnSpc>
              <a:spcBef>
                <a:spcPts val="100"/>
              </a:spcBef>
            </a:pPr>
            <a:r>
              <a:rPr sz="3000" spc="-30" dirty="0"/>
              <a:t>ГОСУДАРСТВЕННЫЕ</a:t>
            </a:r>
            <a:r>
              <a:rPr sz="3000" spc="-55" dirty="0"/>
              <a:t> </a:t>
            </a:r>
            <a:r>
              <a:rPr sz="3000" spc="-10" dirty="0"/>
              <a:t>СИМВОЛЫ РОССИИ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1984375" y="1563164"/>
            <a:ext cx="1170305" cy="112268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6870" algn="l"/>
              </a:tabLst>
            </a:pPr>
            <a:r>
              <a:rPr sz="2000" b="1" spc="-20" dirty="0">
                <a:latin typeface="Times New Roman"/>
                <a:cs typeface="Times New Roman"/>
              </a:rPr>
              <a:t>ФЛАГ</a:t>
            </a:r>
            <a:endParaRPr sz="20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6870" algn="l"/>
              </a:tabLst>
            </a:pPr>
            <a:r>
              <a:rPr sz="2000" b="1" spc="-20" dirty="0">
                <a:latin typeface="Times New Roman"/>
                <a:cs typeface="Times New Roman"/>
              </a:rPr>
              <a:t>ГЕРБ</a:t>
            </a:r>
            <a:endParaRPr sz="20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484"/>
              </a:spcBef>
              <a:buFont typeface="Arial MT"/>
              <a:buChar char="•"/>
              <a:tabLst>
                <a:tab pos="356870" algn="l"/>
              </a:tabLst>
            </a:pPr>
            <a:r>
              <a:rPr sz="2000" b="1" spc="-20" dirty="0">
                <a:latin typeface="Times New Roman"/>
                <a:cs typeface="Times New Roman"/>
              </a:rPr>
              <a:t>ГИМН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124200"/>
            <a:ext cx="5141976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62600" y="1676400"/>
            <a:ext cx="3429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2361" y="543890"/>
            <a:ext cx="64033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ГОСУДАРСТВЕННЫЙ</a:t>
            </a:r>
            <a:r>
              <a:rPr spc="-105" dirty="0"/>
              <a:t> </a:t>
            </a:r>
            <a:r>
              <a:rPr spc="-45" dirty="0"/>
              <a:t>ФЛАГ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33070" indent="-344170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433070" algn="l"/>
              </a:tabLst>
            </a:pPr>
            <a:r>
              <a:rPr sz="2000" b="0" dirty="0">
                <a:latin typeface="Times New Roman"/>
                <a:cs typeface="Times New Roman"/>
              </a:rPr>
              <a:t>БЕЛЫЙ</a:t>
            </a:r>
            <a:r>
              <a:rPr sz="2000" b="0" spc="5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ЦВЕТ</a:t>
            </a:r>
            <a:r>
              <a:rPr sz="2000" b="0" spc="-15" dirty="0">
                <a:latin typeface="Times New Roman"/>
                <a:cs typeface="Times New Roman"/>
              </a:rPr>
              <a:t> </a:t>
            </a:r>
            <a:r>
              <a:rPr sz="1600" b="0" dirty="0">
                <a:latin typeface="Times New Roman"/>
                <a:cs typeface="Times New Roman"/>
              </a:rPr>
              <a:t>-</a:t>
            </a:r>
            <a:r>
              <a:rPr sz="1600" b="0" spc="250" dirty="0">
                <a:latin typeface="Times New Roman"/>
                <a:cs typeface="Times New Roman"/>
              </a:rPr>
              <a:t> </a:t>
            </a:r>
            <a:r>
              <a:rPr sz="1600" b="0" dirty="0">
                <a:latin typeface="Times New Roman"/>
                <a:cs typeface="Times New Roman"/>
              </a:rPr>
              <a:t>мир</a:t>
            </a:r>
            <a:r>
              <a:rPr sz="1600" b="0" spc="-10" dirty="0">
                <a:latin typeface="Times New Roman"/>
                <a:cs typeface="Times New Roman"/>
              </a:rPr>
              <a:t> </a:t>
            </a:r>
            <a:r>
              <a:rPr sz="1600" b="0" dirty="0">
                <a:latin typeface="Times New Roman"/>
                <a:cs typeface="Times New Roman"/>
              </a:rPr>
              <a:t>и</a:t>
            </a:r>
            <a:r>
              <a:rPr sz="1600" b="0" spc="-45" dirty="0">
                <a:latin typeface="Times New Roman"/>
                <a:cs typeface="Times New Roman"/>
              </a:rPr>
              <a:t> </a:t>
            </a:r>
            <a:r>
              <a:rPr sz="1600" b="0" dirty="0">
                <a:latin typeface="Times New Roman"/>
                <a:cs typeface="Times New Roman"/>
              </a:rPr>
              <a:t>чистота</a:t>
            </a:r>
            <a:r>
              <a:rPr sz="1600" b="0" spc="-45" dirty="0">
                <a:latin typeface="Times New Roman"/>
                <a:cs typeface="Times New Roman"/>
              </a:rPr>
              <a:t> </a:t>
            </a:r>
            <a:r>
              <a:rPr sz="1600" b="0" spc="-10" dirty="0">
                <a:latin typeface="Times New Roman"/>
                <a:cs typeface="Times New Roman"/>
              </a:rPr>
              <a:t>совести.</a:t>
            </a:r>
            <a:endParaRPr sz="16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370"/>
              </a:spcBef>
              <a:buFont typeface="Arial MT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433070" indent="-344170">
              <a:lnSpc>
                <a:spcPct val="100000"/>
              </a:lnSpc>
              <a:buFont typeface="Arial MT"/>
              <a:buChar char="•"/>
              <a:tabLst>
                <a:tab pos="433070" algn="l"/>
              </a:tabLst>
            </a:pPr>
            <a:r>
              <a:rPr sz="2000" b="0" dirty="0">
                <a:solidFill>
                  <a:srgbClr val="0F243E"/>
                </a:solidFill>
                <a:latin typeface="Times New Roman"/>
                <a:cs typeface="Times New Roman"/>
              </a:rPr>
              <a:t>СИНИЙ</a:t>
            </a:r>
            <a:r>
              <a:rPr sz="2000" b="0" spc="1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0F243E"/>
                </a:solidFill>
                <a:latin typeface="Times New Roman"/>
                <a:cs typeface="Times New Roman"/>
              </a:rPr>
              <a:t>ЦВЕТ</a:t>
            </a:r>
            <a:r>
              <a:rPr sz="2000" b="0" spc="-10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1600" b="0" dirty="0">
                <a:latin typeface="Times New Roman"/>
                <a:cs typeface="Times New Roman"/>
              </a:rPr>
              <a:t>–</a:t>
            </a:r>
            <a:r>
              <a:rPr sz="1600" b="0" spc="28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небо,</a:t>
            </a:r>
            <a:r>
              <a:rPr b="0" spc="-4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верность,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правда.</a:t>
            </a:r>
            <a:endParaRPr sz="16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140"/>
              </a:spcBef>
              <a:buFont typeface="Arial MT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433070" indent="-344170">
              <a:lnSpc>
                <a:spcPct val="100000"/>
              </a:lnSpc>
              <a:buFont typeface="Arial MT"/>
              <a:buChar char="•"/>
              <a:tabLst>
                <a:tab pos="433070" algn="l"/>
              </a:tabLst>
            </a:pPr>
            <a:r>
              <a:rPr sz="2000" b="0" spc="-50" dirty="0">
                <a:solidFill>
                  <a:srgbClr val="FF0000"/>
                </a:solidFill>
                <a:latin typeface="Times New Roman"/>
                <a:cs typeface="Times New Roman"/>
              </a:rPr>
              <a:t>КРАСНЫЙ</a:t>
            </a:r>
            <a:r>
              <a:rPr sz="2000" b="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FF0000"/>
                </a:solidFill>
                <a:latin typeface="Times New Roman"/>
                <a:cs typeface="Times New Roman"/>
              </a:rPr>
              <a:t>ЦВЕТ</a:t>
            </a:r>
            <a:r>
              <a:rPr sz="2000" b="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0" dirty="0">
                <a:latin typeface="Times New Roman"/>
                <a:cs typeface="Times New Roman"/>
              </a:rPr>
              <a:t>–</a:t>
            </a:r>
            <a:r>
              <a:rPr sz="1600" b="0" spc="254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огонь,</a:t>
            </a:r>
            <a:r>
              <a:rPr b="0" spc="-7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отвага.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0" y="3907763"/>
            <a:ext cx="36576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4969" rIns="0" bIns="0" rtlCol="0">
            <a:spAutoFit/>
          </a:bodyPr>
          <a:lstStyle/>
          <a:p>
            <a:pPr marL="198120">
              <a:lnSpc>
                <a:spcPct val="100000"/>
              </a:lnSpc>
              <a:spcBef>
                <a:spcPts val="95"/>
              </a:spcBef>
            </a:pPr>
            <a:r>
              <a:rPr sz="3200" spc="-40" dirty="0"/>
              <a:t>ГОСУДАРСТВЕННЫЙ</a:t>
            </a:r>
            <a:r>
              <a:rPr sz="3200" spc="-60" dirty="0"/>
              <a:t> </a:t>
            </a:r>
            <a:r>
              <a:rPr sz="3200" dirty="0"/>
              <a:t>ГЕРБ</a:t>
            </a:r>
            <a:r>
              <a:rPr sz="3200" spc="-85" dirty="0"/>
              <a:t> </a:t>
            </a:r>
            <a:r>
              <a:rPr sz="3200" spc="-10" dirty="0"/>
              <a:t>РОССИИ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83540" y="2728077"/>
            <a:ext cx="3077210" cy="2331720"/>
          </a:xfrm>
          <a:prstGeom prst="rect">
            <a:avLst/>
          </a:prstGeom>
        </p:spPr>
        <p:txBody>
          <a:bodyPr vert="horz" wrap="square" lIns="0" tIns="1231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0"/>
              </a:spcBef>
            </a:pP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России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величавой</a:t>
            </a:r>
            <a:endParaRPr sz="1800">
              <a:latin typeface="Times New Roman"/>
              <a:cs typeface="Times New Roman"/>
            </a:endParaRPr>
          </a:p>
          <a:p>
            <a:pPr marL="12700" marR="483870">
              <a:lnSpc>
                <a:spcPct val="140000"/>
              </a:lnSpc>
            </a:pP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гербе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орел</a:t>
            </a:r>
            <a:r>
              <a:rPr sz="1800" spc="3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двуглавый, </a:t>
            </a:r>
            <a:r>
              <a:rPr sz="1800" dirty="0">
                <a:latin typeface="Times New Roman"/>
                <a:cs typeface="Times New Roman"/>
              </a:rPr>
              <a:t>Чтоб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запад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восток </a:t>
            </a:r>
            <a:r>
              <a:rPr sz="1800" dirty="0">
                <a:latin typeface="Times New Roman"/>
                <a:cs typeface="Times New Roman"/>
              </a:rPr>
              <a:t>Он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смотреть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бы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сразу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мог.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800" dirty="0">
                <a:latin typeface="Times New Roman"/>
                <a:cs typeface="Times New Roman"/>
              </a:rPr>
              <a:t>Сильный,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мудрый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он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гордый.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800" dirty="0">
                <a:latin typeface="Times New Roman"/>
                <a:cs typeface="Times New Roman"/>
              </a:rPr>
              <a:t>Он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России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дух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свободный.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8600" y="1676400"/>
            <a:ext cx="4953000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ГИМН</a:t>
            </a:r>
            <a:r>
              <a:rPr spc="15" dirty="0"/>
              <a:t> </a:t>
            </a:r>
            <a:r>
              <a:rPr spc="-10" dirty="0"/>
              <a:t>РОССИИ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444" y="966830"/>
            <a:ext cx="7846059" cy="1259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14984" algn="just">
              <a:lnSpc>
                <a:spcPct val="150000"/>
              </a:lnSpc>
              <a:spcBef>
                <a:spcPts val="95"/>
              </a:spcBef>
            </a:pPr>
            <a:r>
              <a:rPr sz="1800" dirty="0">
                <a:latin typeface="Times New Roman"/>
                <a:cs typeface="Times New Roman"/>
              </a:rPr>
              <a:t>При</a:t>
            </a:r>
            <a:r>
              <a:rPr sz="1800" spc="23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официальном</a:t>
            </a:r>
            <a:r>
              <a:rPr sz="1800" spc="25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исполнении</a:t>
            </a:r>
            <a:r>
              <a:rPr sz="1800" spc="24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Государственного</a:t>
            </a:r>
            <a:r>
              <a:rPr sz="1800" spc="26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гимна</a:t>
            </a:r>
            <a:r>
              <a:rPr sz="1800" spc="235" dirty="0">
                <a:latin typeface="Times New Roman"/>
                <a:cs typeface="Times New Roman"/>
              </a:rPr>
              <a:t>  </a:t>
            </a:r>
            <a:r>
              <a:rPr sz="1800" spc="-10" dirty="0">
                <a:latin typeface="Times New Roman"/>
                <a:cs typeface="Times New Roman"/>
              </a:rPr>
              <a:t>Российской </a:t>
            </a:r>
            <a:r>
              <a:rPr sz="1800" dirty="0">
                <a:latin typeface="Times New Roman"/>
                <a:cs typeface="Times New Roman"/>
              </a:rPr>
              <a:t>Федерации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присутствующие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выслушивают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его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стоя,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мужчины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без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головных уборов.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1904998"/>
            <a:ext cx="89154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8143" y="13252"/>
            <a:ext cx="6347713" cy="1320800"/>
          </a:xfrm>
          <a:prstGeom prst="rect">
            <a:avLst/>
          </a:prstGeom>
        </p:spPr>
        <p:txBody>
          <a:bodyPr vert="horz" wrap="square" lIns="0" tIns="151129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95"/>
              </a:spcBef>
            </a:pPr>
            <a:r>
              <a:rPr sz="3200" spc="-20" dirty="0"/>
              <a:t>МОСКВА</a:t>
            </a:r>
            <a:r>
              <a:rPr sz="3200" spc="-160" dirty="0"/>
              <a:t> </a:t>
            </a:r>
            <a:r>
              <a:rPr sz="3200" spc="-50" dirty="0"/>
              <a:t>–</a:t>
            </a:r>
            <a:endParaRPr sz="3200" dirty="0"/>
          </a:p>
          <a:p>
            <a:pPr algn="ctr">
              <a:lnSpc>
                <a:spcPct val="100000"/>
              </a:lnSpc>
            </a:pPr>
            <a:r>
              <a:rPr sz="3200" spc="-30" dirty="0"/>
              <a:t>СТОЛИЦА</a:t>
            </a:r>
            <a:r>
              <a:rPr sz="3200" spc="-105" dirty="0"/>
              <a:t> </a:t>
            </a:r>
            <a:r>
              <a:rPr sz="3200" dirty="0"/>
              <a:t>НАШЕЙ</a:t>
            </a:r>
            <a:r>
              <a:rPr sz="3200" spc="-120" dirty="0"/>
              <a:t> </a:t>
            </a:r>
            <a:r>
              <a:rPr sz="3200" spc="-10" dirty="0"/>
              <a:t>РОДИНЫ!</a:t>
            </a:r>
            <a:endParaRPr sz="32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38862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4190998"/>
            <a:ext cx="38862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4400" y="1395982"/>
            <a:ext cx="4038600" cy="5385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8143" y="3313"/>
            <a:ext cx="6347713" cy="1320800"/>
          </a:xfrm>
          <a:prstGeom prst="rect">
            <a:avLst/>
          </a:prstGeom>
        </p:spPr>
        <p:txBody>
          <a:bodyPr vert="horz" wrap="square" lIns="0" tIns="362076" rIns="0" bIns="0" rtlCol="0">
            <a:spAutoFit/>
          </a:bodyPr>
          <a:lstStyle/>
          <a:p>
            <a:pPr marL="1847214">
              <a:lnSpc>
                <a:spcPct val="100000"/>
              </a:lnSpc>
              <a:spcBef>
                <a:spcPts val="100"/>
              </a:spcBef>
            </a:pPr>
            <a:r>
              <a:rPr dirty="0"/>
              <a:t>НАШ</a:t>
            </a:r>
            <a:r>
              <a:rPr spc="-25" dirty="0"/>
              <a:t> </a:t>
            </a:r>
            <a:r>
              <a:rPr spc="-10" dirty="0"/>
              <a:t>ПРЕЗИДЕНТ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4777613"/>
            <a:ext cx="8075295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indent="457200">
              <a:lnSpc>
                <a:spcPct val="1501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Владимир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Владимирович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Путин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президент,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глава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государства.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его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руках находится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особая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власть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президентская.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536575" algn="l"/>
                <a:tab pos="1494155" algn="l"/>
                <a:tab pos="2374900" algn="l"/>
                <a:tab pos="3420745" algn="l"/>
                <a:tab pos="4399915" algn="l"/>
                <a:tab pos="5939790" algn="l"/>
                <a:tab pos="7378700" algn="l"/>
                <a:tab pos="7939405" algn="l"/>
              </a:tabLst>
            </a:pPr>
            <a:r>
              <a:rPr sz="1800" spc="-25" dirty="0">
                <a:latin typeface="Times New Roman"/>
                <a:cs typeface="Times New Roman"/>
              </a:rPr>
              <a:t>Его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главные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задачи: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охранять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Россию,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поддерживать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гражданский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мир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Times New Roman"/>
                <a:cs typeface="Times New Roman"/>
              </a:rPr>
              <a:t>национальное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согласие.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1371600"/>
            <a:ext cx="5946648" cy="3343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176131"/>
            <a:ext cx="838166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815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Россия</a:t>
            </a:r>
            <a:r>
              <a:rPr spc="-204" dirty="0">
                <a:solidFill>
                  <a:srgbClr val="FF0000"/>
                </a:solidFill>
              </a:rPr>
              <a:t> </a:t>
            </a:r>
            <a:r>
              <a:rPr spc="-50" dirty="0">
                <a:solidFill>
                  <a:srgbClr val="FF0000"/>
                </a:solidFill>
              </a:rPr>
              <a:t>– </a:t>
            </a:r>
            <a:r>
              <a:rPr spc="-10" dirty="0">
                <a:solidFill>
                  <a:srgbClr val="FF0000"/>
                </a:solidFill>
              </a:rPr>
              <a:t>многонациональное</a:t>
            </a:r>
            <a:r>
              <a:rPr spc="-145" dirty="0">
                <a:solidFill>
                  <a:srgbClr val="FF0000"/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государство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0044" y="1524000"/>
            <a:ext cx="8074025" cy="1178560"/>
          </a:xfrm>
          <a:prstGeom prst="rect">
            <a:avLst/>
          </a:prstGeom>
        </p:spPr>
        <p:txBody>
          <a:bodyPr vert="horz" wrap="square" lIns="0" tIns="12319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970"/>
              </a:spcBef>
            </a:pPr>
            <a:r>
              <a:rPr sz="1800" dirty="0">
                <a:latin typeface="Times New Roman"/>
                <a:cs typeface="Times New Roman"/>
              </a:rPr>
              <a:t>Мы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должны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забывать,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что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Россия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только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тогда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сильная,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когда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она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едина.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842010" algn="l"/>
                <a:tab pos="2936240" algn="l"/>
                <a:tab pos="3735070" algn="l"/>
                <a:tab pos="3997325" algn="l"/>
                <a:tab pos="4497705" algn="l"/>
                <a:tab pos="5244465" algn="l"/>
                <a:tab pos="6226175" algn="l"/>
                <a:tab pos="7110730" algn="l"/>
              </a:tabLst>
            </a:pPr>
            <a:r>
              <a:rPr sz="1800" spc="-10" dirty="0">
                <a:latin typeface="Times New Roman"/>
                <a:cs typeface="Times New Roman"/>
              </a:rPr>
              <a:t>Россия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многонациональная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страна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ней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живут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русские,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татары,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башкиры,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800" dirty="0">
                <a:latin typeface="Times New Roman"/>
                <a:cs typeface="Times New Roman"/>
              </a:rPr>
              <a:t>марийцы,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мордовцы,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буряты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т.д.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3591" y="2590800"/>
            <a:ext cx="5398008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object 5"/>
          <p:cNvSpPr txBox="1"/>
          <p:nvPr/>
        </p:nvSpPr>
        <p:spPr>
          <a:xfrm>
            <a:off x="762000" y="3500507"/>
            <a:ext cx="2957195" cy="111125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4230"/>
              </a:lnSpc>
              <a:spcBef>
                <a:spcPts val="290"/>
              </a:spcBef>
            </a:pP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Мы </a:t>
            </a:r>
            <a:r>
              <a:rPr sz="3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разные,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но</a:t>
            </a:r>
            <a:r>
              <a:rPr sz="3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мы</a:t>
            </a:r>
            <a:r>
              <a:rPr sz="3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вместе!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</TotalTime>
  <Words>640</Words>
  <Application>Microsoft Office PowerPoint</Application>
  <PresentationFormat>Экран (4:3)</PresentationFormat>
  <Paragraphs>94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Arial MT</vt:lpstr>
      <vt:lpstr>Times New Roman</vt:lpstr>
      <vt:lpstr>Trebuchet MS</vt:lpstr>
      <vt:lpstr>Wingdings</vt:lpstr>
      <vt:lpstr>Wingdings 3</vt:lpstr>
      <vt:lpstr>Аспект</vt:lpstr>
      <vt:lpstr>12 июня - ДЕНЬ РОССИИ!</vt:lpstr>
      <vt:lpstr>ДЕНЬ РОССИИ</vt:lpstr>
      <vt:lpstr>ГОСУДАРСТВЕННЫЕ СИМВОЛЫ РОССИИ</vt:lpstr>
      <vt:lpstr>ГОСУДАРСТВЕННЫЙ ФЛАГ</vt:lpstr>
      <vt:lpstr>ГОСУДАРСТВЕННЫЙ ГЕРБ РОССИИ</vt:lpstr>
      <vt:lpstr>ГИМН РОССИИ</vt:lpstr>
      <vt:lpstr>МОСКВА – СТОЛИЦА НАШЕЙ РОДИНЫ!</vt:lpstr>
      <vt:lpstr>НАШ ПРЕЗИДЕНТ</vt:lpstr>
      <vt:lpstr>Россия – многонациональное государство</vt:lpstr>
      <vt:lpstr>НЕОФИЦИАЛЬНЫЕ СИМВОЛЫ РОССИИ</vt:lpstr>
      <vt:lpstr>БЕРЕЗА</vt:lpstr>
      <vt:lpstr>МАТРЕШКА</vt:lpstr>
      <vt:lpstr>БАЛАЛАЙКА</vt:lpstr>
      <vt:lpstr>ЛАПТИ</vt:lpstr>
      <vt:lpstr>САМОВАР</vt:lpstr>
      <vt:lpstr>ДЕРЕВЯННЫЕ ЛОЖКИ</vt:lpstr>
      <vt:lpstr>РОССИЯ – РОДИНА МОЯ!</vt:lpstr>
      <vt:lpstr>ПОСЛОВИЦЫ О РОДИНЕ: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–РОДИНА МОЯ!</dc:title>
  <dc:creator>РОМАН</dc:creator>
  <cp:lastModifiedBy>Максим Кривенцов</cp:lastModifiedBy>
  <cp:revision>3</cp:revision>
  <dcterms:created xsi:type="dcterms:W3CDTF">2026-04-24T14:58:20Z</dcterms:created>
  <dcterms:modified xsi:type="dcterms:W3CDTF">2026-04-24T15:33:33Z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2022-05-06T00:00:00Z</vt:filetime>
  </property>
  <property fmtid="{D5CDD505-2E9C-101B-9397-08002B2CF9AE}" pid="3" name="LastSaved">
    <vt:filetime>2026-04-24T00:00:00Z</vt:filetime>
  </property>
</Properties>
</file>