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T Serif" charset="1" panose="020A0603040505020204"/>
      <p:regular r:id="rId10"/>
    </p:embeddedFont>
    <p:embeddedFont>
      <p:font typeface="PT Serif Bold" charset="1" panose="020A0703040505020204"/>
      <p:regular r:id="rId11"/>
    </p:embeddedFont>
    <p:embeddedFont>
      <p:font typeface="PT Serif Italics" charset="1" panose="020A0603040505090204"/>
      <p:regular r:id="rId12"/>
    </p:embeddedFont>
    <p:embeddedFont>
      <p:font typeface="PT Serif Bold Italics" charset="1" panose="020A070304050509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Open Sans Light" charset="1" panose="020B0306030504020204"/>
      <p:regular r:id="rId18"/>
    </p:embeddedFont>
    <p:embeddedFont>
      <p:font typeface="Open Sans Light Italics" charset="1" panose="020B0306030504020204"/>
      <p:regular r:id="rId19"/>
    </p:embeddedFont>
    <p:embeddedFont>
      <p:font typeface="Open Sans Ultra-Bold" charset="1" panose="00000000000000000000"/>
      <p:regular r:id="rId20"/>
    </p:embeddedFont>
    <p:embeddedFont>
      <p:font typeface="Open Sans Ultra-Bold Italics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patarimupasaulis.lt/sumanios/738-mandarinu-medis-svarbiausios-prieziuros-taisykles" TargetMode="External" Type="http://schemas.openxmlformats.org/officeDocument/2006/relationships/hyperlink"/><Relationship Id="rId3" Target="https://www.patarimupasaulis.lt/sumanios/738-mandarinu-medis-svarbiausios-prieziuros-taisykles" TargetMode="External" Type="http://schemas.openxmlformats.org/officeDocument/2006/relationships/hyperlink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lrt.lt/naujienos/gyvenimas/13/245851/vilniete-patare-kaip-namuose-uzsiauginti-citrinu-mandarinu-apelsinu-ir-daugeli-kitu-vaisiu" TargetMode="External" Type="http://schemas.openxmlformats.org/officeDocument/2006/relationships/hyperlink"/><Relationship Id="rId3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986089"/>
            <a:ext cx="9372097" cy="6294095"/>
          </a:xfrm>
          <a:custGeom>
            <a:avLst/>
            <a:gdLst/>
            <a:ahLst/>
            <a:cxnLst/>
            <a:rect r="r" b="b" t="t" l="l"/>
            <a:pathLst>
              <a:path h="6294095" w="9372097">
                <a:moveTo>
                  <a:pt x="0" y="0"/>
                </a:moveTo>
                <a:lnTo>
                  <a:pt x="9372097" y="0"/>
                </a:lnTo>
                <a:lnTo>
                  <a:pt x="9372097" y="6294095"/>
                </a:lnTo>
                <a:lnTo>
                  <a:pt x="0" y="6294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663" t="0" r="-73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851880" y="1368733"/>
            <a:ext cx="5532090" cy="7528808"/>
            <a:chOff x="0" y="0"/>
            <a:chExt cx="7376120" cy="1003841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4272232"/>
              <a:ext cx="7376120" cy="49949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PT Serif"/>
                </a:rPr>
                <a:t>RESEARCH</a:t>
              </a:r>
            </a:p>
            <a:p>
              <a:pPr algn="l" marL="0" indent="0" lvl="0">
                <a:lnSpc>
                  <a:spcPts val="270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27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PT Serif"/>
                </a:rPr>
                <a:t>Summary. Is it possible to grow a tangerine tree at home?</a:t>
              </a:r>
            </a:p>
            <a:p>
              <a:pPr algn="l" marL="0" indent="0" lvl="0">
                <a:lnSpc>
                  <a:spcPts val="270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27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PT Serif"/>
                </a:rPr>
                <a:t>Research object. I will study how heat, light and water affect the germination of a plant seed. I chose tangerine seeds.</a:t>
              </a:r>
            </a:p>
            <a:p>
              <a:pPr algn="l" marL="0" indent="0" lvl="0">
                <a:lnSpc>
                  <a:spcPts val="2700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27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PT Serif"/>
                </a:rPr>
                <a:t>The aim. I will study the effect of different conditions (heat, light, water) on seed germination.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0"/>
              <a:ext cx="7376120" cy="2743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100"/>
                </a:lnSpc>
                <a:spcBef>
                  <a:spcPct val="0"/>
                </a:spcBef>
              </a:pPr>
              <a:r>
                <a:rPr lang="en-US" sz="6750">
                  <a:solidFill>
                    <a:srgbClr val="000000"/>
                  </a:solidFill>
                  <a:latin typeface="PT Serif Bold"/>
                </a:rPr>
                <a:t>tangerine tree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1293" y="358140"/>
            <a:ext cx="6299512" cy="761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941"/>
              </a:lnSpc>
            </a:pPr>
            <a:r>
              <a:rPr lang="en-US" sz="5401">
                <a:solidFill>
                  <a:srgbClr val="000000"/>
                </a:solidFill>
                <a:latin typeface="PT Serif Bold"/>
              </a:rPr>
              <a:t>Research tasks.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71293" y="1388783"/>
            <a:ext cx="9496663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1. Create different conditions for seed germination.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2. To observe the germination of seeds.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3. Write down and analyze the obtained data.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4. Provide recommendations on how to germinate seeds.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842521" y="1388783"/>
            <a:ext cx="6015317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Information search, observation, analysis, recording of conclusions.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1293" y="6040942"/>
            <a:ext cx="9496663" cy="2268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41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941"/>
              </a:lnSpc>
              <a:spcBef>
                <a:spcPct val="0"/>
              </a:spcBef>
            </a:pPr>
            <a:r>
              <a:rPr lang="en-US" sz="5401" strike="noStrike" u="none">
                <a:solidFill>
                  <a:srgbClr val="000000"/>
                </a:solidFill>
                <a:latin typeface="PT Serif"/>
              </a:rPr>
              <a:t>Tangerine seeds, 2 pots with soil, water.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700423" y="360286"/>
            <a:ext cx="6299512" cy="761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941"/>
              </a:lnSpc>
            </a:pPr>
            <a:r>
              <a:rPr lang="en-US" sz="5401">
                <a:solidFill>
                  <a:srgbClr val="000000"/>
                </a:solidFill>
                <a:latin typeface="PT Serif Bold"/>
              </a:rPr>
              <a:t>Research methods.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98065" y="5345734"/>
            <a:ext cx="7104229" cy="3602144"/>
          </a:xfrm>
          <a:custGeom>
            <a:avLst/>
            <a:gdLst/>
            <a:ahLst/>
            <a:cxnLst/>
            <a:rect r="r" b="b" t="t" l="l"/>
            <a:pathLst>
              <a:path h="3602144" w="7104229">
                <a:moveTo>
                  <a:pt x="0" y="0"/>
                </a:moveTo>
                <a:lnTo>
                  <a:pt x="7104229" y="0"/>
                </a:lnTo>
                <a:lnTo>
                  <a:pt x="7104229" y="3602144"/>
                </a:lnTo>
                <a:lnTo>
                  <a:pt x="0" y="36021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274" r="0" b="-7464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34982"/>
            <a:ext cx="6569060" cy="1949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206"/>
              </a:lnSpc>
            </a:pPr>
            <a:r>
              <a:rPr lang="en-US" sz="2005">
                <a:solidFill>
                  <a:srgbClr val="000000"/>
                </a:solidFill>
                <a:latin typeface="Open Sans Bold"/>
              </a:rPr>
              <a:t>Investigation progress</a:t>
            </a:r>
          </a:p>
          <a:p>
            <a:pPr marL="0" indent="0" lvl="0">
              <a:lnSpc>
                <a:spcPts val="2206"/>
              </a:lnSpc>
            </a:pPr>
            <a:r>
              <a:rPr lang="en-US" sz="2005">
                <a:solidFill>
                  <a:srgbClr val="000000"/>
                </a:solidFill>
                <a:latin typeface="Open Sans"/>
              </a:rPr>
              <a:t>On December 13, 2022, I planted 4 mandarin seeds (which I found after eating mandarins). I watered them liberally and left one pot warm on the windowsill and took the other one out to the garage. I watered the pot in the room twice a week, and the one in the garage - when I remembered, maybe every two weeks.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917500" y="1038225"/>
            <a:ext cx="7341800" cy="1120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Open Sans Bold"/>
              </a:rPr>
              <a:t>Result </a:t>
            </a:r>
          </a:p>
          <a:p>
            <a:pPr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Open Sans"/>
              </a:rPr>
              <a:t>One month after planting, the planted seeds germinated on a warm windowsill (January 9, 2023). And already on January 24, the seedling was 7 cm high.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917500" y="2412807"/>
            <a:ext cx="7341800" cy="568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Open Sans"/>
              </a:rPr>
              <a:t>And the planted seeds, which were rarely watered and left to germinate in the garage, did not germinate.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608599" y="5379071"/>
            <a:ext cx="7650701" cy="3879229"/>
          </a:xfrm>
          <a:custGeom>
            <a:avLst/>
            <a:gdLst/>
            <a:ahLst/>
            <a:cxnLst/>
            <a:rect r="r" b="b" t="t" l="l"/>
            <a:pathLst>
              <a:path h="3879229" w="7650701">
                <a:moveTo>
                  <a:pt x="0" y="0"/>
                </a:moveTo>
                <a:lnTo>
                  <a:pt x="7650701" y="0"/>
                </a:lnTo>
                <a:lnTo>
                  <a:pt x="7650701" y="3879229"/>
                </a:lnTo>
                <a:lnTo>
                  <a:pt x="0" y="38792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67" r="0" b="-2032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5379071"/>
            <a:ext cx="7650701" cy="3879229"/>
          </a:xfrm>
          <a:custGeom>
            <a:avLst/>
            <a:gdLst/>
            <a:ahLst/>
            <a:cxnLst/>
            <a:rect r="r" b="b" t="t" l="l"/>
            <a:pathLst>
              <a:path h="3879229" w="7650701">
                <a:moveTo>
                  <a:pt x="0" y="0"/>
                </a:moveTo>
                <a:lnTo>
                  <a:pt x="7650701" y="0"/>
                </a:lnTo>
                <a:lnTo>
                  <a:pt x="7650701" y="3879229"/>
                </a:lnTo>
                <a:lnTo>
                  <a:pt x="0" y="3879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765" r="0" b="-154197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39144" y="5912294"/>
            <a:ext cx="2904400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PT Serif Bold"/>
              </a:rPr>
              <a:t>light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774248" y="5912294"/>
            <a:ext cx="2904400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PT Serif Bold"/>
              </a:rPr>
              <a:t>heat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609352" y="5912294"/>
            <a:ext cx="2904400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PT Serif Bold"/>
              </a:rPr>
              <a:t>humidity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444456" y="5912294"/>
            <a:ext cx="2904400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PT Serif Bold"/>
              </a:rPr>
              <a:t>love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01557" y="724130"/>
            <a:ext cx="14084886" cy="487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PT Serif Bold"/>
              </a:rPr>
              <a:t>Research findings.</a:t>
            </a:r>
          </a:p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PT Serif Bold"/>
              </a:rPr>
              <a:t>After doing some research, I found out that a germinated seed needs: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626834" y="3198098"/>
            <a:ext cx="7632466" cy="3044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50"/>
              </a:lnSpc>
            </a:pPr>
            <a:r>
              <a:rPr lang="en-US" sz="2300" u="sng">
                <a:solidFill>
                  <a:srgbClr val="000000"/>
                </a:solidFill>
                <a:latin typeface="PT Serif"/>
                <a:hlinkClick r:id="rId2" tooltip="https://www.patarimupasaulis.lt/sumanios/738-mandarinu-medis-svarbiausios-prieziuros-taisykles"/>
              </a:rPr>
              <a:t>https://www.patarimupasaulis.lt/sumanios/738-mandarinu-medis-svarbiausios-prieziuros-taisykles</a:t>
            </a:r>
          </a:p>
          <a:p>
            <a:pPr marL="0" indent="0" lvl="0">
              <a:lnSpc>
                <a:spcPts val="3450"/>
              </a:lnSpc>
            </a:pPr>
          </a:p>
          <a:p>
            <a:pPr marL="0" indent="0" lvl="0">
              <a:lnSpc>
                <a:spcPts val="3450"/>
              </a:lnSpc>
            </a:pPr>
            <a:r>
              <a:rPr lang="en-US" sz="2300" u="sng">
                <a:solidFill>
                  <a:srgbClr val="000000"/>
                </a:solidFill>
                <a:latin typeface="PT Serif"/>
                <a:hlinkClick r:id="rId3" tooltip="https://www.patarimupasaulis.lt/sumanios/738-mandarinu-medis-svarbiausios-prieziuros-taisykles"/>
              </a:rPr>
              <a:t>https://www.manonamai.lt/lt/kiemas/g-9043-pavyks-beveik-kiekvienam-mandarinmedis-is-kauliuko</a:t>
            </a:r>
          </a:p>
          <a:p>
            <a:pPr marL="0" indent="0" lvl="0">
              <a:lnSpc>
                <a:spcPts val="3450"/>
              </a:lnSpc>
            </a:pPr>
          </a:p>
          <a:p>
            <a:pPr marL="0" indent="0" lvl="0">
              <a:lnSpc>
                <a:spcPts val="345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110421" y="2315527"/>
            <a:ext cx="5498182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PT Serif Bold"/>
              </a:rPr>
              <a:t>Used literature.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97001" y="1684973"/>
            <a:ext cx="6363432" cy="6917055"/>
            <a:chOff x="0" y="0"/>
            <a:chExt cx="8484576" cy="922274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7885430"/>
              <a:ext cx="8484576" cy="13373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700"/>
                </a:lnSpc>
                <a:spcBef>
                  <a:spcPct val="0"/>
                </a:spcBef>
              </a:pPr>
              <a:r>
                <a:rPr lang="en-US" sz="1800" u="sng">
                  <a:solidFill>
                    <a:srgbClr val="000000"/>
                  </a:solidFill>
                  <a:latin typeface="PT Serif"/>
                  <a:hlinkClick r:id="rId2" tooltip="https://www.lrt.lt/naujienos/gyvenimas/13/245851/vilniete-patare-kaip-namuose-uzsiauginti-citrinu-mandarinu-apelsinu-ir-daugeli-kitu-vaisiu"/>
                </a:rPr>
                <a:t>https://www.lrt.lt/naujienos/gyvenimas/13/245851/vilniete-patare-kaip-namuose-uzsiauginti-citrinu-mandarinu-apelsinu-ir-daugeli-kitu-vaisiu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857601"/>
              <a:ext cx="8484576" cy="34040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8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PT Serif Bold"/>
                </a:rPr>
                <a:t>Information from a woman who grows citrus fruit trees: "It can bloom in the same year when the branch is grafted, but fruit can be produced only in the third or fourth year of growth" p. Jūratė R.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0"/>
              <a:ext cx="8484576" cy="3251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6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000000"/>
                  </a:solidFill>
                  <a:latin typeface="PT Serif Bold"/>
                </a:rPr>
                <a:t>We will wait for the fruits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144000" y="1028700"/>
            <a:ext cx="9144000" cy="8229600"/>
          </a:xfrm>
          <a:custGeom>
            <a:avLst/>
            <a:gdLst/>
            <a:ahLst/>
            <a:cxnLst/>
            <a:rect r="r" b="b" t="t" l="l"/>
            <a:pathLst>
              <a:path h="8229600" w="9144000">
                <a:moveTo>
                  <a:pt x="0" y="0"/>
                </a:moveTo>
                <a:lnTo>
                  <a:pt x="9144000" y="0"/>
                </a:lnTo>
                <a:lnTo>
                  <a:pt x="9144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999" t="0" r="-16999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DAFyALM1ga0</dc:identifier>
  <dcterms:modified xsi:type="dcterms:W3CDTF">2011-08-01T06:04:30Z</dcterms:modified>
  <cp:revision>1</cp:revision>
  <dc:title>tangerine tree</dc:title>
</cp:coreProperties>
</file>