
<file path=[Content_Types].xml><?xml version="1.0" encoding="utf-8"?>
<Types xmlns="http://schemas.openxmlformats.org/package/2006/content-types">
  <Default Extension="bin" ContentType="image/unknown"/>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4"/>
  </p:sldMasterIdLst>
  <p:sldIdLst>
    <p:sldId id="266" r:id="rId5"/>
    <p:sldId id="267" r:id="rId6"/>
    <p:sldId id="26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82"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lt-LT"/>
              <a:t>Spustelėję redaguokite stilių</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39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382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lt-LT"/>
              <a:t>Spustelėję redaguokite stilių</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83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107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lt-LT"/>
              <a:t>Spustelėję redaguokite stilių</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48A87A34-81AB-432B-8DAE-1953F412C126}" type="datetimeFigureOut">
              <a:rPr lang="en-US" smtClean="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37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lt-LT"/>
              <a:t>Spustelėję redaguokite stilių</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258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t-LT"/>
              <a:t>Spustelėję redaguokite stilių</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024128" y="2967788"/>
            <a:ext cx="4754880" cy="334157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lt-LT"/>
              <a:t>Spustelėkite, kad galėtumėte redaguoti šablono teksto stilius</a:t>
            </a:r>
          </a:p>
        </p:txBody>
      </p:sp>
      <p:sp>
        <p:nvSpPr>
          <p:cNvPr id="6" name="Content Placeholder 5"/>
          <p:cNvSpPr>
            <a:spLocks noGrp="1"/>
          </p:cNvSpPr>
          <p:nvPr>
            <p:ph sz="quarter" idx="4"/>
          </p:nvPr>
        </p:nvSpPr>
        <p:spPr>
          <a:xfrm>
            <a:off x="5990888" y="2967788"/>
            <a:ext cx="4754880" cy="334157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610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470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89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lt-LT"/>
              <a:t>Spustelėję redaguokite stilių</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smtClean="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158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lt-LT"/>
              <a:t>Spustelėję redaguokite stilių</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smtClean="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1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10/29/2023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30304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f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8BA4F77-F42F-4375-A0D0-D4EBDC1AA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69316F8-4E62-42EF-B6FC-38F6A4CC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035D5AB-D344-47EB-99D2-9E735E921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978" y="484632"/>
            <a:ext cx="4012684" cy="58856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44986E-673D-4D14-A796-4909A34B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150596"/>
            <a:ext cx="7038171"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p:cNvSpPr>
            <a:spLocks noGrp="1"/>
          </p:cNvSpPr>
          <p:nvPr>
            <p:ph type="title"/>
          </p:nvPr>
        </p:nvSpPr>
        <p:spPr>
          <a:xfrm>
            <a:off x="5441455" y="4391025"/>
            <a:ext cx="5928956" cy="1738808"/>
          </a:xfrm>
        </p:spPr>
        <p:txBody>
          <a:bodyPr>
            <a:normAutofit/>
          </a:bodyPr>
          <a:lstStyle/>
          <a:p>
            <a:r>
              <a:rPr lang="lt-LT" dirty="0" err="1">
                <a:solidFill>
                  <a:srgbClr val="FFFFFF"/>
                </a:solidFill>
              </a:rPr>
              <a:t>Tree</a:t>
            </a:r>
            <a:r>
              <a:rPr lang="lt-LT" dirty="0">
                <a:solidFill>
                  <a:srgbClr val="FFFFFF"/>
                </a:solidFill>
              </a:rPr>
              <a:t> </a:t>
            </a:r>
            <a:r>
              <a:rPr lang="lt-LT" dirty="0" err="1">
                <a:solidFill>
                  <a:srgbClr val="FFFFFF"/>
                </a:solidFill>
              </a:rPr>
              <a:t>in</a:t>
            </a:r>
            <a:r>
              <a:rPr lang="lt-LT" dirty="0">
                <a:solidFill>
                  <a:srgbClr val="FFFFFF"/>
                </a:solidFill>
              </a:rPr>
              <a:t> </a:t>
            </a:r>
            <a:r>
              <a:rPr lang="lt-LT" dirty="0" err="1">
                <a:solidFill>
                  <a:srgbClr val="FFFFFF"/>
                </a:solidFill>
              </a:rPr>
              <a:t>folk</a:t>
            </a:r>
            <a:r>
              <a:rPr lang="lt-LT" dirty="0">
                <a:solidFill>
                  <a:srgbClr val="FFFFFF"/>
                </a:solidFill>
              </a:rPr>
              <a:t> art</a:t>
            </a:r>
          </a:p>
        </p:txBody>
      </p:sp>
      <p:sp>
        <p:nvSpPr>
          <p:cNvPr id="3" name="Turinio vietos rezervavimo ženklas 2"/>
          <p:cNvSpPr>
            <a:spLocks noGrp="1"/>
          </p:cNvSpPr>
          <p:nvPr>
            <p:ph idx="1"/>
          </p:nvPr>
        </p:nvSpPr>
        <p:spPr>
          <a:xfrm>
            <a:off x="818357" y="804997"/>
            <a:ext cx="3310909" cy="5324835"/>
          </a:xfrm>
        </p:spPr>
        <p:txBody>
          <a:bodyPr anchor="ctr">
            <a:normAutofit/>
          </a:bodyPr>
          <a:lstStyle/>
          <a:p>
            <a:pPr>
              <a:lnSpc>
                <a:spcPct val="100000"/>
              </a:lnSpc>
            </a:pPr>
            <a:r>
              <a:rPr lang="en-GB" sz="2000" dirty="0"/>
              <a:t>The use of wood in folk art is very common. All kinds of crosses are carved from wood, chests made of trees are later decorated with all kinds of ornaments. The tree itself in folk art is also a symbol, as an example the tree of life, the tree of the world, and so on. .
I will tell you about two types of folk art: cross-crafting and caregivers</a:t>
            </a:r>
            <a:r>
              <a:rPr lang="lt-LT" sz="2000" dirty="0"/>
              <a:t> (</a:t>
            </a:r>
            <a:r>
              <a:rPr lang="lt-LT" sz="2000" dirty="0" err="1"/>
              <a:t>lith</a:t>
            </a:r>
            <a:r>
              <a:rPr lang="lt-LT" sz="2000" dirty="0"/>
              <a:t>. rūpintojėliai)</a:t>
            </a:r>
            <a:r>
              <a:rPr lang="en-GB" sz="2000" dirty="0"/>
              <a:t>.</a:t>
            </a:r>
            <a:endParaRPr lang="lt-LT" sz="2000" dirty="0"/>
          </a:p>
          <a:p>
            <a:endParaRPr lang="lt-LT" sz="1800" dirty="0">
              <a:solidFill>
                <a:schemeClr val="tx1">
                  <a:lumMod val="95000"/>
                  <a:lumOff val="5000"/>
                </a:schemeClr>
              </a:solidFill>
            </a:endParaRP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819632"/>
            <a:ext cx="2239623" cy="2990012"/>
          </a:xfrm>
          <a:prstGeom prst="rect">
            <a:avLst/>
          </a:prstGeom>
        </p:spPr>
      </p:pic>
      <p:pic>
        <p:nvPicPr>
          <p:cNvPr id="6" name="Paveikslėlis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570" y="1194827"/>
            <a:ext cx="2239623" cy="2239623"/>
          </a:xfrm>
          <a:prstGeom prst="rect">
            <a:avLst/>
          </a:prstGeom>
        </p:spPr>
      </p:pic>
      <p:pic>
        <p:nvPicPr>
          <p:cNvPr id="7" name="Paveikslėlis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2844" y="981530"/>
            <a:ext cx="2239623" cy="2666217"/>
          </a:xfrm>
          <a:prstGeom prst="rect">
            <a:avLst/>
          </a:prstGeom>
        </p:spPr>
      </p:pic>
      <p:cxnSp>
        <p:nvCxnSpPr>
          <p:cNvPr id="20" name="Straight Connector 19">
            <a:extLst>
              <a:ext uri="{FF2B5EF4-FFF2-40B4-BE49-F238E27FC236}">
                <a16:creationId xmlns:a16="http://schemas.microsoft.com/office/drawing/2014/main" id="{CDE6461D-D2D6-41D5-A7B2-80B431C094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179326" y="480322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83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286369" y="615881"/>
            <a:ext cx="8610600" cy="1293028"/>
          </a:xfrm>
        </p:spPr>
        <p:txBody>
          <a:bodyPr/>
          <a:lstStyle/>
          <a:p>
            <a:r>
              <a:rPr lang="en-GB" sz="4500" dirty="0">
                <a:latin typeface="Arial Narrow" panose="020B0606020202030204" pitchFamily="34" charset="0"/>
                <a:cs typeface="Angsana New" panose="02020603050405020304" pitchFamily="18" charset="-34"/>
              </a:rPr>
              <a:t>cross-crafting</a:t>
            </a:r>
            <a:r>
              <a:rPr lang="lt-LT" sz="4500" dirty="0">
                <a:latin typeface="Arial Narrow" panose="020B0606020202030204" pitchFamily="34" charset="0"/>
                <a:cs typeface="Angsana New" panose="02020603050405020304" pitchFamily="18" charset="-34"/>
              </a:rPr>
              <a:t> </a:t>
            </a:r>
          </a:p>
        </p:txBody>
      </p:sp>
      <p:sp>
        <p:nvSpPr>
          <p:cNvPr id="3" name="Turinio vietos rezervavimo ženklas 2"/>
          <p:cNvSpPr>
            <a:spLocks noGrp="1"/>
          </p:cNvSpPr>
          <p:nvPr>
            <p:ph idx="1"/>
          </p:nvPr>
        </p:nvSpPr>
        <p:spPr>
          <a:xfrm>
            <a:off x="1024128" y="2286000"/>
            <a:ext cx="5843397" cy="4023360"/>
          </a:xfrm>
        </p:spPr>
        <p:txBody>
          <a:bodyPr>
            <a:normAutofit fontScale="92500"/>
          </a:bodyPr>
          <a:lstStyle/>
          <a:p>
            <a:pPr>
              <a:lnSpc>
                <a:spcPct val="100000"/>
              </a:lnSpc>
            </a:pPr>
            <a:r>
              <a:rPr lang="en-GB" dirty="0"/>
              <a:t>Lithuanian cross-crafting – making traditional Lithuanian crosses, a branch of Lithuanian folk art, was inscribed in the UNESCO List of Masterpieces of the Intangible and Oral Heritage of Humanity in 2001. Cross-crafting is a unique branch of Lithuanian folk art </a:t>
            </a:r>
            <a:r>
              <a:rPr lang="en-GB" dirty="0" err="1"/>
              <a:t>art</a:t>
            </a:r>
            <a:r>
              <a:rPr lang="en-GB" dirty="0"/>
              <a:t>, the only one of its kind in the world!
Lithuanian crosses are the </a:t>
            </a:r>
            <a:r>
              <a:rPr lang="en-GB" dirty="0" err="1"/>
              <a:t>christian</a:t>
            </a:r>
            <a:r>
              <a:rPr lang="en-GB" dirty="0"/>
              <a:t> (in the post-war years - and secular content) buildings of folk small architecture, consisting of architectural, decorative, sculptural forms, the purpose and meaning of which are defined by their content, motifs of creation and place of construction.</a:t>
            </a:r>
            <a:endParaRPr lang="lt-LT" dirty="0"/>
          </a:p>
        </p:txBody>
      </p:sp>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750" y="786090"/>
            <a:ext cx="3096051" cy="5523270"/>
          </a:xfrm>
          <a:prstGeom prst="rect">
            <a:avLst/>
          </a:prstGeom>
        </p:spPr>
      </p:pic>
    </p:spTree>
    <p:extLst>
      <p:ext uri="{BB962C8B-B14F-4D97-AF65-F5344CB8AC3E}">
        <p14:creationId xmlns:p14="http://schemas.microsoft.com/office/powerpoint/2010/main" val="79270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1024128" y="585216"/>
            <a:ext cx="4639733" cy="1499616"/>
          </a:xfrm>
        </p:spPr>
        <p:txBody>
          <a:bodyPr>
            <a:normAutofit fontScale="90000"/>
          </a:bodyPr>
          <a:lstStyle/>
          <a:p>
            <a:r>
              <a:rPr lang="lt-LT" dirty="0" err="1">
                <a:latin typeface="Arial Narrow" panose="020B0606020202030204" pitchFamily="34" charset="0"/>
                <a:cs typeface="Angsana New" panose="02020603050405020304" pitchFamily="18" charset="-34"/>
              </a:rPr>
              <a:t>Caretaker</a:t>
            </a:r>
            <a:r>
              <a:rPr lang="lt-LT" dirty="0">
                <a:latin typeface="Arial Narrow" panose="020B0606020202030204" pitchFamily="34" charset="0"/>
                <a:cs typeface="Angsana New" panose="02020603050405020304" pitchFamily="18" charset="-34"/>
              </a:rPr>
              <a:t> </a:t>
            </a:r>
            <a:br>
              <a:rPr lang="lt-LT" dirty="0">
                <a:latin typeface="Arial Narrow" panose="020B0606020202030204" pitchFamily="34" charset="0"/>
                <a:cs typeface="Angsana New" panose="02020603050405020304" pitchFamily="18" charset="-34"/>
              </a:rPr>
            </a:br>
            <a:r>
              <a:rPr lang="lt-LT" dirty="0">
                <a:latin typeface="Arial Narrow" panose="020B0606020202030204" pitchFamily="34" charset="0"/>
                <a:cs typeface="Angsana New" panose="02020603050405020304" pitchFamily="18" charset="-34"/>
              </a:rPr>
              <a:t>(</a:t>
            </a:r>
            <a:r>
              <a:rPr lang="lt-LT" dirty="0" err="1">
                <a:latin typeface="Arial Narrow" panose="020B0606020202030204" pitchFamily="34" charset="0"/>
                <a:cs typeface="Angsana New" panose="02020603050405020304" pitchFamily="18" charset="-34"/>
              </a:rPr>
              <a:t>lith</a:t>
            </a:r>
            <a:r>
              <a:rPr lang="lt-LT" dirty="0">
                <a:latin typeface="Arial Narrow" panose="020B0606020202030204" pitchFamily="34" charset="0"/>
                <a:cs typeface="Angsana New" panose="02020603050405020304" pitchFamily="18" charset="-34"/>
              </a:rPr>
              <a:t>. Rūpintojėlis)</a:t>
            </a:r>
          </a:p>
        </p:txBody>
      </p:sp>
      <p:sp>
        <p:nvSpPr>
          <p:cNvPr id="3" name="Turinio vietos rezervavimo ženklas 2"/>
          <p:cNvSpPr>
            <a:spLocks noGrp="1"/>
          </p:cNvSpPr>
          <p:nvPr>
            <p:ph idx="1"/>
          </p:nvPr>
        </p:nvSpPr>
        <p:spPr>
          <a:xfrm>
            <a:off x="1024128" y="2286000"/>
            <a:ext cx="6066818" cy="4023360"/>
          </a:xfrm>
        </p:spPr>
        <p:txBody>
          <a:bodyPr>
            <a:normAutofit/>
          </a:bodyPr>
          <a:lstStyle/>
          <a:p>
            <a:r>
              <a:rPr lang="en-GB" sz="2000" dirty="0"/>
              <a:t>The caretaker– a sculpture of folk art – is the poise of a worried Jesus Christ sitting, leaning, supporting his chin with his right hand. It is one of the most popular objects of Lithuanian fine art and folk art, one of the symbols of the Lithuanian nation. Christ is depicted sitting on a promotion, leaning over, usually with his right hand resting his head, and placing his left on his knees, with a crown of thorns on his head, drops of blood on his face and body, with a face full of sorrow. Most often, the sculpture is sculpted from wood, but there are also stone works of art. In Lithuania, Caregivers are depicted in both ordinary and forest chapels, which are placed in trees.</a:t>
            </a:r>
            <a:endParaRPr lang="lt-LT" sz="2000" dirty="0"/>
          </a:p>
        </p:txBody>
      </p:sp>
      <p:pic>
        <p:nvPicPr>
          <p:cNvPr id="4" name="Paveikslėlis 3"/>
          <p:cNvPicPr>
            <a:picLocks noChangeAspect="1"/>
          </p:cNvPicPr>
          <p:nvPr/>
        </p:nvPicPr>
        <p:blipFill rotWithShape="1">
          <a:blip r:embed="rId2">
            <a:extLst>
              <a:ext uri="{28A0092B-C50C-407E-A947-70E740481C1C}">
                <a14:useLocalDpi xmlns:a14="http://schemas.microsoft.com/office/drawing/2010/main" val="0"/>
              </a:ext>
            </a:extLst>
          </a:blip>
          <a:srcRect l="8985" r="809"/>
          <a:stretch/>
        </p:blipFill>
        <p:spPr>
          <a:xfrm>
            <a:off x="7552266" y="10"/>
            <a:ext cx="4639733" cy="6857990"/>
          </a:xfrm>
          <a:prstGeom prst="rect">
            <a:avLst/>
          </a:prstGeom>
        </p:spPr>
      </p:pic>
    </p:spTree>
    <p:extLst>
      <p:ext uri="{BB962C8B-B14F-4D97-AF65-F5344CB8AC3E}">
        <p14:creationId xmlns:p14="http://schemas.microsoft.com/office/powerpoint/2010/main" val="1798949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as">
  <a:themeElements>
    <a:clrScheme name="Integrala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as">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as">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E35EC851E142A045A37469A85F7B2566" ma:contentTypeVersion="17" ma:contentTypeDescription="Kurkite naują dokumentą." ma:contentTypeScope="" ma:versionID="05915f1ac50756f91d48f01b2fc8ae12">
  <xsd:schema xmlns:xsd="http://www.w3.org/2001/XMLSchema" xmlns:xs="http://www.w3.org/2001/XMLSchema" xmlns:p="http://schemas.microsoft.com/office/2006/metadata/properties" xmlns:ns2="9bc1ab97-6677-4452-aa30-d6caa465d47c" xmlns:ns3="75b93d49-a29a-4f43-85d3-50a33f9640b9" targetNamespace="http://schemas.microsoft.com/office/2006/metadata/properties" ma:root="true" ma:fieldsID="21a65fe46281bdf5cbff171c9c1abaa5" ns2:_="" ns3:_="">
    <xsd:import namespace="9bc1ab97-6677-4452-aa30-d6caa465d47c"/>
    <xsd:import namespace="75b93d49-a29a-4f43-85d3-50a33f9640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1ab97-6677-4452-aa30-d6caa465d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10cad69d-0dcc-4fe0-9374-b0335a02230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b93d49-a29a-4f43-85d3-50a33f9640b9" elementFormDefault="qualified">
    <xsd:import namespace="http://schemas.microsoft.com/office/2006/documentManagement/types"/>
    <xsd:import namespace="http://schemas.microsoft.com/office/infopath/2007/PartnerControls"/>
    <xsd:element name="SharedWithUsers" ma:index="15"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544ef931-92e7-4ad8-b638-481a5e6b7bca}" ma:internalName="TaxCatchAll" ma:showField="CatchAllData" ma:web="75b93d49-a29a-4f43-85d3-50a33f9640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c1ab97-6677-4452-aa30-d6caa465d47c">
      <Terms xmlns="http://schemas.microsoft.com/office/infopath/2007/PartnerControls"/>
    </lcf76f155ced4ddcb4097134ff3c332f>
    <TaxCatchAll xmlns="75b93d49-a29a-4f43-85d3-50a33f9640b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E9A7CE-3EDF-4957-A1A3-F08964F00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c1ab97-6677-4452-aa30-d6caa465d47c"/>
    <ds:schemaRef ds:uri="75b93d49-a29a-4f43-85d3-50a33f9640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5ABF34-FBD0-46AE-AA91-E9EB4C0F2402}">
  <ds:schemaRefs>
    <ds:schemaRef ds:uri="http://schemas.microsoft.com/office/2006/metadata/properties"/>
    <ds:schemaRef ds:uri="http://schemas.microsoft.com/office/infopath/2007/PartnerControls"/>
    <ds:schemaRef ds:uri="9bc1ab97-6677-4452-aa30-d6caa465d47c"/>
    <ds:schemaRef ds:uri="75b93d49-a29a-4f43-85d3-50a33f9640b9"/>
  </ds:schemaRefs>
</ds:datastoreItem>
</file>

<file path=customXml/itemProps3.xml><?xml version="1.0" encoding="utf-8"?>
<ds:datastoreItem xmlns:ds="http://schemas.openxmlformats.org/officeDocument/2006/customXml" ds:itemID="{276A22BE-6789-4BCD-80E7-328502730C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9080</TotalTime>
  <Words>347</Words>
  <Application>Microsoft Office PowerPoint</Application>
  <PresentationFormat>Plačiaekranė</PresentationFormat>
  <Paragraphs>6</Paragraphs>
  <Slides>3</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3</vt:i4>
      </vt:variant>
    </vt:vector>
  </HeadingPairs>
  <TitlesOfParts>
    <vt:vector size="8" baseType="lpstr">
      <vt:lpstr>Arial Narrow</vt:lpstr>
      <vt:lpstr>Tw Cen MT</vt:lpstr>
      <vt:lpstr>Tw Cen MT Condensed</vt:lpstr>
      <vt:lpstr>Wingdings 3</vt:lpstr>
      <vt:lpstr>Integralas</vt:lpstr>
      <vt:lpstr>Tree in folk art</vt:lpstr>
      <vt:lpstr>cross-crafting </vt:lpstr>
      <vt:lpstr>Caretaker  (lith. Rūpintojėlis)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Medžio pasaulyje</dc:title>
  <dc:creator>hp</dc:creator>
  <cp:lastModifiedBy>vilma vaskeviciene</cp:lastModifiedBy>
  <cp:revision>37</cp:revision>
  <dcterms:created xsi:type="dcterms:W3CDTF">2022-10-24T15:08:52Z</dcterms:created>
  <dcterms:modified xsi:type="dcterms:W3CDTF">2023-10-29T07:12:05Z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0x010100E35EC851E142A045A37469A85F7B2566</vt:lpwstr>
  </property>
</Properties>
</file>