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5" r:id="rId9"/>
    <p:sldId id="266" r:id="rId10"/>
    <p:sldId id="260" r:id="rId11"/>
    <p:sldId id="261" r:id="rId12"/>
    <p:sldId id="262" r:id="rId13"/>
    <p:sldId id="263" r:id="rId14"/>
    <p:sldId id="26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4" d="100"/>
          <a:sy n="74" d="100"/>
        </p:scale>
        <p:origin x="77" y="3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lt-LT"/>
              <a:t>Spustelėję redaguokite stilių</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Spustelėkite norėdami redaguoti šablono paantraštės stilių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vadinima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lt-LT"/>
              <a:t>Spustelėję redaguokite stilių</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B61BEF0D-F0BB-DE4B-95CE-6DB70DBA9567}" type="datetimeFigureOut">
              <a:rPr lang="en-US" dirty="0"/>
              <a:pPr/>
              <a:t>9/16/2023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siūlymas su antrašt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lt-LT"/>
              <a:t>Spustelėję redaguokite stilių</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a:t>Spustelėkite, kad galėtumėte redaguoti šablono teksto stilius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B61BEF0D-F0BB-DE4B-95CE-6DB70DBA9567}" type="datetimeFigureOut">
              <a:rPr lang="en-US" dirty="0"/>
              <a:pPr/>
              <a:t>9/16/2023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ortelės pavadinimas">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lt-LT"/>
              <a:t>Spustelėję redaguokite stilių</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B61BEF0D-F0BB-DE4B-95CE-6DB70DBA9567}" type="datetimeFigureOut">
              <a:rPr lang="en-US" dirty="0"/>
              <a:pPr/>
              <a:t>9/16/2023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siūlymo pavadinimas kortelės">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lt-LT"/>
              <a:t>Spustelėję redaguokite stilių</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a:t>Spustelėkite, kad galėtumėte redaguoti šablono teksto stilius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B61BEF0D-F0BB-DE4B-95CE-6DB70DBA9567}" type="datetimeFigureOut">
              <a:rPr lang="en-US" dirty="0"/>
              <a:pPr/>
              <a:t>9/16/2023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arba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lt-LT"/>
              <a:t>Spustelėję redaguokite stilių</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a:t>Spustelėkite, kad galėtumėte redaguoti šablono teksto stilius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B61BEF0D-F0BB-DE4B-95CE-6DB70DBA9567}" type="datetimeFigureOut">
              <a:rPr lang="en-US" dirty="0"/>
              <a:pPr/>
              <a:t>9/16/2023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Vertical Text Placeholder 2"/>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lt-LT"/>
              <a:t>Spustelėję redaguokite stilių</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lt-LT"/>
              <a:t>Spustelėję redaguokite stilių</a:t>
            </a:r>
            <a:endParaRPr lang="en-US" dirty="0"/>
          </a:p>
        </p:txBody>
      </p:sp>
      <p:sp>
        <p:nvSpPr>
          <p:cNvPr id="3" name="Content Placeholder 2"/>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lt-LT"/>
              <a:t>Spustelėję redaguokite stilių</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B61BEF0D-F0BB-DE4B-95CE-6DB70DBA9567}" type="datetimeFigureOut">
              <a:rPr lang="en-US" dirty="0"/>
              <a:pPr/>
              <a:t>9/16/2023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t-LT"/>
              <a:t>Spustelėję redaguokite stilių</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lt-LT"/>
              <a:t>Spustelėję redaguokite stilių</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lt-LT"/>
              <a:t>Spustelėję redaguokite stilių</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42A54C80-263E-416B-A8E0-580EDEADCBDC}" type="datetimeFigureOut">
              <a:rPr lang="en-US" dirty="0"/>
              <a:t>9/16/2023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lt-LT"/>
              <a:t>Spustelėję redaguokite stilių</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piktogramą norėdami įtraukti paveikslėlį</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B61BEF0D-F0BB-DE4B-95CE-6DB70DBA9567}" type="datetimeFigureOut">
              <a:rPr lang="en-US" dirty="0"/>
              <a:pPr/>
              <a:t>9/16/2023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lt-LT"/>
              <a:t>Spustelėję redaguokite stilių</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9/16/2023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E5023A0-F5FE-406B-A4AB-8EB779DCAAC0}"/>
              </a:ext>
            </a:extLst>
          </p:cNvPr>
          <p:cNvSpPr>
            <a:spLocks noGrp="1"/>
          </p:cNvSpPr>
          <p:nvPr>
            <p:ph type="ctrTitle"/>
          </p:nvPr>
        </p:nvSpPr>
        <p:spPr/>
        <p:txBody>
          <a:bodyPr/>
          <a:lstStyle/>
          <a:p>
            <a:r>
              <a:rPr lang="en-GB" dirty="0"/>
              <a:t>Wood and ecology. </a:t>
            </a:r>
            <a:r>
              <a:rPr lang="lt-LT" dirty="0"/>
              <a:t>F</a:t>
            </a:r>
            <a:r>
              <a:rPr lang="en-GB" dirty="0"/>
              <a:t>acts</a:t>
            </a:r>
          </a:p>
        </p:txBody>
      </p:sp>
      <p:sp>
        <p:nvSpPr>
          <p:cNvPr id="3" name="Antrinis pavadinimas 2">
            <a:extLst>
              <a:ext uri="{FF2B5EF4-FFF2-40B4-BE49-F238E27FC236}">
                <a16:creationId xmlns:a16="http://schemas.microsoft.com/office/drawing/2014/main" id="{8799ADF8-7C49-4560-A16D-4C185D11BF9C}"/>
              </a:ext>
            </a:extLst>
          </p:cNvPr>
          <p:cNvSpPr>
            <a:spLocks noGrp="1"/>
          </p:cNvSpPr>
          <p:nvPr>
            <p:ph type="subTitle" idx="1"/>
          </p:nvPr>
        </p:nvSpPr>
        <p:spPr/>
        <p:txBody>
          <a:bodyPr/>
          <a:lstStyle/>
          <a:p>
            <a:r>
              <a:rPr lang="lt-LT" dirty="0" err="1"/>
              <a:t>By</a:t>
            </a:r>
            <a:r>
              <a:rPr lang="lt-LT" dirty="0"/>
              <a:t> Aleksas Gečas </a:t>
            </a:r>
            <a:endParaRPr lang="en-GB" dirty="0"/>
          </a:p>
        </p:txBody>
      </p:sp>
    </p:spTree>
    <p:extLst>
      <p:ext uri="{BB962C8B-B14F-4D97-AF65-F5344CB8AC3E}">
        <p14:creationId xmlns:p14="http://schemas.microsoft.com/office/powerpoint/2010/main" val="2652668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0453A3B-E536-4050-BBCF-F67C05233C1D}"/>
              </a:ext>
            </a:extLst>
          </p:cNvPr>
          <p:cNvSpPr>
            <a:spLocks noGrp="1"/>
          </p:cNvSpPr>
          <p:nvPr>
            <p:ph type="title"/>
          </p:nvPr>
        </p:nvSpPr>
        <p:spPr>
          <a:xfrm>
            <a:off x="3085106" y="609600"/>
            <a:ext cx="6188896" cy="1320800"/>
          </a:xfrm>
        </p:spPr>
        <p:txBody>
          <a:bodyPr/>
          <a:lstStyle/>
          <a:p>
            <a:r>
              <a:rPr lang="lt-LT" dirty="0" err="1"/>
              <a:t>Tree</a:t>
            </a:r>
            <a:r>
              <a:rPr lang="lt-LT" dirty="0"/>
              <a:t> </a:t>
            </a:r>
            <a:r>
              <a:rPr lang="lt-LT" dirty="0" err="1"/>
              <a:t>language</a:t>
            </a:r>
            <a:endParaRPr lang="en-GB" dirty="0"/>
          </a:p>
        </p:txBody>
      </p:sp>
      <p:sp>
        <p:nvSpPr>
          <p:cNvPr id="3" name="Turinio vietos rezervavimo ženklas 2">
            <a:extLst>
              <a:ext uri="{FF2B5EF4-FFF2-40B4-BE49-F238E27FC236}">
                <a16:creationId xmlns:a16="http://schemas.microsoft.com/office/drawing/2014/main" id="{E4FAE006-14F5-4454-AD79-754D78773ADF}"/>
              </a:ext>
            </a:extLst>
          </p:cNvPr>
          <p:cNvSpPr>
            <a:spLocks noGrp="1"/>
          </p:cNvSpPr>
          <p:nvPr>
            <p:ph idx="1"/>
          </p:nvPr>
        </p:nvSpPr>
        <p:spPr>
          <a:xfrm>
            <a:off x="634190" y="1286787"/>
            <a:ext cx="10923619" cy="4961613"/>
          </a:xfrm>
        </p:spPr>
        <p:txBody>
          <a:bodyPr>
            <a:normAutofit/>
          </a:bodyPr>
          <a:lstStyle/>
          <a:p>
            <a:pPr marL="0" indent="0" algn="just">
              <a:buNone/>
            </a:pPr>
            <a:r>
              <a:rPr lang="lt-LT" sz="2000" b="0" i="0" dirty="0">
                <a:solidFill>
                  <a:schemeClr val="accent1"/>
                </a:solidFill>
                <a:effectLst/>
                <a:latin typeface="Times New Roman" panose="02020603050405020304" pitchFamily="18" charset="0"/>
                <a:cs typeface="Times New Roman" panose="02020603050405020304" pitchFamily="18" charset="0"/>
              </a:rPr>
              <a:t>	</a:t>
            </a:r>
            <a:r>
              <a:rPr lang="en-GB" sz="2000" dirty="0">
                <a:solidFill>
                  <a:schemeClr val="accent1"/>
                </a:solidFill>
                <a:latin typeface="Times New Roman" panose="02020603050405020304" pitchFamily="18" charset="0"/>
                <a:cs typeface="Times New Roman" panose="02020603050405020304" pitchFamily="18" charset="0"/>
              </a:rPr>
              <a:t>When attacked by beetles or parasites, some species of trees, such as apple trees, release compounds into the air that warn their invaders feed on creatures. Most often these are insects. However, studies conducted in Europe have shown that trees attacked by caterpillars send chemical signals that attract the birds that feed on those caterpillars, such as the big.
	Trees, when their leaves are gnawed by hungry herbivores, can release chemicals into the air, which warns representatives of the same species growing nearby about the impending danger. Studies have shown that in response to such warnings, trees increase the amount of toxins secreted by herbivores for </a:t>
            </a:r>
            <a:r>
              <a:rPr lang="en-GB" sz="2000" dirty="0" err="1">
                <a:solidFill>
                  <a:schemeClr val="accent1"/>
                </a:solidFill>
                <a:latin typeface="Times New Roman" panose="02020603050405020304" pitchFamily="18" charset="0"/>
                <a:cs typeface="Times New Roman" panose="02020603050405020304" pitchFamily="18" charset="0"/>
              </a:rPr>
              <a:t>defense</a:t>
            </a:r>
            <a:r>
              <a:rPr lang="en-GB" sz="2000" dirty="0">
                <a:solidFill>
                  <a:schemeClr val="accent1"/>
                </a:solidFill>
                <a:latin typeface="Times New Roman" panose="02020603050405020304" pitchFamily="18" charset="0"/>
                <a:cs typeface="Times New Roman" panose="02020603050405020304" pitchFamily="18" charset="0"/>
              </a:rPr>
              <a:t> against herbivores, which give bitterness to the leaves.</a:t>
            </a:r>
          </a:p>
        </p:txBody>
      </p:sp>
      <p:pic>
        <p:nvPicPr>
          <p:cNvPr id="5" name="Paveikslėlis 4">
            <a:extLst>
              <a:ext uri="{FF2B5EF4-FFF2-40B4-BE49-F238E27FC236}">
                <a16:creationId xmlns:a16="http://schemas.microsoft.com/office/drawing/2014/main" id="{E2FFF7D8-6EF5-499D-B23B-C52924B2FB97}"/>
              </a:ext>
            </a:extLst>
          </p:cNvPr>
          <p:cNvPicPr>
            <a:picLocks noChangeAspect="1"/>
          </p:cNvPicPr>
          <p:nvPr/>
        </p:nvPicPr>
        <p:blipFill>
          <a:blip r:embed="rId2"/>
          <a:stretch>
            <a:fillRect/>
          </a:stretch>
        </p:blipFill>
        <p:spPr>
          <a:xfrm>
            <a:off x="3085106" y="4151111"/>
            <a:ext cx="4992358" cy="2496179"/>
          </a:xfrm>
          <a:prstGeom prst="rect">
            <a:avLst/>
          </a:prstGeom>
        </p:spPr>
      </p:pic>
    </p:spTree>
    <p:extLst>
      <p:ext uri="{BB962C8B-B14F-4D97-AF65-F5344CB8AC3E}">
        <p14:creationId xmlns:p14="http://schemas.microsoft.com/office/powerpoint/2010/main" val="3073985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urinio vietos rezervavimo ženklas 4">
            <a:extLst>
              <a:ext uri="{FF2B5EF4-FFF2-40B4-BE49-F238E27FC236}">
                <a16:creationId xmlns:a16="http://schemas.microsoft.com/office/drawing/2014/main" id="{F10C10B8-DBA0-407B-A46D-835782BA7D83}"/>
              </a:ext>
            </a:extLst>
          </p:cNvPr>
          <p:cNvPicPr>
            <a:picLocks noGrp="1" noChangeAspect="1"/>
          </p:cNvPicPr>
          <p:nvPr>
            <p:ph idx="1"/>
          </p:nvPr>
        </p:nvPicPr>
        <p:blipFill>
          <a:blip r:embed="rId2"/>
          <a:stretch>
            <a:fillRect/>
          </a:stretch>
        </p:blipFill>
        <p:spPr>
          <a:xfrm>
            <a:off x="2376894" y="1057216"/>
            <a:ext cx="4743567" cy="4743567"/>
          </a:xfrm>
        </p:spPr>
      </p:pic>
    </p:spTree>
    <p:extLst>
      <p:ext uri="{BB962C8B-B14F-4D97-AF65-F5344CB8AC3E}">
        <p14:creationId xmlns:p14="http://schemas.microsoft.com/office/powerpoint/2010/main" val="1827211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E9D6C44-4B17-4B55-9CBC-48940628D547}"/>
              </a:ext>
            </a:extLst>
          </p:cNvPr>
          <p:cNvSpPr>
            <a:spLocks noGrp="1"/>
          </p:cNvSpPr>
          <p:nvPr>
            <p:ph type="title"/>
          </p:nvPr>
        </p:nvSpPr>
        <p:spPr>
          <a:xfrm>
            <a:off x="3134287" y="649356"/>
            <a:ext cx="4928336" cy="821635"/>
          </a:xfrm>
        </p:spPr>
        <p:txBody>
          <a:bodyPr/>
          <a:lstStyle/>
          <a:p>
            <a:pPr algn="ctr"/>
            <a:r>
              <a:rPr lang="lt-LT" dirty="0" err="1"/>
              <a:t>Planet</a:t>
            </a:r>
            <a:r>
              <a:rPr lang="lt-LT" dirty="0"/>
              <a:t> </a:t>
            </a:r>
            <a:r>
              <a:rPr lang="lt-LT" dirty="0" err="1"/>
              <a:t>and</a:t>
            </a:r>
            <a:r>
              <a:rPr lang="lt-LT" dirty="0"/>
              <a:t> </a:t>
            </a:r>
            <a:r>
              <a:rPr lang="lt-LT" dirty="0" err="1"/>
              <a:t>trees</a:t>
            </a:r>
            <a:endParaRPr lang="en-GB" dirty="0"/>
          </a:p>
        </p:txBody>
      </p:sp>
      <p:sp>
        <p:nvSpPr>
          <p:cNvPr id="3" name="Turinio vietos rezervavimo ženklas 2">
            <a:extLst>
              <a:ext uri="{FF2B5EF4-FFF2-40B4-BE49-F238E27FC236}">
                <a16:creationId xmlns:a16="http://schemas.microsoft.com/office/drawing/2014/main" id="{02BDAED8-AD31-400F-AE76-357D3FA59775}"/>
              </a:ext>
            </a:extLst>
          </p:cNvPr>
          <p:cNvSpPr>
            <a:spLocks noGrp="1"/>
          </p:cNvSpPr>
          <p:nvPr>
            <p:ph idx="1"/>
          </p:nvPr>
        </p:nvSpPr>
        <p:spPr>
          <a:xfrm>
            <a:off x="937013" y="1470990"/>
            <a:ext cx="4737504" cy="2724178"/>
          </a:xfrm>
        </p:spPr>
        <p:txBody>
          <a:bodyPr/>
          <a:lstStyle/>
          <a:p>
            <a:pPr marL="0" indent="0" algn="just">
              <a:buNone/>
            </a:pPr>
            <a:r>
              <a:rPr lang="lt-LT" sz="2000" b="0" i="0" dirty="0">
                <a:solidFill>
                  <a:schemeClr val="accent1"/>
                </a:solidFill>
                <a:effectLst/>
                <a:latin typeface="Times New Roman" panose="02020603050405020304" pitchFamily="18" charset="0"/>
                <a:cs typeface="Times New Roman" panose="02020603050405020304" pitchFamily="18" charset="0"/>
              </a:rPr>
              <a:t>	</a:t>
            </a:r>
            <a:r>
              <a:rPr lang="en-GB" sz="2000" dirty="0">
                <a:solidFill>
                  <a:schemeClr val="accent1"/>
                </a:solidFill>
                <a:latin typeface="Times New Roman" panose="02020603050405020304" pitchFamily="18" charset="0"/>
                <a:cs typeface="Times New Roman" panose="02020603050405020304" pitchFamily="18" charset="0"/>
              </a:rPr>
              <a:t>Currently, an area of land of about 38 million square </a:t>
            </a:r>
            <a:r>
              <a:rPr lang="en-GB" sz="2000" dirty="0" err="1">
                <a:solidFill>
                  <a:schemeClr val="accent1"/>
                </a:solidFill>
                <a:latin typeface="Times New Roman" panose="02020603050405020304" pitchFamily="18" charset="0"/>
                <a:cs typeface="Times New Roman" panose="02020603050405020304" pitchFamily="18" charset="0"/>
              </a:rPr>
              <a:t>kilometers</a:t>
            </a:r>
            <a:r>
              <a:rPr lang="en-GB" sz="2000" dirty="0">
                <a:solidFill>
                  <a:schemeClr val="accent1"/>
                </a:solidFill>
                <a:latin typeface="Times New Roman" panose="02020603050405020304" pitchFamily="18" charset="0"/>
                <a:cs typeface="Times New Roman" panose="02020603050405020304" pitchFamily="18" charset="0"/>
              </a:rPr>
              <a:t> is covered by forests, but this figure is decreasing every year.
	The largest forest areas on the planet are the taiga and the jungles of South America.</a:t>
            </a:r>
            <a:endParaRPr lang="en-GB" dirty="0"/>
          </a:p>
        </p:txBody>
      </p:sp>
      <p:pic>
        <p:nvPicPr>
          <p:cNvPr id="5" name="Paveikslėlis 4">
            <a:extLst>
              <a:ext uri="{FF2B5EF4-FFF2-40B4-BE49-F238E27FC236}">
                <a16:creationId xmlns:a16="http://schemas.microsoft.com/office/drawing/2014/main" id="{D81D2DAB-1B53-4B00-927D-0EA773891C49}"/>
              </a:ext>
            </a:extLst>
          </p:cNvPr>
          <p:cNvPicPr>
            <a:picLocks noChangeAspect="1"/>
          </p:cNvPicPr>
          <p:nvPr/>
        </p:nvPicPr>
        <p:blipFill>
          <a:blip r:embed="rId2"/>
          <a:stretch>
            <a:fillRect/>
          </a:stretch>
        </p:blipFill>
        <p:spPr>
          <a:xfrm>
            <a:off x="5836095" y="1470990"/>
            <a:ext cx="5107387" cy="2540925"/>
          </a:xfrm>
          <a:prstGeom prst="rect">
            <a:avLst/>
          </a:prstGeom>
        </p:spPr>
      </p:pic>
      <p:pic>
        <p:nvPicPr>
          <p:cNvPr id="7" name="Paveikslėlis 6">
            <a:extLst>
              <a:ext uri="{FF2B5EF4-FFF2-40B4-BE49-F238E27FC236}">
                <a16:creationId xmlns:a16="http://schemas.microsoft.com/office/drawing/2014/main" id="{CC501173-B356-43E9-83B3-E3F958D97B5A}"/>
              </a:ext>
            </a:extLst>
          </p:cNvPr>
          <p:cNvPicPr>
            <a:picLocks noChangeAspect="1"/>
          </p:cNvPicPr>
          <p:nvPr/>
        </p:nvPicPr>
        <p:blipFill>
          <a:blip r:embed="rId3"/>
          <a:stretch>
            <a:fillRect/>
          </a:stretch>
        </p:blipFill>
        <p:spPr>
          <a:xfrm>
            <a:off x="570603" y="3813750"/>
            <a:ext cx="3443538" cy="2832310"/>
          </a:xfrm>
          <a:prstGeom prst="rect">
            <a:avLst/>
          </a:prstGeom>
        </p:spPr>
      </p:pic>
      <p:pic>
        <p:nvPicPr>
          <p:cNvPr id="9" name="Paveikslėlis 8">
            <a:extLst>
              <a:ext uri="{FF2B5EF4-FFF2-40B4-BE49-F238E27FC236}">
                <a16:creationId xmlns:a16="http://schemas.microsoft.com/office/drawing/2014/main" id="{2FC4FADC-0A24-48A8-941A-B7BB51553B6D}"/>
              </a:ext>
            </a:extLst>
          </p:cNvPr>
          <p:cNvPicPr>
            <a:picLocks noChangeAspect="1"/>
          </p:cNvPicPr>
          <p:nvPr/>
        </p:nvPicPr>
        <p:blipFill>
          <a:blip r:embed="rId4"/>
          <a:stretch>
            <a:fillRect/>
          </a:stretch>
        </p:blipFill>
        <p:spPr>
          <a:xfrm>
            <a:off x="4185288" y="4276048"/>
            <a:ext cx="3821424" cy="1999879"/>
          </a:xfrm>
          <a:prstGeom prst="rect">
            <a:avLst/>
          </a:prstGeom>
        </p:spPr>
      </p:pic>
      <p:pic>
        <p:nvPicPr>
          <p:cNvPr id="11" name="Paveikslėlis 10">
            <a:extLst>
              <a:ext uri="{FF2B5EF4-FFF2-40B4-BE49-F238E27FC236}">
                <a16:creationId xmlns:a16="http://schemas.microsoft.com/office/drawing/2014/main" id="{B743FC68-7E43-4A1F-AE2A-A263ECA0DE46}"/>
              </a:ext>
            </a:extLst>
          </p:cNvPr>
          <p:cNvPicPr>
            <a:picLocks noChangeAspect="1"/>
          </p:cNvPicPr>
          <p:nvPr/>
        </p:nvPicPr>
        <p:blipFill>
          <a:blip r:embed="rId5"/>
          <a:stretch>
            <a:fillRect/>
          </a:stretch>
        </p:blipFill>
        <p:spPr>
          <a:xfrm>
            <a:off x="8389788" y="3607710"/>
            <a:ext cx="3682941" cy="2622134"/>
          </a:xfrm>
          <a:prstGeom prst="rect">
            <a:avLst/>
          </a:prstGeom>
        </p:spPr>
      </p:pic>
    </p:spTree>
    <p:extLst>
      <p:ext uri="{BB962C8B-B14F-4D97-AF65-F5344CB8AC3E}">
        <p14:creationId xmlns:p14="http://schemas.microsoft.com/office/powerpoint/2010/main" val="677862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35AC280-F221-4CDE-BF43-0FD464B36276}"/>
              </a:ext>
            </a:extLst>
          </p:cNvPr>
          <p:cNvSpPr>
            <a:spLocks noGrp="1"/>
          </p:cNvSpPr>
          <p:nvPr>
            <p:ph type="title"/>
          </p:nvPr>
        </p:nvSpPr>
        <p:spPr>
          <a:xfrm>
            <a:off x="677334" y="609600"/>
            <a:ext cx="8596668" cy="758024"/>
          </a:xfrm>
        </p:spPr>
        <p:txBody>
          <a:bodyPr/>
          <a:lstStyle/>
          <a:p>
            <a:pPr algn="ctr"/>
            <a:r>
              <a:rPr lang="en-GB" dirty="0"/>
              <a:t>The most forested country in Europe</a:t>
            </a:r>
          </a:p>
        </p:txBody>
      </p:sp>
      <p:pic>
        <p:nvPicPr>
          <p:cNvPr id="5" name="Turinio vietos rezervavimo ženklas 4">
            <a:extLst>
              <a:ext uri="{FF2B5EF4-FFF2-40B4-BE49-F238E27FC236}">
                <a16:creationId xmlns:a16="http://schemas.microsoft.com/office/drawing/2014/main" id="{EF1D777C-5D9E-4D07-A0C5-4594AE2FC8FA}"/>
              </a:ext>
            </a:extLst>
          </p:cNvPr>
          <p:cNvPicPr>
            <a:picLocks noGrp="1" noChangeAspect="1"/>
          </p:cNvPicPr>
          <p:nvPr>
            <p:ph idx="1"/>
          </p:nvPr>
        </p:nvPicPr>
        <p:blipFill>
          <a:blip r:embed="rId2"/>
          <a:stretch>
            <a:fillRect/>
          </a:stretch>
        </p:blipFill>
        <p:spPr>
          <a:xfrm>
            <a:off x="2037762" y="1367624"/>
            <a:ext cx="5875812" cy="4767977"/>
          </a:xfrm>
        </p:spPr>
      </p:pic>
      <p:sp>
        <p:nvSpPr>
          <p:cNvPr id="6" name="TextBox 5">
            <a:extLst>
              <a:ext uri="{FF2B5EF4-FFF2-40B4-BE49-F238E27FC236}">
                <a16:creationId xmlns:a16="http://schemas.microsoft.com/office/drawing/2014/main" id="{0BB33259-60C6-428C-AF11-532D0AACBAF5}"/>
              </a:ext>
            </a:extLst>
          </p:cNvPr>
          <p:cNvSpPr txBox="1"/>
          <p:nvPr/>
        </p:nvSpPr>
        <p:spPr>
          <a:xfrm>
            <a:off x="685285" y="6248400"/>
            <a:ext cx="8943743" cy="646331"/>
          </a:xfrm>
          <a:prstGeom prst="rect">
            <a:avLst/>
          </a:prstGeom>
          <a:noFill/>
        </p:spPr>
        <p:txBody>
          <a:bodyPr wrap="square" rtlCol="0">
            <a:spAutoFit/>
          </a:bodyPr>
          <a:lstStyle/>
          <a:p>
            <a:r>
              <a:rPr lang="en-GB" dirty="0">
                <a:solidFill>
                  <a:schemeClr val="accent1"/>
                </a:solidFill>
              </a:rPr>
              <a:t>The most forested countries in Europe are Finland (72%), Sweden (69%) and Slovenia (60%).</a:t>
            </a:r>
          </a:p>
        </p:txBody>
      </p:sp>
    </p:spTree>
    <p:extLst>
      <p:ext uri="{BB962C8B-B14F-4D97-AF65-F5344CB8AC3E}">
        <p14:creationId xmlns:p14="http://schemas.microsoft.com/office/powerpoint/2010/main" val="2855030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4F909A2-C71B-48B5-89E2-38D6E660F7D2}"/>
              </a:ext>
            </a:extLst>
          </p:cNvPr>
          <p:cNvSpPr>
            <a:spLocks noGrp="1"/>
          </p:cNvSpPr>
          <p:nvPr>
            <p:ph type="title"/>
          </p:nvPr>
        </p:nvSpPr>
        <p:spPr>
          <a:xfrm>
            <a:off x="677334" y="609600"/>
            <a:ext cx="6025807" cy="917050"/>
          </a:xfrm>
        </p:spPr>
        <p:txBody>
          <a:bodyPr/>
          <a:lstStyle/>
          <a:p>
            <a:pPr algn="ctr"/>
            <a:r>
              <a:rPr lang="lt-LT" dirty="0" err="1">
                <a:latin typeface="Times New Roman" panose="02020603050405020304" pitchFamily="18" charset="0"/>
                <a:cs typeface="Times New Roman" panose="02020603050405020304" pitchFamily="18" charset="0"/>
              </a:rPr>
              <a:t>Tallest</a:t>
            </a: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trees</a:t>
            </a:r>
            <a:endParaRPr lang="en-GB" dirty="0"/>
          </a:p>
        </p:txBody>
      </p:sp>
      <p:sp>
        <p:nvSpPr>
          <p:cNvPr id="3" name="Turinio vietos rezervavimo ženklas 2">
            <a:extLst>
              <a:ext uri="{FF2B5EF4-FFF2-40B4-BE49-F238E27FC236}">
                <a16:creationId xmlns:a16="http://schemas.microsoft.com/office/drawing/2014/main" id="{71A4C907-501F-46FF-81AC-5B110B1A11EC}"/>
              </a:ext>
            </a:extLst>
          </p:cNvPr>
          <p:cNvSpPr>
            <a:spLocks noGrp="1"/>
          </p:cNvSpPr>
          <p:nvPr>
            <p:ph idx="1"/>
          </p:nvPr>
        </p:nvSpPr>
        <p:spPr>
          <a:xfrm>
            <a:off x="677335" y="2160590"/>
            <a:ext cx="5286144" cy="4240210"/>
          </a:xfrm>
        </p:spPr>
        <p:txBody>
          <a:bodyPr>
            <a:normAutofit fontScale="85000" lnSpcReduction="20000"/>
          </a:bodyPr>
          <a:lstStyle/>
          <a:p>
            <a:pPr marL="0" indent="0" algn="just">
              <a:buNone/>
            </a:pPr>
            <a:r>
              <a:rPr lang="lt-LT" sz="3600" dirty="0">
                <a:solidFill>
                  <a:schemeClr val="accent1"/>
                </a:solidFill>
                <a:latin typeface="Times New Roman" panose="02020603050405020304" pitchFamily="18" charset="0"/>
                <a:cs typeface="Times New Roman" panose="02020603050405020304" pitchFamily="18" charset="0"/>
              </a:rPr>
              <a:t>	</a:t>
            </a:r>
            <a:r>
              <a:rPr lang="en-GB" sz="3600" dirty="0">
                <a:solidFill>
                  <a:schemeClr val="accent1"/>
                </a:solidFill>
                <a:latin typeface="Times New Roman" panose="02020603050405020304" pitchFamily="18" charset="0"/>
                <a:cs typeface="Times New Roman" panose="02020603050405020304" pitchFamily="18" charset="0"/>
              </a:rPr>
              <a:t>The tallest known tree in the world is the 115.66-meter-high evergreen sequoia (Hyperion), California. This tree is twice as tall as the Statue of Liberty in New York. 
	The tallest tree in Lithuania is larch 49 m high, about 160 m old in </a:t>
            </a:r>
            <a:r>
              <a:rPr lang="en-GB" sz="3600" dirty="0" err="1">
                <a:solidFill>
                  <a:schemeClr val="accent1"/>
                </a:solidFill>
                <a:latin typeface="Times New Roman" panose="02020603050405020304" pitchFamily="18" charset="0"/>
                <a:cs typeface="Times New Roman" panose="02020603050405020304" pitchFamily="18" charset="0"/>
              </a:rPr>
              <a:t>degsnė</a:t>
            </a:r>
            <a:r>
              <a:rPr lang="en-GB" sz="3600" dirty="0">
                <a:solidFill>
                  <a:schemeClr val="accent1"/>
                </a:solidFill>
                <a:latin typeface="Times New Roman" panose="02020603050405020304" pitchFamily="18" charset="0"/>
                <a:cs typeface="Times New Roman" panose="02020603050405020304" pitchFamily="18" charset="0"/>
              </a:rPr>
              <a:t> botanical reserve, </a:t>
            </a:r>
            <a:r>
              <a:rPr lang="en-GB" sz="3600" dirty="0" err="1">
                <a:solidFill>
                  <a:schemeClr val="accent1"/>
                </a:solidFill>
                <a:latin typeface="Times New Roman" panose="02020603050405020304" pitchFamily="18" charset="0"/>
                <a:cs typeface="Times New Roman" panose="02020603050405020304" pitchFamily="18" charset="0"/>
              </a:rPr>
              <a:t>Prienai</a:t>
            </a:r>
            <a:r>
              <a:rPr lang="en-GB" sz="3600" dirty="0">
                <a:solidFill>
                  <a:schemeClr val="accent1"/>
                </a:solidFill>
                <a:latin typeface="Times New Roman" panose="02020603050405020304" pitchFamily="18" charset="0"/>
                <a:cs typeface="Times New Roman" panose="02020603050405020304" pitchFamily="18" charset="0"/>
              </a:rPr>
              <a:t> district.</a:t>
            </a:r>
            <a:br>
              <a:rPr lang="lt-LT" dirty="0"/>
            </a:br>
            <a:endParaRPr lang="en-GB" dirty="0"/>
          </a:p>
        </p:txBody>
      </p:sp>
      <p:pic>
        <p:nvPicPr>
          <p:cNvPr id="1026" name="Picture 2" descr="Aukščiausias pasaulio medis">
            <a:extLst>
              <a:ext uri="{FF2B5EF4-FFF2-40B4-BE49-F238E27FC236}">
                <a16:creationId xmlns:a16="http://schemas.microsoft.com/office/drawing/2014/main" id="{37FED9A1-2A53-43A1-BF7A-D72717767A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3141" y="609600"/>
            <a:ext cx="5286144" cy="6118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151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FD1DC0C-7C10-4C04-96C2-0968B6A99DF8}"/>
              </a:ext>
            </a:extLst>
          </p:cNvPr>
          <p:cNvSpPr>
            <a:spLocks noGrp="1"/>
          </p:cNvSpPr>
          <p:nvPr>
            <p:ph type="title"/>
          </p:nvPr>
        </p:nvSpPr>
        <p:spPr/>
        <p:txBody>
          <a:bodyPr/>
          <a:lstStyle/>
          <a:p>
            <a:r>
              <a:rPr lang="en-GB" b="1" dirty="0">
                <a:latin typeface="Times New Roman" panose="02020603050405020304" pitchFamily="18" charset="0"/>
                <a:cs typeface="Times New Roman" panose="02020603050405020304" pitchFamily="18" charset="0"/>
              </a:rPr>
              <a:t>The most poisonous tree in the world</a:t>
            </a:r>
            <a:br>
              <a:rPr lang="lt-LT" b="1" dirty="0">
                <a:solidFill>
                  <a:srgbClr val="123F50"/>
                </a:solidFill>
                <a:effectLst/>
                <a:latin typeface="helvetica" panose="020B0604020202020204" pitchFamily="34" charset="0"/>
              </a:rPr>
            </a:br>
            <a:endParaRPr lang="en-GB" dirty="0"/>
          </a:p>
        </p:txBody>
      </p:sp>
      <p:sp>
        <p:nvSpPr>
          <p:cNvPr id="3" name="Turinio vietos rezervavimo ženklas 2">
            <a:extLst>
              <a:ext uri="{FF2B5EF4-FFF2-40B4-BE49-F238E27FC236}">
                <a16:creationId xmlns:a16="http://schemas.microsoft.com/office/drawing/2014/main" id="{183AC7D3-3356-491E-BD3C-89C5D78462B7}"/>
              </a:ext>
            </a:extLst>
          </p:cNvPr>
          <p:cNvSpPr>
            <a:spLocks noGrp="1"/>
          </p:cNvSpPr>
          <p:nvPr>
            <p:ph idx="1"/>
          </p:nvPr>
        </p:nvSpPr>
        <p:spPr>
          <a:xfrm>
            <a:off x="613724" y="1754493"/>
            <a:ext cx="6097177" cy="3880773"/>
          </a:xfrm>
        </p:spPr>
        <p:txBody>
          <a:bodyPr/>
          <a:lstStyle/>
          <a:p>
            <a:pPr marL="0" indent="0" algn="just">
              <a:buNone/>
            </a:pPr>
            <a:r>
              <a:rPr lang="lt-LT" sz="2000" b="0" i="0" dirty="0">
                <a:solidFill>
                  <a:schemeClr val="accent1"/>
                </a:solidFill>
                <a:effectLst/>
                <a:latin typeface="Times New Roman" panose="02020603050405020304" pitchFamily="18" charset="0"/>
                <a:cs typeface="Times New Roman" panose="02020603050405020304" pitchFamily="18" charset="0"/>
              </a:rPr>
              <a:t>	</a:t>
            </a:r>
            <a:r>
              <a:rPr lang="en-GB" sz="2000" dirty="0">
                <a:solidFill>
                  <a:schemeClr val="accent1"/>
                </a:solidFill>
                <a:latin typeface="Times New Roman" panose="02020603050405020304" pitchFamily="18" charset="0"/>
                <a:cs typeface="Times New Roman" panose="02020603050405020304" pitchFamily="18" charset="0"/>
              </a:rPr>
              <a:t>It is believed that </a:t>
            </a:r>
            <a:r>
              <a:rPr lang="en-GB" sz="2000" dirty="0" err="1">
                <a:solidFill>
                  <a:schemeClr val="accent1"/>
                </a:solidFill>
                <a:latin typeface="Times New Roman" panose="02020603050405020304" pitchFamily="18" charset="0"/>
                <a:cs typeface="Times New Roman" panose="02020603050405020304" pitchFamily="18" charset="0"/>
              </a:rPr>
              <a:t>hippomane</a:t>
            </a:r>
            <a:r>
              <a:rPr lang="en-GB" sz="2000" dirty="0">
                <a:solidFill>
                  <a:schemeClr val="accent1"/>
                </a:solidFill>
                <a:latin typeface="Times New Roman" panose="02020603050405020304" pitchFamily="18" charset="0"/>
                <a:cs typeface="Times New Roman" panose="02020603050405020304" pitchFamily="18" charset="0"/>
              </a:rPr>
              <a:t> </a:t>
            </a:r>
            <a:r>
              <a:rPr lang="en-GB" sz="2000" dirty="0" err="1">
                <a:solidFill>
                  <a:schemeClr val="accent1"/>
                </a:solidFill>
                <a:latin typeface="Times New Roman" panose="02020603050405020304" pitchFamily="18" charset="0"/>
                <a:cs typeface="Times New Roman" panose="02020603050405020304" pitchFamily="18" charset="0"/>
              </a:rPr>
              <a:t>mancinella</a:t>
            </a:r>
            <a:r>
              <a:rPr lang="en-GB" sz="2000" dirty="0">
                <a:solidFill>
                  <a:schemeClr val="accent1"/>
                </a:solidFill>
                <a:latin typeface="Times New Roman" panose="02020603050405020304" pitchFamily="18" charset="0"/>
                <a:cs typeface="Times New Roman" panose="02020603050405020304" pitchFamily="18" charset="0"/>
              </a:rPr>
              <a:t> is a species of the most poisonous tree in the world. If you eat the fruits of this tree, you can die. If you stand under this tree in the rain, large painful blisters will settle on your skin. Resin from this tree can cause non-healing wounds and even damage car paint. The smoke of the burning wood of </a:t>
            </a:r>
            <a:r>
              <a:rPr lang="en-GB" sz="2000" dirty="0" err="1">
                <a:solidFill>
                  <a:schemeClr val="accent1"/>
                </a:solidFill>
                <a:latin typeface="Times New Roman" panose="02020603050405020304" pitchFamily="18" charset="0"/>
                <a:cs typeface="Times New Roman" panose="02020603050405020304" pitchFamily="18" charset="0"/>
              </a:rPr>
              <a:t>Hippomane</a:t>
            </a:r>
            <a:r>
              <a:rPr lang="en-GB" sz="2000" dirty="0">
                <a:solidFill>
                  <a:schemeClr val="accent1"/>
                </a:solidFill>
                <a:latin typeface="Times New Roman" panose="02020603050405020304" pitchFamily="18" charset="0"/>
                <a:cs typeface="Times New Roman" panose="02020603050405020304" pitchFamily="18" charset="0"/>
              </a:rPr>
              <a:t> </a:t>
            </a:r>
            <a:r>
              <a:rPr lang="en-GB" sz="2000" dirty="0" err="1">
                <a:solidFill>
                  <a:schemeClr val="accent1"/>
                </a:solidFill>
                <a:latin typeface="Times New Roman" panose="02020603050405020304" pitchFamily="18" charset="0"/>
                <a:cs typeface="Times New Roman" panose="02020603050405020304" pitchFamily="18" charset="0"/>
              </a:rPr>
              <a:t>mancinella</a:t>
            </a:r>
            <a:r>
              <a:rPr lang="en-GB" sz="2000" dirty="0">
                <a:solidFill>
                  <a:schemeClr val="accent1"/>
                </a:solidFill>
                <a:latin typeface="Times New Roman" panose="02020603050405020304" pitchFamily="18" charset="0"/>
                <a:cs typeface="Times New Roman" panose="02020603050405020304" pitchFamily="18" charset="0"/>
              </a:rPr>
              <a:t>, which comes into the eyes, dazzles. 
	The good thing is that these trees do not grow anywhere near us - they are common only in the southern parts of North America and the northern part of South America.</a:t>
            </a:r>
            <a:endParaRPr lang="en-GB" dirty="0"/>
          </a:p>
        </p:txBody>
      </p:sp>
      <p:pic>
        <p:nvPicPr>
          <p:cNvPr id="5" name="Paveikslėlis 4">
            <a:extLst>
              <a:ext uri="{FF2B5EF4-FFF2-40B4-BE49-F238E27FC236}">
                <a16:creationId xmlns:a16="http://schemas.microsoft.com/office/drawing/2014/main" id="{8C70C8A8-2E8E-4DFC-B957-876FAEE0F399}"/>
              </a:ext>
            </a:extLst>
          </p:cNvPr>
          <p:cNvPicPr>
            <a:picLocks noChangeAspect="1"/>
          </p:cNvPicPr>
          <p:nvPr/>
        </p:nvPicPr>
        <p:blipFill>
          <a:blip r:embed="rId2"/>
          <a:stretch>
            <a:fillRect/>
          </a:stretch>
        </p:blipFill>
        <p:spPr>
          <a:xfrm>
            <a:off x="8301022" y="838823"/>
            <a:ext cx="3634929" cy="4848087"/>
          </a:xfrm>
          <a:prstGeom prst="rect">
            <a:avLst/>
          </a:prstGeom>
        </p:spPr>
      </p:pic>
      <p:pic>
        <p:nvPicPr>
          <p:cNvPr id="7" name="Paveikslėlis 6">
            <a:extLst>
              <a:ext uri="{FF2B5EF4-FFF2-40B4-BE49-F238E27FC236}">
                <a16:creationId xmlns:a16="http://schemas.microsoft.com/office/drawing/2014/main" id="{84035E33-DB3C-4B95-B743-2D7806DC34A7}"/>
              </a:ext>
            </a:extLst>
          </p:cNvPr>
          <p:cNvPicPr>
            <a:picLocks noChangeAspect="1"/>
          </p:cNvPicPr>
          <p:nvPr/>
        </p:nvPicPr>
        <p:blipFill>
          <a:blip r:embed="rId3"/>
          <a:stretch>
            <a:fillRect/>
          </a:stretch>
        </p:blipFill>
        <p:spPr>
          <a:xfrm>
            <a:off x="6981246" y="4452210"/>
            <a:ext cx="2776048" cy="2079867"/>
          </a:xfrm>
          <a:prstGeom prst="rect">
            <a:avLst/>
          </a:prstGeom>
        </p:spPr>
      </p:pic>
    </p:spTree>
    <p:extLst>
      <p:ext uri="{BB962C8B-B14F-4D97-AF65-F5344CB8AC3E}">
        <p14:creationId xmlns:p14="http://schemas.microsoft.com/office/powerpoint/2010/main" val="2259463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E05132A-F3AE-4BD5-A96B-3F7EA108B79B}"/>
              </a:ext>
            </a:extLst>
          </p:cNvPr>
          <p:cNvSpPr>
            <a:spLocks noGrp="1"/>
          </p:cNvSpPr>
          <p:nvPr>
            <p:ph type="title"/>
          </p:nvPr>
        </p:nvSpPr>
        <p:spPr>
          <a:xfrm>
            <a:off x="1916264" y="839789"/>
            <a:ext cx="7699644" cy="1320800"/>
          </a:xfrm>
        </p:spPr>
        <p:txBody>
          <a:bodyPr/>
          <a:lstStyle/>
          <a:p>
            <a:r>
              <a:rPr lang="lt-LT" dirty="0" err="1">
                <a:latin typeface="Times New Roman" panose="02020603050405020304" pitchFamily="18" charset="0"/>
                <a:cs typeface="Times New Roman" panose="02020603050405020304" pitchFamily="18" charset="0"/>
              </a:rPr>
              <a:t>Rainbow</a:t>
            </a: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eucalyptus</a:t>
            </a:r>
            <a:endParaRPr lang="en-GB"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02E686A1-5360-4765-8417-10CBED3C114A}"/>
              </a:ext>
            </a:extLst>
          </p:cNvPr>
          <p:cNvSpPr>
            <a:spLocks noGrp="1"/>
          </p:cNvSpPr>
          <p:nvPr>
            <p:ph idx="1"/>
          </p:nvPr>
        </p:nvSpPr>
        <p:spPr>
          <a:xfrm>
            <a:off x="677334" y="2160589"/>
            <a:ext cx="5349755" cy="3880773"/>
          </a:xfrm>
        </p:spPr>
        <p:txBody>
          <a:bodyPr>
            <a:normAutofit/>
          </a:bodyPr>
          <a:lstStyle/>
          <a:p>
            <a:pPr marL="0" indent="0" algn="just">
              <a:buNone/>
            </a:pPr>
            <a:r>
              <a:rPr lang="lt-LT" sz="2000" b="0" i="0" dirty="0">
                <a:solidFill>
                  <a:schemeClr val="accent1"/>
                </a:solidFill>
                <a:effectLst/>
                <a:latin typeface="Times New Roman" panose="02020603050405020304" pitchFamily="18" charset="0"/>
                <a:cs typeface="Times New Roman" panose="02020603050405020304" pitchFamily="18" charset="0"/>
              </a:rPr>
              <a:t>	</a:t>
            </a:r>
            <a:r>
              <a:rPr lang="en-GB" sz="2000" dirty="0">
                <a:solidFill>
                  <a:schemeClr val="accent1"/>
                </a:solidFill>
                <a:latin typeface="Times New Roman" panose="02020603050405020304" pitchFamily="18" charset="0"/>
                <a:cs typeface="Times New Roman" panose="02020603050405020304" pitchFamily="18" charset="0"/>
              </a:rPr>
              <a:t>There is an eucalyptus species Eucalyptus </a:t>
            </a:r>
            <a:r>
              <a:rPr lang="en-GB" sz="2000" dirty="0" err="1">
                <a:solidFill>
                  <a:schemeClr val="accent1"/>
                </a:solidFill>
                <a:latin typeface="Times New Roman" panose="02020603050405020304" pitchFamily="18" charset="0"/>
                <a:cs typeface="Times New Roman" panose="02020603050405020304" pitchFamily="18" charset="0"/>
              </a:rPr>
              <a:t>deglupta</a:t>
            </a:r>
            <a:r>
              <a:rPr lang="en-GB" sz="2000" dirty="0">
                <a:solidFill>
                  <a:schemeClr val="accent1"/>
                </a:solidFill>
                <a:latin typeface="Times New Roman" panose="02020603050405020304" pitchFamily="18" charset="0"/>
                <a:cs typeface="Times New Roman" panose="02020603050405020304" pitchFamily="18" charset="0"/>
              </a:rPr>
              <a:t>, which is distinguished by a particularly </a:t>
            </a:r>
            <a:r>
              <a:rPr lang="en-GB" sz="2000" dirty="0" err="1">
                <a:solidFill>
                  <a:schemeClr val="accent1"/>
                </a:solidFill>
                <a:latin typeface="Times New Roman" panose="02020603050405020304" pitchFamily="18" charset="0"/>
                <a:cs typeface="Times New Roman" panose="02020603050405020304" pitchFamily="18" charset="0"/>
              </a:rPr>
              <a:t>colored</a:t>
            </a:r>
            <a:r>
              <a:rPr lang="en-GB" sz="2000" dirty="0">
                <a:solidFill>
                  <a:schemeClr val="accent1"/>
                </a:solidFill>
                <a:latin typeface="Times New Roman" panose="02020603050405020304" pitchFamily="18" charset="0"/>
                <a:cs typeface="Times New Roman" panose="02020603050405020304" pitchFamily="18" charset="0"/>
              </a:rPr>
              <a:t> bark. It is formed in a very interesting way. Patches of tree bark peel off every year and fall to the ground, opening a green undergrowth layer. It becomes blue, purple, and then red after a while. The patches of bark fall at different times, so the trunk of the same eucalyptus is painted in the most diverse </a:t>
            </a:r>
            <a:r>
              <a:rPr lang="en-GB" sz="2000" dirty="0" err="1">
                <a:solidFill>
                  <a:schemeClr val="accent1"/>
                </a:solidFill>
                <a:latin typeface="Times New Roman" panose="02020603050405020304" pitchFamily="18" charset="0"/>
                <a:cs typeface="Times New Roman" panose="02020603050405020304" pitchFamily="18" charset="0"/>
              </a:rPr>
              <a:t>colors</a:t>
            </a:r>
            <a:r>
              <a:rPr lang="en-GB" sz="2000" dirty="0">
                <a:solidFill>
                  <a:schemeClr val="accent1"/>
                </a:solidFill>
                <a:latin typeface="Times New Roman" panose="02020603050405020304" pitchFamily="18" charset="0"/>
                <a:cs typeface="Times New Roman" panose="02020603050405020304" pitchFamily="18" charset="0"/>
              </a:rPr>
              <a:t>. 
	By the way, rainbow eucalyptus itself is used to make paper.</a:t>
            </a:r>
          </a:p>
        </p:txBody>
      </p:sp>
      <p:pic>
        <p:nvPicPr>
          <p:cNvPr id="5" name="Paveikslėlis 4">
            <a:extLst>
              <a:ext uri="{FF2B5EF4-FFF2-40B4-BE49-F238E27FC236}">
                <a16:creationId xmlns:a16="http://schemas.microsoft.com/office/drawing/2014/main" id="{2EC9F387-2E9E-4BA9-AD6C-BA381859BAC6}"/>
              </a:ext>
            </a:extLst>
          </p:cNvPr>
          <p:cNvPicPr>
            <a:picLocks noChangeAspect="1"/>
          </p:cNvPicPr>
          <p:nvPr/>
        </p:nvPicPr>
        <p:blipFill>
          <a:blip r:embed="rId2"/>
          <a:stretch>
            <a:fillRect/>
          </a:stretch>
        </p:blipFill>
        <p:spPr>
          <a:xfrm>
            <a:off x="6027089" y="2222570"/>
            <a:ext cx="5732597" cy="3818792"/>
          </a:xfrm>
          <a:prstGeom prst="rect">
            <a:avLst/>
          </a:prstGeom>
        </p:spPr>
      </p:pic>
    </p:spTree>
    <p:extLst>
      <p:ext uri="{BB962C8B-B14F-4D97-AF65-F5344CB8AC3E}">
        <p14:creationId xmlns:p14="http://schemas.microsoft.com/office/powerpoint/2010/main" val="2632551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FBE5491-F573-4F3A-AD3F-CFB1347E9569}"/>
              </a:ext>
            </a:extLst>
          </p:cNvPr>
          <p:cNvSpPr>
            <a:spLocks noGrp="1"/>
          </p:cNvSpPr>
          <p:nvPr>
            <p:ph type="title"/>
          </p:nvPr>
        </p:nvSpPr>
        <p:spPr>
          <a:xfrm>
            <a:off x="2186609" y="609600"/>
            <a:ext cx="5398936" cy="996563"/>
          </a:xfrm>
        </p:spPr>
        <p:txBody>
          <a:bodyPr/>
          <a:lstStyle/>
          <a:p>
            <a:r>
              <a:rPr lang="lt-LT" dirty="0" err="1"/>
              <a:t>Trees</a:t>
            </a:r>
            <a:r>
              <a:rPr lang="lt-LT" dirty="0"/>
              <a:t> </a:t>
            </a:r>
            <a:r>
              <a:rPr lang="lt-LT" dirty="0" err="1"/>
              <a:t>cool</a:t>
            </a:r>
            <a:r>
              <a:rPr lang="lt-LT" dirty="0"/>
              <a:t> </a:t>
            </a:r>
            <a:r>
              <a:rPr lang="lt-LT" dirty="0" err="1"/>
              <a:t>cities</a:t>
            </a:r>
            <a:endParaRPr lang="en-GB" dirty="0"/>
          </a:p>
        </p:txBody>
      </p:sp>
      <p:sp>
        <p:nvSpPr>
          <p:cNvPr id="3" name="Turinio vietos rezervavimo ženklas 2">
            <a:extLst>
              <a:ext uri="{FF2B5EF4-FFF2-40B4-BE49-F238E27FC236}">
                <a16:creationId xmlns:a16="http://schemas.microsoft.com/office/drawing/2014/main" id="{EC2E4343-4ED7-46F0-9B5F-B9456AE1D6BF}"/>
              </a:ext>
            </a:extLst>
          </p:cNvPr>
          <p:cNvSpPr>
            <a:spLocks noGrp="1"/>
          </p:cNvSpPr>
          <p:nvPr>
            <p:ph idx="1"/>
          </p:nvPr>
        </p:nvSpPr>
        <p:spPr>
          <a:xfrm>
            <a:off x="868166" y="1778894"/>
            <a:ext cx="4101400" cy="4779833"/>
          </a:xfrm>
        </p:spPr>
        <p:txBody>
          <a:bodyPr>
            <a:normAutofit/>
          </a:bodyPr>
          <a:lstStyle/>
          <a:p>
            <a:pPr marL="0" indent="0" algn="just">
              <a:buNone/>
            </a:pPr>
            <a:r>
              <a:rPr lang="lt-LT" b="0" i="0" dirty="0">
                <a:solidFill>
                  <a:schemeClr val="accent1"/>
                </a:solidFill>
                <a:effectLst/>
                <a:latin typeface="Times New Roman" panose="02020603050405020304" pitchFamily="18" charset="0"/>
                <a:cs typeface="Times New Roman" panose="02020603050405020304" pitchFamily="18" charset="0"/>
              </a:rPr>
              <a:t>	</a:t>
            </a:r>
            <a:r>
              <a:rPr lang="en-GB" sz="2000" dirty="0">
                <a:solidFill>
                  <a:schemeClr val="accent1"/>
                </a:solidFill>
                <a:latin typeface="Times New Roman" panose="02020603050405020304" pitchFamily="18" charset="0"/>
                <a:cs typeface="Times New Roman" panose="02020603050405020304" pitchFamily="18" charset="0"/>
              </a:rPr>
              <a:t>Trees not only provide shade – by evaporating, i.e. by absorbing the sun's rays and spreading moisture through the leaves into the air, they can slightly soften extremely high temperatures. In summer, cities can become stuffy "islands of heat". 
	A 2019 U.S. study found that tree foliage covering 40 percent or more can reduce temperatures by as much as 5 degrees.</a:t>
            </a:r>
            <a:endParaRPr lang="en-GB" dirty="0">
              <a:solidFill>
                <a:schemeClr val="accent1"/>
              </a:solidFill>
              <a:latin typeface="Times New Roman" panose="02020603050405020304" pitchFamily="18" charset="0"/>
              <a:cs typeface="Times New Roman" panose="02020603050405020304" pitchFamily="18" charset="0"/>
            </a:endParaRPr>
          </a:p>
        </p:txBody>
      </p:sp>
      <p:pic>
        <p:nvPicPr>
          <p:cNvPr id="5" name="Paveikslėlis 4">
            <a:extLst>
              <a:ext uri="{FF2B5EF4-FFF2-40B4-BE49-F238E27FC236}">
                <a16:creationId xmlns:a16="http://schemas.microsoft.com/office/drawing/2014/main" id="{474B5E0D-1C8E-4BC5-8D89-257835CD3CAA}"/>
              </a:ext>
            </a:extLst>
          </p:cNvPr>
          <p:cNvPicPr>
            <a:picLocks noChangeAspect="1"/>
          </p:cNvPicPr>
          <p:nvPr/>
        </p:nvPicPr>
        <p:blipFill>
          <a:blip r:embed="rId2"/>
          <a:stretch>
            <a:fillRect/>
          </a:stretch>
        </p:blipFill>
        <p:spPr>
          <a:xfrm>
            <a:off x="5311471" y="1778894"/>
            <a:ext cx="5907820" cy="3936971"/>
          </a:xfrm>
          <a:prstGeom prst="rect">
            <a:avLst/>
          </a:prstGeom>
        </p:spPr>
      </p:pic>
    </p:spTree>
    <p:extLst>
      <p:ext uri="{BB962C8B-B14F-4D97-AF65-F5344CB8AC3E}">
        <p14:creationId xmlns:p14="http://schemas.microsoft.com/office/powerpoint/2010/main" val="3664568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9FB1D5A-B4AB-47EC-AD0E-1222FA3C91D8}"/>
              </a:ext>
            </a:extLst>
          </p:cNvPr>
          <p:cNvSpPr>
            <a:spLocks noGrp="1"/>
          </p:cNvSpPr>
          <p:nvPr>
            <p:ph type="title"/>
          </p:nvPr>
        </p:nvSpPr>
        <p:spPr>
          <a:xfrm>
            <a:off x="2051436" y="609600"/>
            <a:ext cx="7222565" cy="845489"/>
          </a:xfrm>
        </p:spPr>
        <p:txBody>
          <a:bodyPr/>
          <a:lstStyle/>
          <a:p>
            <a:r>
              <a:rPr lang="lt-LT" dirty="0" err="1"/>
              <a:t>Trees</a:t>
            </a:r>
            <a:r>
              <a:rPr lang="lt-LT" dirty="0"/>
              <a:t> </a:t>
            </a:r>
            <a:r>
              <a:rPr lang="lt-LT" dirty="0" err="1"/>
              <a:t>absorb</a:t>
            </a:r>
            <a:r>
              <a:rPr lang="lt-LT" dirty="0"/>
              <a:t> </a:t>
            </a:r>
            <a:r>
              <a:rPr lang="lt-LT" dirty="0" err="1"/>
              <a:t>poisonous</a:t>
            </a:r>
            <a:r>
              <a:rPr lang="lt-LT" dirty="0"/>
              <a:t> </a:t>
            </a:r>
            <a:r>
              <a:rPr lang="lt-LT" dirty="0" err="1"/>
              <a:t>gases</a:t>
            </a:r>
            <a:endParaRPr lang="en-GB" dirty="0"/>
          </a:p>
        </p:txBody>
      </p:sp>
      <p:sp>
        <p:nvSpPr>
          <p:cNvPr id="3" name="Turinio vietos rezervavimo ženklas 2">
            <a:extLst>
              <a:ext uri="{FF2B5EF4-FFF2-40B4-BE49-F238E27FC236}">
                <a16:creationId xmlns:a16="http://schemas.microsoft.com/office/drawing/2014/main" id="{BF201CDF-88B8-44C2-A272-6F74482218E0}"/>
              </a:ext>
            </a:extLst>
          </p:cNvPr>
          <p:cNvSpPr>
            <a:spLocks noGrp="1"/>
          </p:cNvSpPr>
          <p:nvPr>
            <p:ph idx="1"/>
          </p:nvPr>
        </p:nvSpPr>
        <p:spPr>
          <a:xfrm>
            <a:off x="677334" y="2160589"/>
            <a:ext cx="5580343" cy="3880773"/>
          </a:xfrm>
        </p:spPr>
        <p:txBody>
          <a:bodyPr/>
          <a:lstStyle/>
          <a:p>
            <a:pPr marL="0" indent="0" algn="just">
              <a:buNone/>
            </a:pPr>
            <a:r>
              <a:rPr lang="lt-LT" sz="2000" b="0" i="0" dirty="0">
                <a:solidFill>
                  <a:schemeClr val="accent1"/>
                </a:solidFill>
                <a:effectLst/>
                <a:latin typeface="Times New Roman" panose="02020603050405020304" pitchFamily="18" charset="0"/>
                <a:cs typeface="Times New Roman" panose="02020603050405020304" pitchFamily="18" charset="0"/>
              </a:rPr>
              <a:t>	</a:t>
            </a:r>
            <a:r>
              <a:rPr lang="en-GB" sz="2000" dirty="0">
                <a:solidFill>
                  <a:schemeClr val="accent1"/>
                </a:solidFill>
                <a:latin typeface="Times New Roman" panose="02020603050405020304" pitchFamily="18" charset="0"/>
                <a:cs typeface="Times New Roman" panose="02020603050405020304" pitchFamily="18" charset="0"/>
              </a:rPr>
              <a:t>Trees absorb CO2 from the atmosphere, so they are vital in the fight against climate change. 
	Tree leaves are also able to filter out airborne particulate matter and some poisonous gases. 	A recent study in the United Kingdom showed that warty birch, European yew and elderberry can help get rid of 79%, 71% and 70% of particulate matter, respectively.</a:t>
            </a:r>
            <a:endParaRPr lang="en-GB" dirty="0"/>
          </a:p>
        </p:txBody>
      </p:sp>
      <p:pic>
        <p:nvPicPr>
          <p:cNvPr id="5" name="Paveikslėlis 4">
            <a:extLst>
              <a:ext uri="{FF2B5EF4-FFF2-40B4-BE49-F238E27FC236}">
                <a16:creationId xmlns:a16="http://schemas.microsoft.com/office/drawing/2014/main" id="{6DCE5D25-EA3D-4DAE-8BA0-A0268289BE6F}"/>
              </a:ext>
            </a:extLst>
          </p:cNvPr>
          <p:cNvPicPr>
            <a:picLocks noChangeAspect="1"/>
          </p:cNvPicPr>
          <p:nvPr/>
        </p:nvPicPr>
        <p:blipFill>
          <a:blip r:embed="rId2"/>
          <a:stretch>
            <a:fillRect/>
          </a:stretch>
        </p:blipFill>
        <p:spPr>
          <a:xfrm>
            <a:off x="6631387" y="2035685"/>
            <a:ext cx="5051727" cy="3267836"/>
          </a:xfrm>
          <a:prstGeom prst="rect">
            <a:avLst/>
          </a:prstGeom>
        </p:spPr>
      </p:pic>
    </p:spTree>
    <p:extLst>
      <p:ext uri="{BB962C8B-B14F-4D97-AF65-F5344CB8AC3E}">
        <p14:creationId xmlns:p14="http://schemas.microsoft.com/office/powerpoint/2010/main" val="3911943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CAEC516-58EB-4350-82CE-765AF8AA3601}"/>
              </a:ext>
            </a:extLst>
          </p:cNvPr>
          <p:cNvSpPr>
            <a:spLocks noGrp="1"/>
          </p:cNvSpPr>
          <p:nvPr>
            <p:ph type="title"/>
          </p:nvPr>
        </p:nvSpPr>
        <p:spPr>
          <a:xfrm>
            <a:off x="2186608" y="609600"/>
            <a:ext cx="7087393" cy="1320800"/>
          </a:xfrm>
        </p:spPr>
        <p:txBody>
          <a:bodyPr/>
          <a:lstStyle/>
          <a:p>
            <a:r>
              <a:rPr lang="en-GB" dirty="0"/>
              <a:t>The healing properties of trees</a:t>
            </a:r>
          </a:p>
        </p:txBody>
      </p:sp>
      <p:sp>
        <p:nvSpPr>
          <p:cNvPr id="3" name="Turinio vietos rezervavimo ženklas 2">
            <a:extLst>
              <a:ext uri="{FF2B5EF4-FFF2-40B4-BE49-F238E27FC236}">
                <a16:creationId xmlns:a16="http://schemas.microsoft.com/office/drawing/2014/main" id="{03266EFA-2D88-4B06-81E1-AB98DC7604FF}"/>
              </a:ext>
            </a:extLst>
          </p:cNvPr>
          <p:cNvSpPr>
            <a:spLocks noGrp="1"/>
          </p:cNvSpPr>
          <p:nvPr>
            <p:ph idx="1"/>
          </p:nvPr>
        </p:nvSpPr>
        <p:spPr>
          <a:xfrm>
            <a:off x="914025" y="1921242"/>
            <a:ext cx="4061643" cy="3880773"/>
          </a:xfrm>
        </p:spPr>
        <p:txBody>
          <a:bodyPr>
            <a:normAutofit/>
          </a:bodyPr>
          <a:lstStyle/>
          <a:p>
            <a:pPr marL="0" indent="0">
              <a:buNone/>
            </a:pPr>
            <a:r>
              <a:rPr lang="en-GB" sz="2000" dirty="0">
                <a:solidFill>
                  <a:schemeClr val="accent1"/>
                </a:solidFill>
                <a:latin typeface="Times New Roman" panose="02020603050405020304" pitchFamily="18" charset="0"/>
                <a:cs typeface="Times New Roman" panose="02020603050405020304" pitchFamily="18" charset="0"/>
              </a:rPr>
              <a:t>Trees reduce stress levels, help us feel happier and healthier. Even a number of studies have found that spending time in nature or just looking at trees or flowers through the window can lead to a decrease in blood pressure, strengthening immunity, improving sleep, disappearing anxiety and even accelerating healing after operations.</a:t>
            </a:r>
          </a:p>
        </p:txBody>
      </p:sp>
      <p:pic>
        <p:nvPicPr>
          <p:cNvPr id="5" name="Paveikslėlis 4">
            <a:extLst>
              <a:ext uri="{FF2B5EF4-FFF2-40B4-BE49-F238E27FC236}">
                <a16:creationId xmlns:a16="http://schemas.microsoft.com/office/drawing/2014/main" id="{BA840AC1-E7DE-49BB-B7B6-9680372A741D}"/>
              </a:ext>
            </a:extLst>
          </p:cNvPr>
          <p:cNvPicPr>
            <a:picLocks noChangeAspect="1"/>
          </p:cNvPicPr>
          <p:nvPr/>
        </p:nvPicPr>
        <p:blipFill>
          <a:blip r:embed="rId2"/>
          <a:stretch>
            <a:fillRect/>
          </a:stretch>
        </p:blipFill>
        <p:spPr>
          <a:xfrm>
            <a:off x="5356529" y="1895227"/>
            <a:ext cx="6523062" cy="4353173"/>
          </a:xfrm>
          <a:prstGeom prst="rect">
            <a:avLst/>
          </a:prstGeom>
        </p:spPr>
      </p:pic>
    </p:spTree>
    <p:extLst>
      <p:ext uri="{BB962C8B-B14F-4D97-AF65-F5344CB8AC3E}">
        <p14:creationId xmlns:p14="http://schemas.microsoft.com/office/powerpoint/2010/main" val="3125372494"/>
      </p:ext>
    </p:extLst>
  </p:cSld>
  <p:clrMapOvr>
    <a:masterClrMapping/>
  </p:clrMapOvr>
</p:sld>
</file>

<file path=ppt/theme/theme1.xml><?xml version="1.0" encoding="utf-8"?>
<a:theme xmlns:a="http://schemas.openxmlformats.org/drawingml/2006/main" name="Briauno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B30110EFDD4AE449A6974E354EDEBABC" ma:contentTypeVersion="17" ma:contentTypeDescription="Kurkite naują dokumentą." ma:contentTypeScope="" ma:versionID="cee7ee9a59eee15705734821563093bd">
  <xsd:schema xmlns:xsd="http://www.w3.org/2001/XMLSchema" xmlns:xs="http://www.w3.org/2001/XMLSchema" xmlns:p="http://schemas.microsoft.com/office/2006/metadata/properties" xmlns:ns2="b3c6e2f6-a2c7-4f96-b14c-fa6d2d77ce26" xmlns:ns3="3b4deaf9-6937-4e9e-970d-172ae86e5f07" targetNamespace="http://schemas.microsoft.com/office/2006/metadata/properties" ma:root="true" ma:fieldsID="1845760a8c6c59f92472484c0611259f" ns2:_="" ns3:_="">
    <xsd:import namespace="b3c6e2f6-a2c7-4f96-b14c-fa6d2d77ce26"/>
    <xsd:import namespace="3b4deaf9-6937-4e9e-970d-172ae86e5f0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c6e2f6-a2c7-4f96-b14c-fa6d2d77ce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Vaizdų žymės" ma:readOnly="false" ma:fieldId="{5cf76f15-5ced-4ddc-b409-7134ff3c332f}" ma:taxonomyMulti="true" ma:sspId="10cad69d-0dcc-4fe0-9374-b0335a022306"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4deaf9-6937-4e9e-970d-172ae86e5f07" elementFormDefault="qualified">
    <xsd:import namespace="http://schemas.microsoft.com/office/2006/documentManagement/types"/>
    <xsd:import namespace="http://schemas.microsoft.com/office/infopath/2007/PartnerControls"/>
    <xsd:element name="SharedWithUsers" ma:index="16"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Bendrinta su išsamia informacija" ma:internalName="SharedWithDetails" ma:readOnly="true">
      <xsd:simpleType>
        <xsd:restriction base="dms:Note">
          <xsd:maxLength value="255"/>
        </xsd:restriction>
      </xsd:simpleType>
    </xsd:element>
    <xsd:element name="TaxCatchAll" ma:index="22" nillable="true" ma:displayName="Taxonomy Catch All Column" ma:hidden="true" ma:list="{e26b781b-dffe-4087-9e82-7e42a10f779c}" ma:internalName="TaxCatchAll" ma:showField="CatchAllData" ma:web="3b4deaf9-6937-4e9e-970d-172ae86e5f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3c6e2f6-a2c7-4f96-b14c-fa6d2d77ce26">
      <Terms xmlns="http://schemas.microsoft.com/office/infopath/2007/PartnerControls"/>
    </lcf76f155ced4ddcb4097134ff3c332f>
    <TaxCatchAll xmlns="3b4deaf9-6937-4e9e-970d-172ae86e5f07" xsi:nil="true"/>
  </documentManagement>
</p:properties>
</file>

<file path=customXml/itemProps1.xml><?xml version="1.0" encoding="utf-8"?>
<ds:datastoreItem xmlns:ds="http://schemas.openxmlformats.org/officeDocument/2006/customXml" ds:itemID="{CAC8DBAC-B1ED-4B0C-9B08-1B2C1ACDCE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c6e2f6-a2c7-4f96-b14c-fa6d2d77ce26"/>
    <ds:schemaRef ds:uri="3b4deaf9-6937-4e9e-970d-172ae86e5f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EE5105-9FC1-4B9A-A0D3-04770EE4F8A9}">
  <ds:schemaRefs>
    <ds:schemaRef ds:uri="http://schemas.microsoft.com/sharepoint/v3/contenttype/forms"/>
  </ds:schemaRefs>
</ds:datastoreItem>
</file>

<file path=customXml/itemProps3.xml><?xml version="1.0" encoding="utf-8"?>
<ds:datastoreItem xmlns:ds="http://schemas.openxmlformats.org/officeDocument/2006/customXml" ds:itemID="{F0C8E951-3F11-4C1D-B23F-AFCF37280DE5}">
  <ds:schemaRefs>
    <ds:schemaRef ds:uri="http://schemas.microsoft.com/office/2006/metadata/properties"/>
    <ds:schemaRef ds:uri="http://schemas.microsoft.com/office/infopath/2007/PartnerControls"/>
    <ds:schemaRef ds:uri="b3c6e2f6-a2c7-4f96-b14c-fa6d2d77ce26"/>
    <ds:schemaRef ds:uri="3b4deaf9-6937-4e9e-970d-172ae86e5f07"/>
  </ds:schemaRefs>
</ds:datastoreItem>
</file>

<file path=docProps/app.xml><?xml version="1.0" encoding="utf-8"?>
<Properties xmlns="http://schemas.openxmlformats.org/officeDocument/2006/extended-properties" xmlns:vt="http://schemas.openxmlformats.org/officeDocument/2006/docPropsVTypes">
  <Template>Facet</Template>
  <TotalTime>95</TotalTime>
  <Words>725</Words>
  <Application>Microsoft Office PowerPoint</Application>
  <PresentationFormat>Plačiaekranė</PresentationFormat>
  <Paragraphs>20</Paragraphs>
  <Slides>11</Slides>
  <Notes>0</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11</vt:i4>
      </vt:variant>
    </vt:vector>
  </HeadingPairs>
  <TitlesOfParts>
    <vt:vector size="17" baseType="lpstr">
      <vt:lpstr>Arial</vt:lpstr>
      <vt:lpstr>helvetica</vt:lpstr>
      <vt:lpstr>Times New Roman</vt:lpstr>
      <vt:lpstr>Trebuchet MS</vt:lpstr>
      <vt:lpstr>Wingdings 3</vt:lpstr>
      <vt:lpstr>Briaunota</vt:lpstr>
      <vt:lpstr>Wood and ecology. Facts</vt:lpstr>
      <vt:lpstr>Planet and trees</vt:lpstr>
      <vt:lpstr>The most forested country in Europe</vt:lpstr>
      <vt:lpstr>Tallest trees</vt:lpstr>
      <vt:lpstr>The most poisonous tree in the world </vt:lpstr>
      <vt:lpstr>Rainbow eucalyptus</vt:lpstr>
      <vt:lpstr>Trees cool cities</vt:lpstr>
      <vt:lpstr>Trees absorb poisonous gases</vt:lpstr>
      <vt:lpstr>The healing properties of trees</vt:lpstr>
      <vt:lpstr>Tree language</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Medis ir ekologija. Įvairūs faktai</dc:title>
  <dc:creator>Šiaulių Karjerai</dc:creator>
  <cp:lastModifiedBy>vilma vaskeviciene</cp:lastModifiedBy>
  <cp:revision>3</cp:revision>
  <dcterms:created xsi:type="dcterms:W3CDTF">2023-04-04T17:12:10Z</dcterms:created>
  <dcterms:modified xsi:type="dcterms:W3CDTF">2023-09-16T15:38:49Z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0x010100B30110EFDD4AE449A6974E354EDEBABC</vt:lpwstr>
  </property>
</Properties>
</file>