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9" d="100"/>
          <a:sy n="89" d="100"/>
        </p:scale>
        <p:origin x="46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9/10/2023</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pPr/>
              <a:t>9/10/2023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9/10/2023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9/10/2023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9/10/2023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ru-RU" smtClean="0"/>
              <a:t>Образец заголовка</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9/10/2023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ru-RU" smtClean="0"/>
              <a:t>Образец заголовка</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9/10/2023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9/10/2023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9/10/2023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9/10/2023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9/10/2023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9/10/2023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9/10/2023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pPr/>
              <a:t>9/10/2023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ru-RU" smtClean="0"/>
              <a:t>Образец заголовка</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pPr/>
              <a:t>9/10/2023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9/10/2023</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en-US" dirty="0"/>
              <a:t>How to measure the height of a tree?</a:t>
            </a:r>
            <a:endParaRPr lang="ru-RU" dirty="0"/>
          </a:p>
        </p:txBody>
      </p:sp>
      <p:sp>
        <p:nvSpPr>
          <p:cNvPr id="3" name="Подзаголовок 2"/>
          <p:cNvSpPr>
            <a:spLocks noGrp="1"/>
          </p:cNvSpPr>
          <p:nvPr>
            <p:ph type="subTitle" idx="1"/>
          </p:nvPr>
        </p:nvSpPr>
        <p:spPr/>
        <p:txBody>
          <a:bodyPr/>
          <a:lstStyle/>
          <a:p>
            <a:r>
              <a:rPr lang="lv-LV" dirty="0" smtClean="0"/>
              <a:t>By Dorians, 4th grade student of Riga Lithuanian Secondary school</a:t>
            </a:r>
            <a:endParaRPr lang="ru-RU" dirty="0"/>
          </a:p>
        </p:txBody>
      </p:sp>
    </p:spTree>
    <p:extLst>
      <p:ext uri="{BB962C8B-B14F-4D97-AF65-F5344CB8AC3E}">
        <p14:creationId xmlns:p14="http://schemas.microsoft.com/office/powerpoint/2010/main" val="2532335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295401" y="1017917"/>
            <a:ext cx="9601196" cy="4857951"/>
          </a:xfrm>
        </p:spPr>
        <p:txBody>
          <a:bodyPr>
            <a:normAutofit fontScale="92500" lnSpcReduction="10000"/>
          </a:bodyPr>
          <a:lstStyle/>
          <a:p>
            <a:r>
              <a:rPr lang="en-US" b="1" dirty="0"/>
              <a:t>Summary:</a:t>
            </a:r>
            <a:endParaRPr lang="ru-RU" dirty="0"/>
          </a:p>
          <a:p>
            <a:pPr marL="0" indent="0">
              <a:buNone/>
            </a:pPr>
            <a:r>
              <a:rPr lang="lv-LV" dirty="0" smtClean="0"/>
              <a:t>	</a:t>
            </a:r>
            <a:r>
              <a:rPr lang="en-US" dirty="0" smtClean="0"/>
              <a:t>I </a:t>
            </a:r>
            <a:r>
              <a:rPr lang="en-US" dirty="0"/>
              <a:t>will try to measure the high of a tree with two different methods.</a:t>
            </a:r>
            <a:endParaRPr lang="ru-RU" dirty="0"/>
          </a:p>
          <a:p>
            <a:r>
              <a:rPr lang="en-US" b="1" dirty="0"/>
              <a:t>Subject of the study:</a:t>
            </a:r>
            <a:endParaRPr lang="ru-RU" dirty="0"/>
          </a:p>
          <a:p>
            <a:pPr marL="0" indent="0">
              <a:buNone/>
            </a:pPr>
            <a:r>
              <a:rPr lang="lv-LV" dirty="0" smtClean="0"/>
              <a:t>	</a:t>
            </a:r>
            <a:r>
              <a:rPr lang="en-US" dirty="0" smtClean="0"/>
              <a:t>Two </a:t>
            </a:r>
            <a:r>
              <a:rPr lang="en-US" dirty="0"/>
              <a:t>trees – weeping birch and pine tree.</a:t>
            </a:r>
            <a:endParaRPr lang="ru-RU" dirty="0"/>
          </a:p>
          <a:p>
            <a:r>
              <a:rPr lang="en-US" b="1" dirty="0"/>
              <a:t>Aim of the study:</a:t>
            </a:r>
            <a:endParaRPr lang="ru-RU" dirty="0"/>
          </a:p>
          <a:p>
            <a:pPr marL="0" indent="0">
              <a:buNone/>
            </a:pPr>
            <a:r>
              <a:rPr lang="lv-LV" dirty="0" smtClean="0"/>
              <a:t>	</a:t>
            </a:r>
            <a:r>
              <a:rPr lang="en-US" dirty="0" smtClean="0"/>
              <a:t>Measure </a:t>
            </a:r>
            <a:r>
              <a:rPr lang="en-US" dirty="0"/>
              <a:t>tree height using 2 methods. Determine whether the measurement results are the same for both methods.</a:t>
            </a:r>
            <a:endParaRPr lang="ru-RU" dirty="0"/>
          </a:p>
          <a:p>
            <a:r>
              <a:rPr lang="en-US" b="1" dirty="0"/>
              <a:t>Required:</a:t>
            </a:r>
            <a:endParaRPr lang="ru-RU" dirty="0"/>
          </a:p>
          <a:p>
            <a:pPr lvl="1">
              <a:buFont typeface="Wingdings" panose="05000000000000000000" pitchFamily="2" charset="2"/>
              <a:buChar char="Ø"/>
            </a:pPr>
            <a:r>
              <a:rPr lang="en-US" dirty="0"/>
              <a:t>tape measure;</a:t>
            </a:r>
            <a:endParaRPr lang="ru-RU" dirty="0"/>
          </a:p>
          <a:p>
            <a:pPr lvl="1">
              <a:buFont typeface="Wingdings" panose="05000000000000000000" pitchFamily="2" charset="2"/>
              <a:buChar char="Ø"/>
            </a:pPr>
            <a:r>
              <a:rPr lang="en-US" dirty="0"/>
              <a:t>pencil;</a:t>
            </a:r>
            <a:endParaRPr lang="ru-RU" dirty="0"/>
          </a:p>
          <a:p>
            <a:pPr lvl="1">
              <a:buFont typeface="Wingdings" panose="05000000000000000000" pitchFamily="2" charset="2"/>
              <a:buChar char="Ø"/>
            </a:pPr>
            <a:r>
              <a:rPr lang="en-US" dirty="0"/>
              <a:t>a friend who can help.</a:t>
            </a:r>
            <a:endParaRPr lang="ru-RU" dirty="0"/>
          </a:p>
          <a:p>
            <a:endParaRPr lang="ru-RU" dirty="0"/>
          </a:p>
        </p:txBody>
      </p:sp>
    </p:spTree>
    <p:extLst>
      <p:ext uri="{BB962C8B-B14F-4D97-AF65-F5344CB8AC3E}">
        <p14:creationId xmlns:p14="http://schemas.microsoft.com/office/powerpoint/2010/main" val="18705140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95402" y="982133"/>
            <a:ext cx="9601196" cy="605128"/>
          </a:xfrm>
        </p:spPr>
        <p:txBody>
          <a:bodyPr>
            <a:normAutofit fontScale="90000"/>
          </a:bodyPr>
          <a:lstStyle/>
          <a:p>
            <a:r>
              <a:rPr lang="lv-LV" dirty="0" smtClean="0"/>
              <a:t>Procedure of method A</a:t>
            </a:r>
            <a:endParaRPr lang="ru-RU" dirty="0"/>
          </a:p>
        </p:txBody>
      </p:sp>
      <p:sp>
        <p:nvSpPr>
          <p:cNvPr id="7" name="Объект 6"/>
          <p:cNvSpPr>
            <a:spLocks noGrp="1"/>
          </p:cNvSpPr>
          <p:nvPr>
            <p:ph sz="half" idx="1"/>
          </p:nvPr>
        </p:nvSpPr>
        <p:spPr>
          <a:xfrm>
            <a:off x="802257" y="1587261"/>
            <a:ext cx="5214495" cy="4283187"/>
          </a:xfrm>
        </p:spPr>
        <p:txBody>
          <a:bodyPr>
            <a:normAutofit fontScale="62500" lnSpcReduction="20000"/>
          </a:bodyPr>
          <a:lstStyle/>
          <a:p>
            <a:r>
              <a:rPr lang="en-US" dirty="0"/>
              <a:t>Find the tree whose height you want to measure. In my case, they will be weeping birch and pine tree. Preferably, the tree should not be on a hill or in a valley, as this will make the estimate more inaccurate. </a:t>
            </a:r>
            <a:endParaRPr lang="ru-RU" dirty="0"/>
          </a:p>
          <a:p>
            <a:r>
              <a:rPr lang="en-US" dirty="0"/>
              <a:t>For this method you need a pencil and a friend. Stand at such a distance from the tree that you can see the whole tree - from the base to the top. Position a mate next to the trunk. Extend your hand in front of you with a pencil clenched in your fist. Squint one eye and bring the tip of the lead to the top of the tree. Now move the fingernail of your thumb so that it is under the base of the trunk. Turn your fist 90 degrees so that the pencil is parallel to the ground. Your fingernail should remain at the point of the base of the trunk.</a:t>
            </a:r>
            <a:endParaRPr lang="ru-RU" dirty="0"/>
          </a:p>
          <a:p>
            <a:r>
              <a:rPr lang="en-US" dirty="0"/>
              <a:t>Tell your mate to run away from the tree. When your mate reaches the point where the point of the pencil is pointing, signal him to stop. Measure the distance from the trunk to where your mate has stopped. This will be the height of the tree. A tape measure will help you to find the height of the tree. Write down the result.</a:t>
            </a:r>
            <a:endParaRPr lang="ru-RU" dirty="0"/>
          </a:p>
          <a:p>
            <a:endParaRPr lang="ru-RU" dirty="0"/>
          </a:p>
        </p:txBody>
      </p:sp>
      <p:pic>
        <p:nvPicPr>
          <p:cNvPr id="9" name="Объект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885781" y="2560638"/>
            <a:ext cx="3309937" cy="3309937"/>
          </a:xfrm>
        </p:spPr>
      </p:pic>
    </p:spTree>
    <p:extLst>
      <p:ext uri="{BB962C8B-B14F-4D97-AF65-F5344CB8AC3E}">
        <p14:creationId xmlns:p14="http://schemas.microsoft.com/office/powerpoint/2010/main" val="5850245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lv-LV" dirty="0" smtClean="0"/>
              <a:t>Procedure of method B</a:t>
            </a:r>
            <a:endParaRPr lang="ru-RU" dirty="0"/>
          </a:p>
        </p:txBody>
      </p:sp>
      <p:sp>
        <p:nvSpPr>
          <p:cNvPr id="3" name="Объект 2"/>
          <p:cNvSpPr>
            <a:spLocks noGrp="1"/>
          </p:cNvSpPr>
          <p:nvPr>
            <p:ph sz="half" idx="1"/>
          </p:nvPr>
        </p:nvSpPr>
        <p:spPr/>
        <p:txBody>
          <a:bodyPr/>
          <a:lstStyle/>
          <a:p>
            <a:r>
              <a:rPr lang="en-US" dirty="0"/>
              <a:t>Choose a small tree or shrub that you can measure from the top to the ground. Take a tape measure and measure. Write down the result.</a:t>
            </a:r>
            <a:endParaRPr lang="ru-RU" dirty="0"/>
          </a:p>
        </p:txBody>
      </p:sp>
      <p:pic>
        <p:nvPicPr>
          <p:cNvPr id="5" name="Объект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rot="5400000">
            <a:off x="6884988" y="2973587"/>
            <a:ext cx="3309937" cy="2482452"/>
          </a:xfrm>
        </p:spPr>
      </p:pic>
    </p:spTree>
    <p:extLst>
      <p:ext uri="{BB962C8B-B14F-4D97-AF65-F5344CB8AC3E}">
        <p14:creationId xmlns:p14="http://schemas.microsoft.com/office/powerpoint/2010/main" val="14010716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lv-LV" dirty="0" smtClean="0"/>
              <a:t>Results</a:t>
            </a:r>
            <a:endParaRPr lang="ru-RU" dirty="0"/>
          </a:p>
        </p:txBody>
      </p:sp>
      <p:sp>
        <p:nvSpPr>
          <p:cNvPr id="3" name="Текст 2"/>
          <p:cNvSpPr>
            <a:spLocks noGrp="1"/>
          </p:cNvSpPr>
          <p:nvPr>
            <p:ph type="body" idx="1"/>
          </p:nvPr>
        </p:nvSpPr>
        <p:spPr>
          <a:xfrm>
            <a:off x="1295146" y="2510207"/>
            <a:ext cx="4718304" cy="508848"/>
          </a:xfrm>
        </p:spPr>
        <p:txBody>
          <a:bodyPr/>
          <a:lstStyle/>
          <a:p>
            <a:r>
              <a:rPr lang="lv-LV" dirty="0" smtClean="0"/>
              <a:t>Method A</a:t>
            </a:r>
            <a:endParaRPr lang="ru-RU" dirty="0"/>
          </a:p>
        </p:txBody>
      </p:sp>
      <p:graphicFrame>
        <p:nvGraphicFramePr>
          <p:cNvPr id="7" name="Объект 6"/>
          <p:cNvGraphicFramePr>
            <a:graphicFrameLocks noGrp="1"/>
          </p:cNvGraphicFramePr>
          <p:nvPr>
            <p:ph sz="half" idx="2"/>
            <p:extLst>
              <p:ext uri="{D42A27DB-BD31-4B8C-83A1-F6EECF244321}">
                <p14:modId xmlns:p14="http://schemas.microsoft.com/office/powerpoint/2010/main" val="4081925456"/>
              </p:ext>
            </p:extLst>
          </p:nvPr>
        </p:nvGraphicFramePr>
        <p:xfrm>
          <a:off x="1295400" y="3065703"/>
          <a:ext cx="4718050" cy="1112520"/>
        </p:xfrm>
        <a:graphic>
          <a:graphicData uri="http://schemas.openxmlformats.org/drawingml/2006/table">
            <a:tbl>
              <a:tblPr firstRow="1" bandRow="1">
                <a:tableStyleId>{5C22544A-7EE6-4342-B048-85BDC9FD1C3A}</a:tableStyleId>
              </a:tblPr>
              <a:tblGrid>
                <a:gridCol w="2359025"/>
                <a:gridCol w="2359025"/>
              </a:tblGrid>
              <a:tr h="370840">
                <a:tc>
                  <a:txBody>
                    <a:bodyPr/>
                    <a:lstStyle/>
                    <a:p>
                      <a:pPr algn="ctr"/>
                      <a:r>
                        <a:rPr lang="lv-LV" dirty="0" smtClean="0"/>
                        <a:t>Tree</a:t>
                      </a:r>
                      <a:endParaRPr lang="ru-RU" dirty="0"/>
                    </a:p>
                  </a:txBody>
                  <a:tcPr/>
                </a:tc>
                <a:tc>
                  <a:txBody>
                    <a:bodyPr/>
                    <a:lstStyle/>
                    <a:p>
                      <a:pPr algn="ctr"/>
                      <a:r>
                        <a:rPr lang="lv-LV" dirty="0" smtClean="0"/>
                        <a:t>Height, cm</a:t>
                      </a:r>
                      <a:endParaRPr lang="ru-RU" dirty="0"/>
                    </a:p>
                  </a:txBody>
                  <a:tcPr/>
                </a:tc>
              </a:tr>
              <a:tr h="370840">
                <a:tc>
                  <a:txBody>
                    <a:bodyPr/>
                    <a:lstStyle/>
                    <a:p>
                      <a:pPr algn="ctr"/>
                      <a:r>
                        <a:rPr lang="en-US" dirty="0" smtClean="0"/>
                        <a:t>weeping birch</a:t>
                      </a:r>
                      <a:endParaRPr lang="ru-RU" dirty="0"/>
                    </a:p>
                  </a:txBody>
                  <a:tcPr/>
                </a:tc>
                <a:tc>
                  <a:txBody>
                    <a:bodyPr/>
                    <a:lstStyle/>
                    <a:p>
                      <a:pPr algn="ctr"/>
                      <a:r>
                        <a:rPr lang="lv-LV" dirty="0" smtClean="0"/>
                        <a:t>178</a:t>
                      </a:r>
                      <a:endParaRPr lang="ru-RU" dirty="0"/>
                    </a:p>
                  </a:txBody>
                  <a:tcPr/>
                </a:tc>
              </a:tr>
              <a:tr h="370840">
                <a:tc>
                  <a:txBody>
                    <a:bodyPr/>
                    <a:lstStyle/>
                    <a:p>
                      <a:pPr algn="ctr"/>
                      <a:r>
                        <a:rPr lang="lv-LV" dirty="0" smtClean="0"/>
                        <a:t>pine</a:t>
                      </a:r>
                      <a:endParaRPr lang="ru-RU" dirty="0"/>
                    </a:p>
                  </a:txBody>
                  <a:tcPr/>
                </a:tc>
                <a:tc>
                  <a:txBody>
                    <a:bodyPr/>
                    <a:lstStyle/>
                    <a:p>
                      <a:pPr algn="ctr"/>
                      <a:r>
                        <a:rPr lang="lv-LV" dirty="0" smtClean="0"/>
                        <a:t>690</a:t>
                      </a:r>
                      <a:endParaRPr lang="ru-RU" dirty="0"/>
                    </a:p>
                  </a:txBody>
                  <a:tcPr/>
                </a:tc>
              </a:tr>
            </a:tbl>
          </a:graphicData>
        </a:graphic>
      </p:graphicFrame>
      <p:pic>
        <p:nvPicPr>
          <p:cNvPr id="12" name="Объект 11"/>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rot="5400000">
            <a:off x="7004263" y="2040242"/>
            <a:ext cx="4382969" cy="3287226"/>
          </a:xfrm>
        </p:spPr>
      </p:pic>
      <p:pic>
        <p:nvPicPr>
          <p:cNvPr id="13" name="Рисунок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3111" y="4224871"/>
            <a:ext cx="2626692" cy="1760249"/>
          </a:xfrm>
          <a:prstGeom prst="rect">
            <a:avLst/>
          </a:prstGeom>
        </p:spPr>
      </p:pic>
    </p:spTree>
    <p:extLst>
      <p:ext uri="{BB962C8B-B14F-4D97-AF65-F5344CB8AC3E}">
        <p14:creationId xmlns:p14="http://schemas.microsoft.com/office/powerpoint/2010/main" val="3958401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lv-LV" dirty="0" smtClean="0"/>
              <a:t>Results</a:t>
            </a:r>
            <a:endParaRPr lang="ru-RU" dirty="0"/>
          </a:p>
        </p:txBody>
      </p:sp>
      <p:sp>
        <p:nvSpPr>
          <p:cNvPr id="3" name="Текст 2"/>
          <p:cNvSpPr>
            <a:spLocks noGrp="1"/>
          </p:cNvSpPr>
          <p:nvPr>
            <p:ph type="body" idx="1"/>
          </p:nvPr>
        </p:nvSpPr>
        <p:spPr>
          <a:xfrm>
            <a:off x="1295273" y="2476499"/>
            <a:ext cx="4718304" cy="576262"/>
          </a:xfrm>
        </p:spPr>
        <p:txBody>
          <a:bodyPr/>
          <a:lstStyle/>
          <a:p>
            <a:r>
              <a:rPr lang="lv-LV" dirty="0" smtClean="0"/>
              <a:t>Method B</a:t>
            </a:r>
            <a:endParaRPr lang="ru-RU" dirty="0"/>
          </a:p>
        </p:txBody>
      </p:sp>
      <p:sp>
        <p:nvSpPr>
          <p:cNvPr id="4" name="Объект 3"/>
          <p:cNvSpPr>
            <a:spLocks noGrp="1"/>
          </p:cNvSpPr>
          <p:nvPr>
            <p:ph sz="half" idx="2"/>
          </p:nvPr>
        </p:nvSpPr>
        <p:spPr>
          <a:xfrm>
            <a:off x="1295400" y="4563374"/>
            <a:ext cx="4718304" cy="1312493"/>
          </a:xfrm>
        </p:spPr>
        <p:txBody>
          <a:bodyPr/>
          <a:lstStyle/>
          <a:p>
            <a:pPr marL="0" indent="0">
              <a:buNone/>
            </a:pPr>
            <a:r>
              <a:rPr lang="lv-LV" dirty="0" smtClean="0">
                <a:solidFill>
                  <a:srgbClr val="FF0000"/>
                </a:solidFill>
              </a:rPr>
              <a:t>* </a:t>
            </a:r>
            <a:r>
              <a:rPr lang="lv-LV" dirty="0" smtClean="0">
                <a:solidFill>
                  <a:schemeClr val="tx1"/>
                </a:solidFill>
              </a:rPr>
              <a:t>I couldn’t measure the pine tree, because it was too high. So I ignored method B for pine tree measuring.</a:t>
            </a:r>
            <a:endParaRPr lang="ru-RU" dirty="0">
              <a:solidFill>
                <a:schemeClr val="tx1"/>
              </a:solidFill>
            </a:endParaRPr>
          </a:p>
        </p:txBody>
      </p:sp>
      <p:pic>
        <p:nvPicPr>
          <p:cNvPr id="8" name="Объект 7"/>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rot="5400000">
            <a:off x="7032343" y="2301265"/>
            <a:ext cx="4089311" cy="3066983"/>
          </a:xfrm>
        </p:spPr>
      </p:pic>
      <p:graphicFrame>
        <p:nvGraphicFramePr>
          <p:cNvPr id="7" name="Объект 6"/>
          <p:cNvGraphicFramePr>
            <a:graphicFrameLocks/>
          </p:cNvGraphicFramePr>
          <p:nvPr>
            <p:extLst>
              <p:ext uri="{D42A27DB-BD31-4B8C-83A1-F6EECF244321}">
                <p14:modId xmlns:p14="http://schemas.microsoft.com/office/powerpoint/2010/main" val="1841000440"/>
              </p:ext>
            </p:extLst>
          </p:nvPr>
        </p:nvGraphicFramePr>
        <p:xfrm>
          <a:off x="1128180" y="3052761"/>
          <a:ext cx="4718050" cy="1112520"/>
        </p:xfrm>
        <a:graphic>
          <a:graphicData uri="http://schemas.openxmlformats.org/drawingml/2006/table">
            <a:tbl>
              <a:tblPr firstRow="1" bandRow="1">
                <a:tableStyleId>{5C22544A-7EE6-4342-B048-85BDC9FD1C3A}</a:tableStyleId>
              </a:tblPr>
              <a:tblGrid>
                <a:gridCol w="2359025"/>
                <a:gridCol w="2359025"/>
              </a:tblGrid>
              <a:tr h="370840">
                <a:tc>
                  <a:txBody>
                    <a:bodyPr/>
                    <a:lstStyle/>
                    <a:p>
                      <a:pPr algn="ctr"/>
                      <a:r>
                        <a:rPr lang="lv-LV" dirty="0" smtClean="0"/>
                        <a:t>Tree</a:t>
                      </a:r>
                      <a:endParaRPr lang="ru-RU" dirty="0"/>
                    </a:p>
                  </a:txBody>
                  <a:tcPr/>
                </a:tc>
                <a:tc>
                  <a:txBody>
                    <a:bodyPr/>
                    <a:lstStyle/>
                    <a:p>
                      <a:pPr algn="ctr"/>
                      <a:r>
                        <a:rPr lang="lv-LV" dirty="0" smtClean="0"/>
                        <a:t>Height, cm</a:t>
                      </a:r>
                      <a:endParaRPr lang="ru-RU" dirty="0"/>
                    </a:p>
                  </a:txBody>
                  <a:tcPr/>
                </a:tc>
              </a:tr>
              <a:tr h="370840">
                <a:tc>
                  <a:txBody>
                    <a:bodyPr/>
                    <a:lstStyle/>
                    <a:p>
                      <a:pPr algn="ctr"/>
                      <a:r>
                        <a:rPr lang="en-US" dirty="0" smtClean="0"/>
                        <a:t>weeping birch</a:t>
                      </a:r>
                      <a:endParaRPr lang="ru-RU" dirty="0"/>
                    </a:p>
                  </a:txBody>
                  <a:tcPr/>
                </a:tc>
                <a:tc>
                  <a:txBody>
                    <a:bodyPr/>
                    <a:lstStyle/>
                    <a:p>
                      <a:pPr algn="ctr"/>
                      <a:r>
                        <a:rPr lang="lv-LV" dirty="0" smtClean="0"/>
                        <a:t>174</a:t>
                      </a:r>
                      <a:endParaRPr lang="ru-RU" dirty="0"/>
                    </a:p>
                  </a:txBody>
                  <a:tcPr/>
                </a:tc>
              </a:tr>
              <a:tr h="370840">
                <a:tc>
                  <a:txBody>
                    <a:bodyPr/>
                    <a:lstStyle/>
                    <a:p>
                      <a:pPr algn="ctr"/>
                      <a:r>
                        <a:rPr lang="lv-LV" dirty="0" smtClean="0"/>
                        <a:t>pine</a:t>
                      </a:r>
                      <a:endParaRPr lang="ru-RU" dirty="0"/>
                    </a:p>
                  </a:txBody>
                  <a:tcPr/>
                </a:tc>
                <a:tc>
                  <a:txBody>
                    <a:bodyPr/>
                    <a:lstStyle/>
                    <a:p>
                      <a:pPr algn="ctr"/>
                      <a:r>
                        <a:rPr lang="lv-LV" dirty="0" smtClean="0"/>
                        <a:t>- </a:t>
                      </a:r>
                      <a:r>
                        <a:rPr lang="lv-LV" dirty="0" smtClean="0">
                          <a:solidFill>
                            <a:srgbClr val="FF0000"/>
                          </a:solidFill>
                        </a:rPr>
                        <a:t>*</a:t>
                      </a:r>
                      <a:endParaRPr lang="ru-RU" dirty="0">
                        <a:solidFill>
                          <a:srgbClr val="FF0000"/>
                        </a:solidFill>
                      </a:endParaRPr>
                    </a:p>
                  </a:txBody>
                  <a:tcPr/>
                </a:tc>
              </a:tr>
            </a:tbl>
          </a:graphicData>
        </a:graphic>
      </p:graphicFrame>
    </p:spTree>
    <p:extLst>
      <p:ext uri="{BB962C8B-B14F-4D97-AF65-F5344CB8AC3E}">
        <p14:creationId xmlns:p14="http://schemas.microsoft.com/office/powerpoint/2010/main" val="30556511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lv-LV" dirty="0" smtClean="0"/>
              <a:t>Conclusions</a:t>
            </a:r>
            <a:endParaRPr lang="ru-RU" dirty="0"/>
          </a:p>
        </p:txBody>
      </p:sp>
      <p:sp>
        <p:nvSpPr>
          <p:cNvPr id="3" name="Объект 2"/>
          <p:cNvSpPr>
            <a:spLocks noGrp="1"/>
          </p:cNvSpPr>
          <p:nvPr>
            <p:ph idx="1"/>
          </p:nvPr>
        </p:nvSpPr>
        <p:spPr/>
        <p:txBody>
          <a:bodyPr/>
          <a:lstStyle/>
          <a:p>
            <a:r>
              <a:rPr lang="en-US" dirty="0"/>
              <a:t>When </a:t>
            </a:r>
            <a:r>
              <a:rPr lang="en-US" dirty="0" smtClean="0"/>
              <a:t>measuring</a:t>
            </a:r>
            <a:r>
              <a:rPr lang="lv-LV" dirty="0" smtClean="0"/>
              <a:t> weeping</a:t>
            </a:r>
            <a:r>
              <a:rPr lang="en-US" dirty="0" smtClean="0"/>
              <a:t> </a:t>
            </a:r>
            <a:r>
              <a:rPr lang="en-US" dirty="0"/>
              <a:t>birch with each method, the difference in results was insignificant. So it can be concluded that both methods are accurate for measuring tree height</a:t>
            </a:r>
            <a:r>
              <a:rPr lang="en-US" dirty="0" smtClean="0"/>
              <a:t>.</a:t>
            </a:r>
            <a:endParaRPr lang="lv-LV" dirty="0" smtClean="0"/>
          </a:p>
          <a:p>
            <a:r>
              <a:rPr lang="en-US" dirty="0"/>
              <a:t>Method B can only be used to measure small trees or shrubs. </a:t>
            </a:r>
            <a:endParaRPr lang="lv-LV" dirty="0" smtClean="0"/>
          </a:p>
          <a:p>
            <a:r>
              <a:rPr lang="en-US" dirty="0"/>
              <a:t>Method A is quite accurate, suitable for measuring the height of both small and large trees.</a:t>
            </a:r>
            <a:endParaRPr lang="ru-RU" dirty="0"/>
          </a:p>
        </p:txBody>
      </p:sp>
    </p:spTree>
    <p:extLst>
      <p:ext uri="{BB962C8B-B14F-4D97-AF65-F5344CB8AC3E}">
        <p14:creationId xmlns:p14="http://schemas.microsoft.com/office/powerpoint/2010/main" val="3236683119"/>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Натуральные материалы">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30</TotalTime>
  <Words>409</Words>
  <Application>Microsoft Office PowerPoint</Application>
  <PresentationFormat>Широкоэкранный</PresentationFormat>
  <Paragraphs>39</Paragraphs>
  <Slides>7</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7</vt:i4>
      </vt:variant>
    </vt:vector>
  </HeadingPairs>
  <TitlesOfParts>
    <vt:vector size="11" baseType="lpstr">
      <vt:lpstr>Arial</vt:lpstr>
      <vt:lpstr>Garamond</vt:lpstr>
      <vt:lpstr>Wingdings</vt:lpstr>
      <vt:lpstr>Натуральные материалы</vt:lpstr>
      <vt:lpstr>How to measure the height of a tree?</vt:lpstr>
      <vt:lpstr>Презентация PowerPoint</vt:lpstr>
      <vt:lpstr>Procedure of method A</vt:lpstr>
      <vt:lpstr>Procedure of method B</vt:lpstr>
      <vt:lpstr>Results</vt:lpstr>
      <vt:lpstr>Results</vt:lpstr>
      <vt:lpstr>Conclusions</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measure the height of a tree?</dc:title>
  <dc:creator>Виталий Хохла</dc:creator>
  <cp:lastModifiedBy>Виталий Хохла</cp:lastModifiedBy>
  <cp:revision>5</cp:revision>
  <dcterms:created xsi:type="dcterms:W3CDTF">2023-09-10T16:53:34Z</dcterms:created>
  <dcterms:modified xsi:type="dcterms:W3CDTF">2023-09-10T17:23:40Z</dcterms:modified>
</cp:coreProperties>
</file>