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14"/>
  </p:notesMasterIdLst>
  <p:sldIdLst>
    <p:sldId id="256" r:id="rId5"/>
    <p:sldId id="257" r:id="rId6"/>
    <p:sldId id="258" r:id="rId7"/>
    <p:sldId id="259" r:id="rId8"/>
    <p:sldId id="263" r:id="rId9"/>
    <p:sldId id="260" r:id="rId10"/>
    <p:sldId id="261" r:id="rId11"/>
    <p:sldId id="262"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DA5C7-76C6-4762-A449-574383F73683}" v="6" dt="2023-01-05T14:45:45.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20" autoAdjust="0"/>
  </p:normalViewPr>
  <p:slideViewPr>
    <p:cSldViewPr snapToGrid="0">
      <p:cViewPr varScale="1">
        <p:scale>
          <a:sx n="81" d="100"/>
          <a:sy n="81" d="100"/>
        </p:scale>
        <p:origin x="7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1FEB6-86BA-4A59-940D-942DDF800F71}"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2C96D-6383-48E3-9329-51E92BD0F3C1}" type="slidenum">
              <a:rPr lang="en-US" smtClean="0"/>
              <a:t>‹#›</a:t>
            </a:fld>
            <a:endParaRPr lang="en-US"/>
          </a:p>
        </p:txBody>
      </p:sp>
    </p:spTree>
    <p:extLst>
      <p:ext uri="{BB962C8B-B14F-4D97-AF65-F5344CB8AC3E}">
        <p14:creationId xmlns:p14="http://schemas.microsoft.com/office/powerpoint/2010/main" val="311571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C2C96D-6383-48E3-9329-51E92BD0F3C1}" type="slidenum">
              <a:rPr lang="en-US" smtClean="0"/>
              <a:t>3</a:t>
            </a:fld>
            <a:endParaRPr lang="en-US"/>
          </a:p>
        </p:txBody>
      </p:sp>
    </p:spTree>
    <p:extLst>
      <p:ext uri="{BB962C8B-B14F-4D97-AF65-F5344CB8AC3E}">
        <p14:creationId xmlns:p14="http://schemas.microsoft.com/office/powerpoint/2010/main" val="2699439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2B208549-40E7-4399-90EF-56017A8B1573}" type="datetimeFigureOut">
              <a:rPr lang="en-US" smtClean="0"/>
              <a:t>1/5/2023</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1558723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265168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27168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1056180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2B208549-40E7-4399-90EF-56017A8B1573}" type="datetimeFigureOut">
              <a:rPr lang="en-US" smtClean="0"/>
              <a:t>1/5/2023</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349296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398056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309964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268863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226745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2B208549-40E7-4399-90EF-56017A8B1573}" type="datetimeFigureOut">
              <a:rPr lang="en-US" smtClean="0"/>
              <a:t>1/5/2023</a:t>
            </a:fld>
            <a:endParaRPr lang="en-US"/>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6ECFC72F-C7D8-44A4-BD62-581CF15E12FF}" type="slidenum">
              <a:rPr lang="en-US" smtClean="0"/>
              <a:t>‹#›</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135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2B208549-40E7-4399-90EF-56017A8B1573}" type="datetimeFigureOut">
              <a:rPr lang="en-US" smtClean="0"/>
              <a:t>1/5/2023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340976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2B208549-40E7-4399-90EF-56017A8B1573}" type="datetimeFigureOut">
              <a:rPr lang="en-US" smtClean="0"/>
              <a:t>1/5/2023</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6ECFC72F-C7D8-44A4-BD62-581CF15E12FF}" type="slidenum">
              <a:rPr lang="en-US" smtClean="0"/>
              <a:t>‹#›</a:t>
            </a:fld>
            <a:endParaRPr lang="en-US"/>
          </a:p>
        </p:txBody>
      </p:sp>
    </p:spTree>
    <p:extLst>
      <p:ext uri="{BB962C8B-B14F-4D97-AF65-F5344CB8AC3E}">
        <p14:creationId xmlns:p14="http://schemas.microsoft.com/office/powerpoint/2010/main" val="310011097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bmp"/><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bmp"/><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AB7C-9809-1C36-B4C3-946C0B319F80}"/>
              </a:ext>
            </a:extLst>
          </p:cNvPr>
          <p:cNvSpPr>
            <a:spLocks noGrp="1"/>
          </p:cNvSpPr>
          <p:nvPr>
            <p:ph type="ctrTitle"/>
          </p:nvPr>
        </p:nvSpPr>
        <p:spPr/>
        <p:txBody>
          <a:bodyPr/>
          <a:lstStyle/>
          <a:p>
            <a:r>
              <a:rPr lang="en-US" dirty="0"/>
              <a:t>FACTS ABOUT TREE SEEDS</a:t>
            </a:r>
          </a:p>
        </p:txBody>
      </p:sp>
    </p:spTree>
    <p:extLst>
      <p:ext uri="{BB962C8B-B14F-4D97-AF65-F5344CB8AC3E}">
        <p14:creationId xmlns:p14="http://schemas.microsoft.com/office/powerpoint/2010/main" val="12780277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EB60C847-6099-4318-A03C-4AF9CA78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39" name="Rectangle 1038">
            <a:extLst>
              <a:ext uri="{FF2B5EF4-FFF2-40B4-BE49-F238E27FC236}">
                <a16:creationId xmlns:a16="http://schemas.microsoft.com/office/drawing/2014/main" id="{8FABE9A5-4796-41D8-8BA7-9E785EB0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041" name="Rectangle 1040">
            <a:extLst>
              <a:ext uri="{FF2B5EF4-FFF2-40B4-BE49-F238E27FC236}">
                <a16:creationId xmlns:a16="http://schemas.microsoft.com/office/drawing/2014/main" id="{DD0E2D1C-F525-428D-BE2C-FC8422F00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043" name="Rectangle 1042">
            <a:extLst>
              <a:ext uri="{FF2B5EF4-FFF2-40B4-BE49-F238E27FC236}">
                <a16:creationId xmlns:a16="http://schemas.microsoft.com/office/drawing/2014/main" id="{82C44617-1325-4BFB-BE4C-A1819E17B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1045" name="Group 1044">
            <a:extLst>
              <a:ext uri="{FF2B5EF4-FFF2-40B4-BE49-F238E27FC236}">
                <a16:creationId xmlns:a16="http://schemas.microsoft.com/office/drawing/2014/main" id="{A4999A47-492B-4692-B8AA-E0BF691750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046" name="Straight Connector 1045">
              <a:extLst>
                <a:ext uri="{FF2B5EF4-FFF2-40B4-BE49-F238E27FC236}">
                  <a16:creationId xmlns:a16="http://schemas.microsoft.com/office/drawing/2014/main" id="{F11AE8C1-B7D4-4E63-8E00-C70BDF5A34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8A4FB659-183B-459F-89E0-9E29C7CBD7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F2D2CD09-AD34-4969-8CC9-511854E16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1050" name="Rectangle 1049">
            <a:extLst>
              <a:ext uri="{FF2B5EF4-FFF2-40B4-BE49-F238E27FC236}">
                <a16:creationId xmlns:a16="http://schemas.microsoft.com/office/drawing/2014/main" id="{A3459153-52E9-40DD-A980-EA8BF6CB3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A14DFD0D-BF7D-4974-A173-C28D48378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99489"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54" name="Rectangle 1053">
            <a:extLst>
              <a:ext uri="{FF2B5EF4-FFF2-40B4-BE49-F238E27FC236}">
                <a16:creationId xmlns:a16="http://schemas.microsoft.com/office/drawing/2014/main" id="{74608D89-1293-4136-9A5B-59A2B1EE9D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4804317" cy="5571072"/>
          </a:xfrm>
          <a:prstGeom prst="rect">
            <a:avLst/>
          </a:prstGeom>
          <a:solidFill>
            <a:srgbClr val="FFFFFF"/>
          </a:solidFill>
          <a:ln w="6350" cap="flat" cmpd="sng" algn="ctr">
            <a:noFill/>
            <a:prstDash val="solid"/>
          </a:ln>
          <a:effectLst>
            <a:outerShdw blurRad="63500" algn="ctr" rotWithShape="0">
              <a:prstClr val="black">
                <a:alpha val="40000"/>
              </a:prstClr>
            </a:outerShdw>
            <a:softEdge rad="0"/>
          </a:effectLst>
        </p:spPr>
      </p:sp>
      <p:sp>
        <p:nvSpPr>
          <p:cNvPr id="1056" name="Rectangle 1055">
            <a:extLst>
              <a:ext uri="{FF2B5EF4-FFF2-40B4-BE49-F238E27FC236}">
                <a16:creationId xmlns:a16="http://schemas.microsoft.com/office/drawing/2014/main" id="{3F08B77F-F0D6-418B-AD3F-3F24CD815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87" y="809244"/>
            <a:ext cx="4471416" cy="5239512"/>
          </a:xfrm>
          <a:prstGeom prst="rect">
            <a:avLst/>
          </a:prstGeom>
          <a:solidFill>
            <a:schemeClr val="bg2"/>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329DDB89-664C-4848-9188-61C63808C370}"/>
              </a:ext>
            </a:extLst>
          </p:cNvPr>
          <p:cNvSpPr>
            <a:spLocks noGrp="1"/>
          </p:cNvSpPr>
          <p:nvPr>
            <p:ph type="title"/>
          </p:nvPr>
        </p:nvSpPr>
        <p:spPr>
          <a:xfrm>
            <a:off x="1257342" y="1559768"/>
            <a:ext cx="3576306" cy="3135379"/>
          </a:xfrm>
        </p:spPr>
        <p:txBody>
          <a:bodyPr vert="horz" lIns="91440" tIns="45720" rIns="91440" bIns="45720" rtlCol="0" anchor="ctr">
            <a:normAutofit/>
          </a:bodyPr>
          <a:lstStyle/>
          <a:p>
            <a:pPr algn="ctr">
              <a:lnSpc>
                <a:spcPct val="83000"/>
              </a:lnSpc>
            </a:pPr>
            <a:r>
              <a:rPr lang="en-US" sz="3400" i="0" cap="all" spc="-100" dirty="0">
                <a:effectLst>
                  <a:outerShdw blurRad="38100" dist="12700" dir="2700000" algn="tl" rotWithShape="0">
                    <a:prstClr val="black">
                      <a:alpha val="40000"/>
                    </a:prstClr>
                  </a:outerShdw>
                </a:effectLst>
              </a:rPr>
              <a:t>A mature birch tree can spread about one million seeds a year.</a:t>
            </a:r>
            <a:br>
              <a:rPr lang="en-US" sz="3400" i="0" cap="all" spc="-100" dirty="0">
                <a:effectLst>
                  <a:outerShdw blurRad="38100" dist="12700" dir="2700000" algn="tl" rotWithShape="0">
                    <a:prstClr val="black">
                      <a:alpha val="40000"/>
                    </a:prstClr>
                  </a:outerShdw>
                </a:effectLst>
              </a:rPr>
            </a:br>
            <a:br>
              <a:rPr lang="en-US" sz="3400" i="0" cap="all" spc="-100" dirty="0">
                <a:effectLst>
                  <a:outerShdw blurRad="38100" dist="12700" dir="2700000" algn="tl" rotWithShape="0">
                    <a:prstClr val="black">
                      <a:alpha val="40000"/>
                    </a:prstClr>
                  </a:outerShdw>
                </a:effectLst>
              </a:rPr>
            </a:br>
            <a:endParaRPr lang="en-US" sz="3400" cap="all" spc="-100" dirty="0">
              <a:effectLst>
                <a:outerShdw blurRad="38100" dist="12700" dir="2700000" algn="tl" rotWithShape="0">
                  <a:prstClr val="black">
                    <a:alpha val="40000"/>
                  </a:prstClr>
                </a:outerShdw>
              </a:effectLst>
            </a:endParaRPr>
          </a:p>
        </p:txBody>
      </p:sp>
      <p:sp>
        <p:nvSpPr>
          <p:cNvPr id="1058" name="Rectangle 1057">
            <a:extLst>
              <a:ext uri="{FF2B5EF4-FFF2-40B4-BE49-F238E27FC236}">
                <a16:creationId xmlns:a16="http://schemas.microsoft.com/office/drawing/2014/main" id="{F4EF95A5-CFDE-45D8-8B19-1C62983F8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85375"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60" name="Straight Connector 1059">
            <a:extLst>
              <a:ext uri="{FF2B5EF4-FFF2-40B4-BE49-F238E27FC236}">
                <a16:creationId xmlns:a16="http://schemas.microsoft.com/office/drawing/2014/main" id="{5D182669-C4EA-4802-A58E-87E35392A4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79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64955598-97C3-4014-BBD9-B620A5964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9243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5FFF38E7-6881-4D65-8721-E9A7FD812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796"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066" name="Rectangle 1065">
            <a:extLst>
              <a:ext uri="{FF2B5EF4-FFF2-40B4-BE49-F238E27FC236}">
                <a16:creationId xmlns:a16="http://schemas.microsoft.com/office/drawing/2014/main" id="{632E3B10-B1AB-404A-8FE5-F053D0569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3AB3AC9D-7C42-4B49-8EE0-E8BDA5438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eržas – Vikipedija">
            <a:extLst>
              <a:ext uri="{FF2B5EF4-FFF2-40B4-BE49-F238E27FC236}">
                <a16:creationId xmlns:a16="http://schemas.microsoft.com/office/drawing/2014/main" id="{FD30EA45-6A50-8B71-5A85-C15663C2541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6801671" y="321734"/>
            <a:ext cx="1602791" cy="2739814"/>
          </a:xfrm>
          <a:prstGeom prst="rect">
            <a:avLst/>
          </a:prstGeom>
          <a:noFill/>
          <a:extLst>
            <a:ext uri="{909E8E84-426E-40DD-AFC4-6F175D3DCCD1}">
              <a14:hiddenFill xmlns:a14="http://schemas.microsoft.com/office/drawing/2010/main">
                <a:solidFill>
                  <a:srgbClr val="FFFFFF"/>
                </a:solidFill>
              </a14:hiddenFill>
            </a:ext>
          </a:extLst>
        </p:spPr>
      </p:pic>
      <p:sp>
        <p:nvSpPr>
          <p:cNvPr id="1070" name="Rectangle 1069">
            <a:extLst>
              <a:ext uri="{FF2B5EF4-FFF2-40B4-BE49-F238E27FC236}">
                <a16:creationId xmlns:a16="http://schemas.microsoft.com/office/drawing/2014/main" id="{445E3969-914B-41D8-A291-0451AA70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eržų sėklos,medis,priklausyti,gamta,beržas - nemokamos nuotraukos.  Mediakatalogas.lt">
            <a:extLst>
              <a:ext uri="{FF2B5EF4-FFF2-40B4-BE49-F238E27FC236}">
                <a16:creationId xmlns:a16="http://schemas.microsoft.com/office/drawing/2014/main" id="{ADAED2C6-27EA-99B1-8ADC-E6AA34399EC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02775" y="881862"/>
            <a:ext cx="2364317" cy="1619557"/>
          </a:xfrm>
          <a:prstGeom prst="rect">
            <a:avLst/>
          </a:prstGeom>
          <a:noFill/>
          <a:extLst>
            <a:ext uri="{909E8E84-426E-40DD-AFC4-6F175D3DCCD1}">
              <a14:hiddenFill xmlns:a14="http://schemas.microsoft.com/office/drawing/2010/main">
                <a:solidFill>
                  <a:srgbClr val="FFFFFF"/>
                </a:solidFill>
              </a14:hiddenFill>
            </a:ext>
          </a:extLst>
        </p:spPr>
      </p:pic>
      <p:sp>
        <p:nvSpPr>
          <p:cNvPr id="1072" name="Rectangle 1071">
            <a:extLst>
              <a:ext uri="{FF2B5EF4-FFF2-40B4-BE49-F238E27FC236}">
                <a16:creationId xmlns:a16="http://schemas.microsoft.com/office/drawing/2014/main" id="{D13C003A-3AEA-4E42-8280-76AD23AC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5"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eržai | fiokla">
            <a:extLst>
              <a:ext uri="{FF2B5EF4-FFF2-40B4-BE49-F238E27FC236}">
                <a16:creationId xmlns:a16="http://schemas.microsoft.com/office/drawing/2014/main" id="{DD217F85-D9EF-D322-60D7-B40B030F7F0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89498" y="3796452"/>
            <a:ext cx="4120021" cy="273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70618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61" name="Rectangle 2060">
            <a:extLst>
              <a:ext uri="{FF2B5EF4-FFF2-40B4-BE49-F238E27FC236}">
                <a16:creationId xmlns:a16="http://schemas.microsoft.com/office/drawing/2014/main" id="{3F57A819-7A2C-4987-9C8F-06106315D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063" name="Rectangle 2062">
            <a:extLst>
              <a:ext uri="{FF2B5EF4-FFF2-40B4-BE49-F238E27FC236}">
                <a16:creationId xmlns:a16="http://schemas.microsoft.com/office/drawing/2014/main" id="{667297E6-C02C-4C40-B7A1-839FE5904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065" name="Rectangle 2064">
            <a:extLst>
              <a:ext uri="{FF2B5EF4-FFF2-40B4-BE49-F238E27FC236}">
                <a16:creationId xmlns:a16="http://schemas.microsoft.com/office/drawing/2014/main" id="{82EB5B3D-F4BE-4CFD-9952-14FA1CADD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sp>
        <p:nvSpPr>
          <p:cNvPr id="2067" name="Rectangle 2066">
            <a:extLst>
              <a:ext uri="{FF2B5EF4-FFF2-40B4-BE49-F238E27FC236}">
                <a16:creationId xmlns:a16="http://schemas.microsoft.com/office/drawing/2014/main" id="{278667FE-C8B9-4CA9-A990-84841C2F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2069" name="Group 2068">
            <a:extLst>
              <a:ext uri="{FF2B5EF4-FFF2-40B4-BE49-F238E27FC236}">
                <a16:creationId xmlns:a16="http://schemas.microsoft.com/office/drawing/2014/main" id="{FE2843ED-F098-420F-A88E-6D388CA66E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070" name="Straight Connector 2069">
              <a:extLst>
                <a:ext uri="{FF2B5EF4-FFF2-40B4-BE49-F238E27FC236}">
                  <a16:creationId xmlns:a16="http://schemas.microsoft.com/office/drawing/2014/main" id="{3B737E1D-32FE-413A-8A7C-15BA1928CE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E7A7D2A8-F228-45F1-995B-8C0BB591A5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6F16516D-6A46-472B-9F47-599DAA87A6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074" name="Rectangle 2073">
            <a:extLst>
              <a:ext uri="{FF2B5EF4-FFF2-40B4-BE49-F238E27FC236}">
                <a16:creationId xmlns:a16="http://schemas.microsoft.com/office/drawing/2014/main" id="{E6898A8B-7694-4511-9D43-7A00C39CB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ectangle 2075">
            <a:extLst>
              <a:ext uri="{FF2B5EF4-FFF2-40B4-BE49-F238E27FC236}">
                <a16:creationId xmlns:a16="http://schemas.microsoft.com/office/drawing/2014/main" id="{F4D4688B-E408-480C-8621-C590B0AD4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004723"/>
            <a:ext cx="11281609" cy="2396079"/>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078" name="Rectangle 2077">
            <a:extLst>
              <a:ext uri="{FF2B5EF4-FFF2-40B4-BE49-F238E27FC236}">
                <a16:creationId xmlns:a16="http://schemas.microsoft.com/office/drawing/2014/main" id="{1FCBA373-21DE-4AE6-8F98-9EACDE771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4169490"/>
            <a:ext cx="10954512" cy="2066544"/>
          </a:xfrm>
          <a:prstGeom prst="rect">
            <a:avLst/>
          </a:prstGeom>
          <a:solidFill>
            <a:schemeClr val="bg2"/>
          </a:solid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1B106A08-7E34-5AF7-DFA4-1C78119E4B4B}"/>
              </a:ext>
            </a:extLst>
          </p:cNvPr>
          <p:cNvSpPr>
            <a:spLocks noGrp="1"/>
          </p:cNvSpPr>
          <p:nvPr>
            <p:ph type="title"/>
          </p:nvPr>
        </p:nvSpPr>
        <p:spPr>
          <a:xfrm>
            <a:off x="1241170" y="4644082"/>
            <a:ext cx="9732773" cy="951573"/>
          </a:xfrm>
        </p:spPr>
        <p:txBody>
          <a:bodyPr vert="horz" lIns="91440" tIns="45720" rIns="91440" bIns="45720" rtlCol="0" anchor="ctr">
            <a:normAutofit/>
          </a:bodyPr>
          <a:lstStyle/>
          <a:p>
            <a:pPr algn="ctr">
              <a:lnSpc>
                <a:spcPct val="83000"/>
              </a:lnSpc>
            </a:pPr>
            <a:r>
              <a:rPr lang="en-US" sz="2000" cap="all" spc="-100" dirty="0">
                <a:solidFill>
                  <a:srgbClr val="FFFFFF"/>
                </a:solidFill>
                <a:effectLst>
                  <a:outerShdw blurRad="38100" dist="12700" dir="2700000" algn="tl" rotWithShape="0">
                    <a:prstClr val="black">
                      <a:alpha val="40000"/>
                    </a:prstClr>
                  </a:outerShdw>
                </a:effectLst>
              </a:rPr>
              <a:t>The seeds of spruce and pine trees ripen in cones. They are small and have transparent wings. As the seeds fall, they fall all around and are carried by the wind to different places.</a:t>
            </a:r>
          </a:p>
        </p:txBody>
      </p:sp>
      <p:sp>
        <p:nvSpPr>
          <p:cNvPr id="2080" name="Round Diagonal Corner Rectangle 23">
            <a:extLst>
              <a:ext uri="{FF2B5EF4-FFF2-40B4-BE49-F238E27FC236}">
                <a16:creationId xmlns:a16="http://schemas.microsoft.com/office/drawing/2014/main" id="{EE04E264-3E5B-4C3B-9BF0-C07B50BAF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968" y="636678"/>
            <a:ext cx="2599900" cy="3018203"/>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solidFill>
                <a:schemeClr val="tx1"/>
              </a:solidFill>
            </a:endParaRPr>
          </a:p>
        </p:txBody>
      </p:sp>
      <p:pic>
        <p:nvPicPr>
          <p:cNvPr id="2050" name="Picture 2" descr="Eglė – Vikipedija">
            <a:extLst>
              <a:ext uri="{FF2B5EF4-FFF2-40B4-BE49-F238E27FC236}">
                <a16:creationId xmlns:a16="http://schemas.microsoft.com/office/drawing/2014/main" id="{CFEF6A5D-1BAB-C830-2F68-9C35A986FC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09380" y="863184"/>
            <a:ext cx="1605075" cy="2544045"/>
          </a:xfrm>
          <a:prstGeom prst="rect">
            <a:avLst/>
          </a:prstGeom>
          <a:noFill/>
          <a:extLst>
            <a:ext uri="{909E8E84-426E-40DD-AFC4-6F175D3DCCD1}">
              <a14:hiddenFill xmlns:a14="http://schemas.microsoft.com/office/drawing/2010/main">
                <a:solidFill>
                  <a:srgbClr val="FFFFFF"/>
                </a:solidFill>
              </a14:hiddenFill>
            </a:ext>
          </a:extLst>
        </p:spPr>
      </p:pic>
      <p:sp>
        <p:nvSpPr>
          <p:cNvPr id="2082" name="Round Diagonal Corner Rectangle 21">
            <a:extLst>
              <a:ext uri="{FF2B5EF4-FFF2-40B4-BE49-F238E27FC236}">
                <a16:creationId xmlns:a16="http://schemas.microsoft.com/office/drawing/2014/main" id="{E4AB4F4F-D779-4D1F-8FAE-3B26D9E43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4690" y="636678"/>
            <a:ext cx="2599900" cy="3018203"/>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p>
        </p:txBody>
      </p:sp>
      <p:pic>
        <p:nvPicPr>
          <p:cNvPr id="2054" name="Picture 6" descr="Sakingoji pušis – Vikipedija">
            <a:extLst>
              <a:ext uri="{FF2B5EF4-FFF2-40B4-BE49-F238E27FC236}">
                <a16:creationId xmlns:a16="http://schemas.microsoft.com/office/drawing/2014/main" id="{7CCE269D-9128-F1FF-2DA2-6EF38916A34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53738" y="863184"/>
            <a:ext cx="1761804" cy="2544045"/>
          </a:xfrm>
          <a:prstGeom prst="rect">
            <a:avLst/>
          </a:prstGeom>
          <a:noFill/>
          <a:extLst>
            <a:ext uri="{909E8E84-426E-40DD-AFC4-6F175D3DCCD1}">
              <a14:hiddenFill xmlns:a14="http://schemas.microsoft.com/office/drawing/2010/main">
                <a:solidFill>
                  <a:srgbClr val="FFFFFF"/>
                </a:solidFill>
              </a14:hiddenFill>
            </a:ext>
          </a:extLst>
        </p:spPr>
      </p:pic>
      <p:sp>
        <p:nvSpPr>
          <p:cNvPr id="2084" name="Round Diagonal Corner Rectangle 33">
            <a:extLst>
              <a:ext uri="{FF2B5EF4-FFF2-40B4-BE49-F238E27FC236}">
                <a16:creationId xmlns:a16="http://schemas.microsoft.com/office/drawing/2014/main" id="{1F747897-C127-4577-8B95-2169DFB14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7412" y="636678"/>
            <a:ext cx="2599900" cy="3018203"/>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p>
        </p:txBody>
      </p:sp>
      <p:pic>
        <p:nvPicPr>
          <p:cNvPr id="2052" name="Picture 4" descr="Eglė – Vikipedija">
            <a:extLst>
              <a:ext uri="{FF2B5EF4-FFF2-40B4-BE49-F238E27FC236}">
                <a16:creationId xmlns:a16="http://schemas.microsoft.com/office/drawing/2014/main" id="{7061EA4F-A16A-E7B1-412C-4865B2B6C6D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03345" y="863184"/>
            <a:ext cx="1908033" cy="2544045"/>
          </a:xfrm>
          <a:prstGeom prst="rect">
            <a:avLst/>
          </a:prstGeom>
          <a:noFill/>
          <a:extLst>
            <a:ext uri="{909E8E84-426E-40DD-AFC4-6F175D3DCCD1}">
              <a14:hiddenFill xmlns:a14="http://schemas.microsoft.com/office/drawing/2010/main">
                <a:solidFill>
                  <a:srgbClr val="FFFFFF"/>
                </a:solidFill>
              </a14:hiddenFill>
            </a:ext>
          </a:extLst>
        </p:spPr>
      </p:pic>
      <p:sp>
        <p:nvSpPr>
          <p:cNvPr id="2086" name="Round Diagonal Corner Rectangle 25">
            <a:extLst>
              <a:ext uri="{FF2B5EF4-FFF2-40B4-BE49-F238E27FC236}">
                <a16:creationId xmlns:a16="http://schemas.microsoft.com/office/drawing/2014/main" id="{D3E16251-C23C-4441-BF1E-2E1D44C93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0133" y="636678"/>
            <a:ext cx="2599900" cy="3018203"/>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p>
        </p:txBody>
      </p:sp>
      <p:pic>
        <p:nvPicPr>
          <p:cNvPr id="2056" name="Picture 8" descr="Paprastoji pušis - Wikiwand">
            <a:extLst>
              <a:ext uri="{FF2B5EF4-FFF2-40B4-BE49-F238E27FC236}">
                <a16:creationId xmlns:a16="http://schemas.microsoft.com/office/drawing/2014/main" id="{76215EB5-C4E7-7FD4-8174-9CB2E431562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70541" y="863184"/>
            <a:ext cx="2019083" cy="254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1470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E4DE-898C-35C9-C503-6293E365CC3B}"/>
              </a:ext>
            </a:extLst>
          </p:cNvPr>
          <p:cNvSpPr>
            <a:spLocks noGrp="1"/>
          </p:cNvSpPr>
          <p:nvPr>
            <p:ph type="title"/>
          </p:nvPr>
        </p:nvSpPr>
        <p:spPr>
          <a:xfrm>
            <a:off x="434228" y="1489484"/>
            <a:ext cx="8700044" cy="1371600"/>
          </a:xfrm>
        </p:spPr>
        <p:txBody>
          <a:bodyPr>
            <a:noAutofit/>
          </a:bodyPr>
          <a:lstStyle/>
          <a:p>
            <a:pPr algn="just"/>
            <a:r>
              <a:rPr lang="en-GB" sz="3200" dirty="0"/>
              <a:t>The crested woodpecker hides oak acorns and hazelnuts in the autumn in moss and under clods of earth. This is how the birds prepare their winter supplies. Some of their hidden treats are no longer found, so trees grow out of them.</a:t>
            </a:r>
            <a:endParaRPr lang="en-US" sz="3200" dirty="0"/>
          </a:p>
        </p:txBody>
      </p:sp>
      <p:pic>
        <p:nvPicPr>
          <p:cNvPr id="3074" name="Picture 2" descr="Eurazinis kėkštas – Vikipedija">
            <a:extLst>
              <a:ext uri="{FF2B5EF4-FFF2-40B4-BE49-F238E27FC236}">
                <a16:creationId xmlns:a16="http://schemas.microsoft.com/office/drawing/2014/main" id="{F851B2F6-2E6C-4411-4E0D-5453D05EB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46" y="3737757"/>
            <a:ext cx="4055019" cy="26997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prastasis ąžuolas - Quercus robur - Vilniaus Filaretų pradinė mokykla">
            <a:extLst>
              <a:ext uri="{FF2B5EF4-FFF2-40B4-BE49-F238E27FC236}">
                <a16:creationId xmlns:a16="http://schemas.microsoft.com/office/drawing/2014/main" id="{3B9992D0-1D8A-B781-61EC-EEF7480A8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041" y="3737757"/>
            <a:ext cx="2190190" cy="26997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zdynas – kaip dauginti ir prižiūrėti - DELFI Agro">
            <a:extLst>
              <a:ext uri="{FF2B5EF4-FFF2-40B4-BE49-F238E27FC236}">
                <a16:creationId xmlns:a16="http://schemas.microsoft.com/office/drawing/2014/main" id="{C7EC01E5-739F-4D43-878A-C88253AC3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3108" y="3737757"/>
            <a:ext cx="3738169" cy="26997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emokami Gilės iškarpiniai, Parsisiųsti nemokamą iliustraciją, Nemokami  iliustracijos - Kita">
            <a:extLst>
              <a:ext uri="{FF2B5EF4-FFF2-40B4-BE49-F238E27FC236}">
                <a16:creationId xmlns:a16="http://schemas.microsoft.com/office/drawing/2014/main" id="{8FC5FD5A-8F94-590F-5A08-272874614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41367">
            <a:off x="10192623" y="2655572"/>
            <a:ext cx="1676286" cy="204049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emokami Gilės iškarpiniai, Parsisiųsti nemokamą iliustraciją, Nemokami  iliustracijos - Kita">
            <a:extLst>
              <a:ext uri="{FF2B5EF4-FFF2-40B4-BE49-F238E27FC236}">
                <a16:creationId xmlns:a16="http://schemas.microsoft.com/office/drawing/2014/main" id="{6AAE51B0-5911-F3AD-4578-4866FCFA7DE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03023" y="1670420"/>
            <a:ext cx="269170" cy="32765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emokami Gilės iškarpiniai, Parsisiųsti nemokamą iliustraciją, Nemokami  iliustracijos - Kita">
            <a:extLst>
              <a:ext uri="{FF2B5EF4-FFF2-40B4-BE49-F238E27FC236}">
                <a16:creationId xmlns:a16="http://schemas.microsoft.com/office/drawing/2014/main" id="{C30D0C40-8886-B31A-37E0-EEB9EF0B40A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3080814">
            <a:off x="8978651" y="2716533"/>
            <a:ext cx="717915" cy="87389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Nemokami Gilės iškarpiniai, Parsisiųsti nemokamą iliustraciją, Nemokami  iliustracijos - Kita">
            <a:extLst>
              <a:ext uri="{FF2B5EF4-FFF2-40B4-BE49-F238E27FC236}">
                <a16:creationId xmlns:a16="http://schemas.microsoft.com/office/drawing/2014/main" id="{34F15EDC-EAF8-44D6-FAC1-0AB258974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02844">
            <a:off x="10237833" y="560356"/>
            <a:ext cx="1451930" cy="176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40278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3D81-7953-17C7-3DD3-103C4D0622FE}"/>
              </a:ext>
            </a:extLst>
          </p:cNvPr>
          <p:cNvSpPr>
            <a:spLocks noGrp="1"/>
          </p:cNvSpPr>
          <p:nvPr>
            <p:ph type="title"/>
          </p:nvPr>
        </p:nvSpPr>
        <p:spPr>
          <a:xfrm>
            <a:off x="759794" y="4799658"/>
            <a:ext cx="10058400" cy="1371600"/>
          </a:xfrm>
        </p:spPr>
        <p:txBody>
          <a:bodyPr>
            <a:normAutofit fontScale="90000"/>
          </a:bodyPr>
          <a:lstStyle/>
          <a:p>
            <a:r>
              <a:rPr lang="en-GB" dirty="0"/>
              <a:t>A seedling can grow into a mighty oak tree. Like the </a:t>
            </a:r>
            <a:r>
              <a:rPr lang="en-GB" dirty="0" err="1"/>
              <a:t>Stelmužės</a:t>
            </a:r>
            <a:r>
              <a:rPr lang="en-GB" dirty="0"/>
              <a:t> Oak.</a:t>
            </a:r>
            <a:endParaRPr lang="en-US" dirty="0"/>
          </a:p>
        </p:txBody>
      </p:sp>
      <p:pic>
        <p:nvPicPr>
          <p:cNvPr id="7170" name="Picture 2" descr="Ąžuolo lapas,žalias,lapai,medis,lapai - nemokamos nuotraukos.  Mediakatalogas.lt">
            <a:extLst>
              <a:ext uri="{FF2B5EF4-FFF2-40B4-BE49-F238E27FC236}">
                <a16:creationId xmlns:a16="http://schemas.microsoft.com/office/drawing/2014/main" id="{8EF6C571-3FD5-BC6F-DBED-004DF750D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43923">
            <a:off x="4650761" y="171987"/>
            <a:ext cx="2181688" cy="43633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Ąžuolo lapas,žalias,lapai,medis,lapai - nemokamos nuotraukos.  Mediakatalogas.lt">
            <a:extLst>
              <a:ext uri="{FF2B5EF4-FFF2-40B4-BE49-F238E27FC236}">
                <a16:creationId xmlns:a16="http://schemas.microsoft.com/office/drawing/2014/main" id="{0500967A-A7CF-F04D-D90B-C0D3DECB478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94713">
            <a:off x="3428993" y="2124124"/>
            <a:ext cx="1226228" cy="245245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Ąžuolo lapas,žalias,lapai,medis,lapai - nemokamos nuotraukos.  Mediakatalogas.lt">
            <a:extLst>
              <a:ext uri="{FF2B5EF4-FFF2-40B4-BE49-F238E27FC236}">
                <a16:creationId xmlns:a16="http://schemas.microsoft.com/office/drawing/2014/main" id="{5FC28924-57AA-E9AA-A37F-85C93B3362B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46858" y="938548"/>
            <a:ext cx="1529070" cy="305813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Ąžuolo lapas,žalias,lapai,medis,lapai - nemokamos nuotraukos.  Mediakatalogas.lt">
            <a:extLst>
              <a:ext uri="{FF2B5EF4-FFF2-40B4-BE49-F238E27FC236}">
                <a16:creationId xmlns:a16="http://schemas.microsoft.com/office/drawing/2014/main" id="{89FDD808-0BB7-356F-C53A-E038477DF94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87752">
            <a:off x="844368" y="613218"/>
            <a:ext cx="819234" cy="163846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Ąžuolo lapas,žalias,lapai,medis,lapai - nemokamos nuotraukos.  Mediakatalogas.lt">
            <a:extLst>
              <a:ext uri="{FF2B5EF4-FFF2-40B4-BE49-F238E27FC236}">
                <a16:creationId xmlns:a16="http://schemas.microsoft.com/office/drawing/2014/main" id="{10A2D009-A792-8A5A-C6E5-12E2AC95FBB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516488">
            <a:off x="752262" y="2511745"/>
            <a:ext cx="1003446" cy="200689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Ąžuolo, gilės, filialas, lapai, gamta - nemokamos nuotraukos.  Mediakatalogas.lt">
            <a:extLst>
              <a:ext uri="{FF2B5EF4-FFF2-40B4-BE49-F238E27FC236}">
                <a16:creationId xmlns:a16="http://schemas.microsoft.com/office/drawing/2014/main" id="{567A335B-E8F8-8D3D-4C22-BB9B31AE38A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9727350" y="361900"/>
            <a:ext cx="2181688" cy="210571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D. Vaitkevičienė. Ąžuolas be viršūnės, arba kodėl bijome kirvio | Alkas.lt">
            <a:extLst>
              <a:ext uri="{FF2B5EF4-FFF2-40B4-BE49-F238E27FC236}">
                <a16:creationId xmlns:a16="http://schemas.microsoft.com/office/drawing/2014/main" id="{F82DAE9B-2408-2C72-57D8-2E6026BCA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3656" y="1827851"/>
            <a:ext cx="3058789" cy="257988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Gilė,riešutas,ąžuolo,medis,ruduo - nemokamos nuotraukos. Mediakatalogas.lt">
            <a:extLst>
              <a:ext uri="{FF2B5EF4-FFF2-40B4-BE49-F238E27FC236}">
                <a16:creationId xmlns:a16="http://schemas.microsoft.com/office/drawing/2014/main" id="{AE40AAAA-AC19-2C2A-75E1-A1F2A687FC5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22445" y="3711439"/>
            <a:ext cx="1743216" cy="257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69932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FF4F-5978-DEFB-D28E-9A231F123F8A}"/>
              </a:ext>
            </a:extLst>
          </p:cNvPr>
          <p:cNvSpPr>
            <a:spLocks noGrp="1"/>
          </p:cNvSpPr>
          <p:nvPr>
            <p:ph type="title"/>
          </p:nvPr>
        </p:nvSpPr>
        <p:spPr>
          <a:xfrm>
            <a:off x="3297984" y="3097655"/>
            <a:ext cx="5596031" cy="1371600"/>
          </a:xfrm>
        </p:spPr>
        <p:txBody>
          <a:bodyPr>
            <a:noAutofit/>
          </a:bodyPr>
          <a:lstStyle/>
          <a:p>
            <a:pPr algn="just"/>
            <a:r>
              <a:rPr lang="lt-LT" sz="3600" dirty="0"/>
              <a:t> </a:t>
            </a:r>
            <a:r>
              <a:rPr lang="en-GB" sz="3600" dirty="0"/>
              <a:t>Each cherry has one stone. The seed in the pit can grow into a new cherry tree.</a:t>
            </a:r>
            <a:endParaRPr lang="en-US" sz="3600" dirty="0"/>
          </a:p>
        </p:txBody>
      </p:sp>
      <p:pic>
        <p:nvPicPr>
          <p:cNvPr id="4098" name="Picture 2" descr="visnios koteliai | liaudiesismintispataria.lt">
            <a:extLst>
              <a:ext uri="{FF2B5EF4-FFF2-40B4-BE49-F238E27FC236}">
                <a16:creationId xmlns:a16="http://schemas.microsoft.com/office/drawing/2014/main" id="{4B60D85F-6974-2F96-43D6-6E5EC7EEC4A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1638" y="392836"/>
            <a:ext cx="2891161" cy="21683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la Clipart : Klipartas- Vyšnių kekė">
            <a:extLst>
              <a:ext uri="{FF2B5EF4-FFF2-40B4-BE49-F238E27FC236}">
                <a16:creationId xmlns:a16="http://schemas.microsoft.com/office/drawing/2014/main" id="{D9BEF4CA-A0EC-65E6-DB65-5A4213110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4249422"/>
            <a:ext cx="3390776" cy="21691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erry Tree Types - What Are Some Common Varieties Of Cherry Trees">
            <a:extLst>
              <a:ext uri="{FF2B5EF4-FFF2-40B4-BE49-F238E27FC236}">
                <a16:creationId xmlns:a16="http://schemas.microsoft.com/office/drawing/2014/main" id="{7FAE840B-AD5D-FACB-AB1D-DD75B80A2C7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85051" y="439446"/>
            <a:ext cx="3212146" cy="21407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d cherry PNG image, free download, Resolution:3435x2180 Transparent Png  Image - ImgsPng">
            <a:extLst>
              <a:ext uri="{FF2B5EF4-FFF2-40B4-BE49-F238E27FC236}">
                <a16:creationId xmlns:a16="http://schemas.microsoft.com/office/drawing/2014/main" id="{0E34D9ED-D329-152A-37F9-75EA288CFC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70664" y="504532"/>
            <a:ext cx="3384073" cy="214767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herry blossoms PNG #4 by AugT30 on DeviantArt">
            <a:extLst>
              <a:ext uri="{FF2B5EF4-FFF2-40B4-BE49-F238E27FC236}">
                <a16:creationId xmlns:a16="http://schemas.microsoft.com/office/drawing/2014/main" id="{6E1EB42F-CCD6-7104-1A0B-51030E432A0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9622565">
            <a:off x="987724" y="1796984"/>
            <a:ext cx="2682521" cy="449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39556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EDA2-C1FA-A0B1-AACA-ED282277BF7F}"/>
              </a:ext>
            </a:extLst>
          </p:cNvPr>
          <p:cNvSpPr>
            <a:spLocks noGrp="1"/>
          </p:cNvSpPr>
          <p:nvPr>
            <p:ph type="title"/>
          </p:nvPr>
        </p:nvSpPr>
        <p:spPr>
          <a:xfrm>
            <a:off x="489751" y="4966019"/>
            <a:ext cx="10058400" cy="1371600"/>
          </a:xfrm>
        </p:spPr>
        <p:txBody>
          <a:bodyPr>
            <a:normAutofit fontScale="90000"/>
          </a:bodyPr>
          <a:lstStyle/>
          <a:p>
            <a:r>
              <a:rPr lang="en-GB" dirty="0"/>
              <a:t>It takes only a few years for pine cones to produce all their seeds.</a:t>
            </a:r>
            <a:endParaRPr lang="en-US" dirty="0"/>
          </a:p>
        </p:txBody>
      </p:sp>
      <p:pic>
        <p:nvPicPr>
          <p:cNvPr id="5122" name="Picture 2" descr="Aukščiausia pušis – Lietuvos rekordai">
            <a:extLst>
              <a:ext uri="{FF2B5EF4-FFF2-40B4-BE49-F238E27FC236}">
                <a16:creationId xmlns:a16="http://schemas.microsoft.com/office/drawing/2014/main" id="{9B9AAE2E-720F-8A9E-CC77-86B4D7B9339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19386" y="813046"/>
            <a:ext cx="4091097" cy="40910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entos regioninis parkas - Užpelkių pušis">
            <a:extLst>
              <a:ext uri="{FF2B5EF4-FFF2-40B4-BE49-F238E27FC236}">
                <a16:creationId xmlns:a16="http://schemas.microsoft.com/office/drawing/2014/main" id="{5CE21BBB-8AD6-CFCE-D0C6-53D7A2BB9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615" y="813046"/>
            <a:ext cx="2722439" cy="40910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INUS CONUS KANKORĖŽIŲ MULČIAS – miško kilimas Jūsų kieme | KANKORĖŽIAI .LT">
            <a:extLst>
              <a:ext uri="{FF2B5EF4-FFF2-40B4-BE49-F238E27FC236}">
                <a16:creationId xmlns:a16="http://schemas.microsoft.com/office/drawing/2014/main" id="{84185D22-0016-B5AF-B127-4ACE48952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90" y="2858594"/>
            <a:ext cx="2419535" cy="241953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INUS CONUS KANKORĖŽIŲ MULČIAS – miško kilimas Jūsų kieme | KANKORĖŽIAI .LT">
            <a:extLst>
              <a:ext uri="{FF2B5EF4-FFF2-40B4-BE49-F238E27FC236}">
                <a16:creationId xmlns:a16="http://schemas.microsoft.com/office/drawing/2014/main" id="{158376A9-602E-2A33-76CB-89787FEBA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92406">
            <a:off x="2719713" y="1214783"/>
            <a:ext cx="1941620" cy="194162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INUS CONUS KANKORĖŽIŲ MULČIAS – miško kilimas Jūsų kieme | KANKORĖŽIAI .LT">
            <a:extLst>
              <a:ext uri="{FF2B5EF4-FFF2-40B4-BE49-F238E27FC236}">
                <a16:creationId xmlns:a16="http://schemas.microsoft.com/office/drawing/2014/main" id="{7F3381BB-45E3-CAE7-E53D-09F65CF7C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89119">
            <a:off x="-79899" y="104275"/>
            <a:ext cx="2911829" cy="291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164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8C46F-AC9C-6D0A-691A-492BBCD5F47E}"/>
              </a:ext>
            </a:extLst>
          </p:cNvPr>
          <p:cNvSpPr>
            <a:spLocks noGrp="1"/>
          </p:cNvSpPr>
          <p:nvPr>
            <p:ph type="title"/>
          </p:nvPr>
        </p:nvSpPr>
        <p:spPr>
          <a:xfrm>
            <a:off x="596284" y="2213941"/>
            <a:ext cx="9021562" cy="1371600"/>
          </a:xfrm>
        </p:spPr>
        <p:txBody>
          <a:bodyPr>
            <a:noAutofit/>
          </a:bodyPr>
          <a:lstStyle/>
          <a:p>
            <a:pPr algn="just"/>
            <a:r>
              <a:rPr lang="lt-LT" sz="2800" dirty="0"/>
              <a:t>Klevo sėklytė turi du plėviškus sparnelius. Pučiant vėjui ji gali nuskristi labai </a:t>
            </a:r>
            <a:r>
              <a:rPr lang="lt-LT" sz="2800" dirty="0" err="1"/>
              <a:t>tolKlevo</a:t>
            </a:r>
            <a:r>
              <a:rPr lang="lt-LT" sz="2800" dirty="0"/>
              <a:t> sėklytė turi du plėviškus sparnelius. Pučiant vėjui ji gali nuskristi labai toli, o atrodo kaip mažas </a:t>
            </a:r>
            <a:r>
              <a:rPr lang="lt-LT" sz="2800" dirty="0" err="1"/>
              <a:t>malūnspaarnis.i</a:t>
            </a:r>
            <a:r>
              <a:rPr lang="lt-LT" sz="2800" dirty="0"/>
              <a:t>, o atrodo kaip mažas </a:t>
            </a:r>
            <a:r>
              <a:rPr lang="lt-LT" sz="2800" dirty="0" err="1"/>
              <a:t>malūnspaarnis</a:t>
            </a:r>
            <a:r>
              <a:rPr lang="lt-LT" sz="2800" dirty="0"/>
              <a:t>.</a:t>
            </a:r>
            <a:endParaRPr lang="en-US" sz="2800" dirty="0"/>
          </a:p>
        </p:txBody>
      </p:sp>
      <p:pic>
        <p:nvPicPr>
          <p:cNvPr id="6146" name="Picture 2" descr="Paprastasis klevas – Vikipedija">
            <a:extLst>
              <a:ext uri="{FF2B5EF4-FFF2-40B4-BE49-F238E27FC236}">
                <a16:creationId xmlns:a16="http://schemas.microsoft.com/office/drawing/2014/main" id="{F72FF310-D9CA-A86A-E203-0EB3E9C9E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7846" y="593278"/>
            <a:ext cx="190500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prastasis klevas – Vikipedija">
            <a:extLst>
              <a:ext uri="{FF2B5EF4-FFF2-40B4-BE49-F238E27FC236}">
                <a16:creationId xmlns:a16="http://schemas.microsoft.com/office/drawing/2014/main" id="{1402EAA2-91F2-14F8-E884-19C62304B0A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17576" y="3771761"/>
            <a:ext cx="2130581" cy="294437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 klevo lapas - Emoji prasmė">
            <a:extLst>
              <a:ext uri="{FF2B5EF4-FFF2-40B4-BE49-F238E27FC236}">
                <a16:creationId xmlns:a16="http://schemas.microsoft.com/office/drawing/2014/main" id="{E53A5013-CBDE-4DD1-CE6B-760EF4FD2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00453">
            <a:off x="501588" y="3867416"/>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 klevo lapas - Emoji prasmė">
            <a:extLst>
              <a:ext uri="{FF2B5EF4-FFF2-40B4-BE49-F238E27FC236}">
                <a16:creationId xmlns:a16="http://schemas.microsoft.com/office/drawing/2014/main" id="{DDE615FA-9D1A-5F42-8BEF-7177F455C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39242">
            <a:off x="7587448" y="494885"/>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 klevo lapas - Emoji prasmė">
            <a:extLst>
              <a:ext uri="{FF2B5EF4-FFF2-40B4-BE49-F238E27FC236}">
                <a16:creationId xmlns:a16="http://schemas.microsoft.com/office/drawing/2014/main" id="{3F62503E-547F-8D91-CA68-17091A51D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3157">
            <a:off x="4631411" y="5464087"/>
            <a:ext cx="699604" cy="69960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 klevo lapas - Emoji prasmė">
            <a:extLst>
              <a:ext uri="{FF2B5EF4-FFF2-40B4-BE49-F238E27FC236}">
                <a16:creationId xmlns:a16="http://schemas.microsoft.com/office/drawing/2014/main" id="{F4387668-A681-990C-2847-BF36F024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43434">
            <a:off x="2040905" y="4200135"/>
            <a:ext cx="2076988" cy="207698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 klevo lapas - Emoji prasmė">
            <a:extLst>
              <a:ext uri="{FF2B5EF4-FFF2-40B4-BE49-F238E27FC236}">
                <a16:creationId xmlns:a16="http://schemas.microsoft.com/office/drawing/2014/main" id="{9B1811C9-8FCD-8181-5049-AEE1F8E11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02636">
            <a:off x="4988488" y="3731057"/>
            <a:ext cx="2215023" cy="2215023"/>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 klevo lapas - Emoji prasmė">
            <a:extLst>
              <a:ext uri="{FF2B5EF4-FFF2-40B4-BE49-F238E27FC236}">
                <a16:creationId xmlns:a16="http://schemas.microsoft.com/office/drawing/2014/main" id="{54A37373-6B71-DF87-45B8-93A4F1DE6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132" y="563077"/>
            <a:ext cx="1464644" cy="1464644"/>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 klevo lapas - Emoji prasmė">
            <a:extLst>
              <a:ext uri="{FF2B5EF4-FFF2-40B4-BE49-F238E27FC236}">
                <a16:creationId xmlns:a16="http://schemas.microsoft.com/office/drawing/2014/main" id="{00542BB2-33F8-46B1-2F6C-60387CEC8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49423">
            <a:off x="4894129" y="-3677"/>
            <a:ext cx="1840386" cy="1840386"/>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 klevo lapas - Emoji prasmė">
            <a:extLst>
              <a:ext uri="{FF2B5EF4-FFF2-40B4-BE49-F238E27FC236}">
                <a16:creationId xmlns:a16="http://schemas.microsoft.com/office/drawing/2014/main" id="{A878B86E-F9A0-2FF4-EECD-7F7E86F70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157" y="3776810"/>
            <a:ext cx="2990818" cy="299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0834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0" name="Picture 18" descr="Medžio lapas">
            <a:extLst>
              <a:ext uri="{FF2B5EF4-FFF2-40B4-BE49-F238E27FC236}">
                <a16:creationId xmlns:a16="http://schemas.microsoft.com/office/drawing/2014/main" id="{32F94E00-EBBA-46A2-27B4-0BEDCABF0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986" y="180696"/>
            <a:ext cx="3390035" cy="339003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Medžio lapas">
            <a:extLst>
              <a:ext uri="{FF2B5EF4-FFF2-40B4-BE49-F238E27FC236}">
                <a16:creationId xmlns:a16="http://schemas.microsoft.com/office/drawing/2014/main" id="{2F019417-CC0C-0DC7-216C-B31FFED7D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55898" flipV="1">
            <a:off x="-107831" y="-315773"/>
            <a:ext cx="3555963" cy="329258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Medžio lapas">
            <a:extLst>
              <a:ext uri="{FF2B5EF4-FFF2-40B4-BE49-F238E27FC236}">
                <a16:creationId xmlns:a16="http://schemas.microsoft.com/office/drawing/2014/main" id="{ED634F12-8269-D29D-1743-A67178B73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00000">
            <a:off x="3184537" y="-181227"/>
            <a:ext cx="3321580" cy="33215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D6E9B6-EB73-C7EF-308E-5F4E775E4FFC}"/>
              </a:ext>
            </a:extLst>
          </p:cNvPr>
          <p:cNvSpPr>
            <a:spLocks noGrp="1"/>
          </p:cNvSpPr>
          <p:nvPr>
            <p:ph type="title"/>
          </p:nvPr>
        </p:nvSpPr>
        <p:spPr>
          <a:xfrm>
            <a:off x="857310" y="2875224"/>
            <a:ext cx="8928310" cy="1132528"/>
          </a:xfrm>
        </p:spPr>
        <p:txBody>
          <a:bodyPr>
            <a:noAutofit/>
          </a:bodyPr>
          <a:lstStyle/>
          <a:p>
            <a:pPr algn="just"/>
            <a:r>
              <a:rPr lang="en-GB" sz="4000" dirty="0"/>
              <a:t>THANK YOU FOR YOUR ATTENTION</a:t>
            </a:r>
            <a:endParaRPr lang="en-US" sz="4000" dirty="0"/>
          </a:p>
        </p:txBody>
      </p:sp>
      <p:pic>
        <p:nvPicPr>
          <p:cNvPr id="8194" name="Picture 2" descr="Nemokamos nuotraukos medis png paieška, atsisiuntimas - mediakatalogas.lt">
            <a:extLst>
              <a:ext uri="{FF2B5EF4-FFF2-40B4-BE49-F238E27FC236}">
                <a16:creationId xmlns:a16="http://schemas.microsoft.com/office/drawing/2014/main" id="{BA246DB2-8CB5-2C5B-75E8-60B0590C8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569" y="2246050"/>
            <a:ext cx="2962431" cy="42534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ee Trees Clipart Pictures - Clipartix">
            <a:extLst>
              <a:ext uri="{FF2B5EF4-FFF2-40B4-BE49-F238E27FC236}">
                <a16:creationId xmlns:a16="http://schemas.microsoft.com/office/drawing/2014/main" id="{E1987FA4-BD1A-281B-5D88-60853E049C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5299" y="3891446"/>
            <a:ext cx="2122039" cy="260802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Nemokami Gilės iškarpiniai, Parsisiųsti nemokamą iliustraciją, Nemokami  iliustracijos - Kita">
            <a:extLst>
              <a:ext uri="{FF2B5EF4-FFF2-40B4-BE49-F238E27FC236}">
                <a16:creationId xmlns:a16="http://schemas.microsoft.com/office/drawing/2014/main" id="{345AF0D3-379B-8275-FE2D-58B7AE1F9E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7974237">
            <a:off x="2198779" y="61141"/>
            <a:ext cx="2850199" cy="285019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Nemokami Gilės iškarpiniai, Parsisiųsti nemokamą iliustraciją, Nemokami  iliustracijos - Kita">
            <a:extLst>
              <a:ext uri="{FF2B5EF4-FFF2-40B4-BE49-F238E27FC236}">
                <a16:creationId xmlns:a16="http://schemas.microsoft.com/office/drawing/2014/main" id="{6E8D8D14-C449-933B-80D1-1DDC3EB5F27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459177" y="1220326"/>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mokami Gilės iškarpiniai, Parsisiųsti nemokamą iliustraciją, Nemokami  iliustracijos - Kita">
            <a:extLst>
              <a:ext uri="{FF2B5EF4-FFF2-40B4-BE49-F238E27FC236}">
                <a16:creationId xmlns:a16="http://schemas.microsoft.com/office/drawing/2014/main" id="{95A45EE2-37AD-6464-82AD-21FC7BC38DE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9562170">
            <a:off x="4464254" y="1166334"/>
            <a:ext cx="1100091" cy="1100091"/>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Medžio lapas">
            <a:extLst>
              <a:ext uri="{FF2B5EF4-FFF2-40B4-BE49-F238E27FC236}">
                <a16:creationId xmlns:a16="http://schemas.microsoft.com/office/drawing/2014/main" id="{AE5ABE89-07F9-02F2-3AC8-D37E47224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751" y="356724"/>
            <a:ext cx="2511166" cy="2511166"/>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Medžio lapas">
            <a:extLst>
              <a:ext uri="{FF2B5EF4-FFF2-40B4-BE49-F238E27FC236}">
                <a16:creationId xmlns:a16="http://schemas.microsoft.com/office/drawing/2014/main" id="{F261275F-BF6F-33AA-26E9-40DE92777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3268558" y="3367463"/>
            <a:ext cx="3176884" cy="31768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4364" y="5532582"/>
            <a:ext cx="3195781" cy="369332"/>
          </a:xfrm>
          <a:prstGeom prst="rect">
            <a:avLst/>
          </a:prstGeom>
          <a:noFill/>
        </p:spPr>
        <p:txBody>
          <a:bodyPr wrap="square" rtlCol="0">
            <a:spAutoFit/>
          </a:bodyPr>
          <a:lstStyle/>
          <a:p>
            <a:r>
              <a:rPr lang="lt-LT" dirty="0"/>
              <a:t>Elžbieta Augutė</a:t>
            </a:r>
            <a:endParaRPr lang="en-US" dirty="0"/>
          </a:p>
        </p:txBody>
      </p:sp>
    </p:spTree>
    <p:extLst>
      <p:ext uri="{BB962C8B-B14F-4D97-AF65-F5344CB8AC3E}">
        <p14:creationId xmlns:p14="http://schemas.microsoft.com/office/powerpoint/2010/main" val="2748816060"/>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as" ma:contentTypeID="0x010100E35EC851E142A045A37469A85F7B2566" ma:contentTypeVersion="17" ma:contentTypeDescription="Kurkite naują dokumentą." ma:contentTypeScope="" ma:versionID="05915f1ac50756f91d48f01b2fc8ae12">
  <xsd:schema xmlns:xsd="http://www.w3.org/2001/XMLSchema" xmlns:xs="http://www.w3.org/2001/XMLSchema" xmlns:p="http://schemas.microsoft.com/office/2006/metadata/properties" xmlns:ns2="9bc1ab97-6677-4452-aa30-d6caa465d47c" xmlns:ns3="75b93d49-a29a-4f43-85d3-50a33f9640b9" targetNamespace="http://schemas.microsoft.com/office/2006/metadata/properties" ma:root="true" ma:fieldsID="21a65fe46281bdf5cbff171c9c1abaa5" ns2:_="" ns3:_="">
    <xsd:import namespace="9bc1ab97-6677-4452-aa30-d6caa465d47c"/>
    <xsd:import namespace="75b93d49-a29a-4f43-85d3-50a33f9640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c1ab97-6677-4452-aa30-d6caa465d4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10cad69d-0dcc-4fe0-9374-b0335a02230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b93d49-a29a-4f43-85d3-50a33f9640b9" elementFormDefault="qualified">
    <xsd:import namespace="http://schemas.microsoft.com/office/2006/documentManagement/types"/>
    <xsd:import namespace="http://schemas.microsoft.com/office/infopath/2007/PartnerControls"/>
    <xsd:element name="SharedWithUsers" ma:index="15"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544ef931-92e7-4ad8-b638-481a5e6b7bca}" ma:internalName="TaxCatchAll" ma:showField="CatchAllData" ma:web="75b93d49-a29a-4f43-85d3-50a33f9640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c1ab97-6677-4452-aa30-d6caa465d47c">
      <Terms xmlns="http://schemas.microsoft.com/office/infopath/2007/PartnerControls"/>
    </lcf76f155ced4ddcb4097134ff3c332f>
    <TaxCatchAll xmlns="75b93d49-a29a-4f43-85d3-50a33f9640b9" xsi:nil="true"/>
  </documentManagement>
</p:properties>
</file>

<file path=customXml/itemProps1.xml><?xml version="1.0" encoding="utf-8"?>
<ds:datastoreItem xmlns:ds="http://schemas.openxmlformats.org/officeDocument/2006/customXml" ds:itemID="{A6266D4A-3313-4780-8144-205DCDC2994F}">
  <ds:schemaRefs>
    <ds:schemaRef ds:uri="http://schemas.microsoft.com/sharepoint/v3/contenttype/forms"/>
  </ds:schemaRefs>
</ds:datastoreItem>
</file>

<file path=customXml/itemProps2.xml><?xml version="1.0" encoding="utf-8"?>
<ds:datastoreItem xmlns:ds="http://schemas.openxmlformats.org/officeDocument/2006/customXml" ds:itemID="{94306864-F002-4EE9-883A-5AD394EDA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c1ab97-6677-4452-aa30-d6caa465d47c"/>
    <ds:schemaRef ds:uri="75b93d49-a29a-4f43-85d3-50a33f9640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7C1A07-8EFF-49CD-A65D-0411347AB3F2}">
  <ds:schemaRefs>
    <ds:schemaRef ds:uri="http://www.w3.org/XML/1998/namespace"/>
    <ds:schemaRef ds:uri="http://purl.org/dc/elements/1.1/"/>
    <ds:schemaRef ds:uri="9bc1ab97-6677-4452-aa30-d6caa465d47c"/>
    <ds:schemaRef ds:uri="http://schemas.openxmlformats.org/package/2006/metadata/core-properties"/>
    <ds:schemaRef ds:uri="http://schemas.microsoft.com/office/2006/documentManagement/types"/>
    <ds:schemaRef ds:uri="http://purl.org/dc/dcmitype/"/>
    <ds:schemaRef ds:uri="http://purl.org/dc/terms/"/>
    <ds:schemaRef ds:uri="http://schemas.microsoft.com/office/infopath/2007/PartnerControls"/>
    <ds:schemaRef ds:uri="75b93d49-a29a-4f43-85d3-50a33f9640b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TM03457510[[fn=Savon]]</Template>
  <TotalTime>1625</TotalTime>
  <Words>203</Words>
  <Application>Microsoft Office PowerPoint</Application>
  <PresentationFormat>Plačiaekranė</PresentationFormat>
  <Paragraphs>11</Paragraphs>
  <Slides>9</Slides>
  <Notes>1</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9</vt:i4>
      </vt:variant>
    </vt:vector>
  </HeadingPairs>
  <TitlesOfParts>
    <vt:vector size="13" baseType="lpstr">
      <vt:lpstr>Arial</vt:lpstr>
      <vt:lpstr>Calibri</vt:lpstr>
      <vt:lpstr>Century Gothic</vt:lpstr>
      <vt:lpstr>Savon</vt:lpstr>
      <vt:lpstr>FACTS ABOUT TREE SEEDS</vt:lpstr>
      <vt:lpstr>A mature birch tree can spread about one million seeds a year.  </vt:lpstr>
      <vt:lpstr>The seeds of spruce and pine trees ripen in cones. They are small and have transparent wings. As the seeds fall, they fall all around and are carried by the wind to different places.</vt:lpstr>
      <vt:lpstr>The crested woodpecker hides oak acorns and hazelnuts in the autumn in moss and under clods of earth. This is how the birds prepare their winter supplies. Some of their hidden treats are no longer found, so trees grow out of them.</vt:lpstr>
      <vt:lpstr>A seedling can grow into a mighty oak tree. Like the Stelmužės Oak.</vt:lpstr>
      <vt:lpstr> Each cherry has one stone. The seed in the pit can grow into a new cherry tree.</vt:lpstr>
      <vt:lpstr>It takes only a few years for pine cones to produce all their seeds.</vt:lpstr>
      <vt:lpstr>Klevo sėklytė turi du plėviškus sparnelius. Pučiant vėjui ji gali nuskristi labai tolKlevo sėklytė turi du plėviškus sparnelius. Pučiant vėjui ji gali nuskristi labai toli, o atrodo kaip mažas malūnspaarnis.i, o atrodo kaip mažas malūnspaarnis.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FAKTAI APIE MEDŽIŲ SĖKLAS</dc:title>
  <dc:creator>Elžbieta Augutė</dc:creator>
  <cp:lastModifiedBy>Vilma Vaškevičienė</cp:lastModifiedBy>
  <cp:revision>4</cp:revision>
  <dcterms:created xsi:type="dcterms:W3CDTF">2022-10-16T14:30:54Z</dcterms:created>
  <dcterms:modified xsi:type="dcterms:W3CDTF">2023-01-05T14:47:16Z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0x010100E35EC851E142A045A37469A85F7B2566</vt:lpwstr>
  </property>
  <property fmtid="{D5CDD505-2E9C-101B-9397-08002B2CF9AE}" pid="3" name="MediaServiceImageTags">
    <vt:lpwstr/>
  </property>
</Properties>
</file>