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B8B73-C9D4-4FFF-BA0D-2157D2CE33ED}" v="20" dt="2023-02-27T19:46:18.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7DB3-D1D6-B8B2-41E2-7A33C96BC8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BE19ED68-7E3A-F502-785E-5845F7D7F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13CE4182-5612-6571-23C3-9A275BB30F9D}"/>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5" name="Footer Placeholder 4">
            <a:extLst>
              <a:ext uri="{FF2B5EF4-FFF2-40B4-BE49-F238E27FC236}">
                <a16:creationId xmlns:a16="http://schemas.microsoft.com/office/drawing/2014/main" id="{CA7A0B0E-8DFF-9A57-7F6C-E185A3C7E857}"/>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AF310367-762B-D299-0436-8688864C6E6B}"/>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144687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77CC-129F-B4BE-FB99-283CB8DFA4E3}"/>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19F376C6-451B-9749-31D8-A1F778F36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5DC534C-1C3F-D790-4B63-C3D85EB5B3E2}"/>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5" name="Footer Placeholder 4">
            <a:extLst>
              <a:ext uri="{FF2B5EF4-FFF2-40B4-BE49-F238E27FC236}">
                <a16:creationId xmlns:a16="http://schemas.microsoft.com/office/drawing/2014/main" id="{88E29994-E55E-6D64-6D43-A8FE2522184B}"/>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4C9B4456-21E3-3EA5-4876-7BA4F56D6BCC}"/>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289831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F94FD-31BB-CC2E-18E0-C96E4CF88C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4983BAEA-E7F1-8679-0689-DB4F2BC073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E8F6B8B9-AB9B-B1AA-BB5B-21C2A21B5CA4}"/>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5" name="Footer Placeholder 4">
            <a:extLst>
              <a:ext uri="{FF2B5EF4-FFF2-40B4-BE49-F238E27FC236}">
                <a16:creationId xmlns:a16="http://schemas.microsoft.com/office/drawing/2014/main" id="{F9605928-2256-DD8F-04B1-EFC2B3996C18}"/>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C27FF33-7097-91CF-4F16-7EF69A455D4F}"/>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339411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9F36-541D-20C5-6D26-0A123924A493}"/>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CF42BE2E-193E-15FA-5955-0C77B352D3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C2359C69-BE5A-825F-DEF2-5066EA1EDF54}"/>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5" name="Footer Placeholder 4">
            <a:extLst>
              <a:ext uri="{FF2B5EF4-FFF2-40B4-BE49-F238E27FC236}">
                <a16:creationId xmlns:a16="http://schemas.microsoft.com/office/drawing/2014/main" id="{D43E1535-B74A-D869-F779-D76456651FDD}"/>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7E51F666-D84A-89B5-594D-2E4797051277}"/>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3528026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FC36-E44E-9F26-9DB3-BBE909B98F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E1FF2512-A8C0-9EF3-0BDC-A159961B1C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107DD8-8F00-A7E1-49F6-9CCBA1D923CB}"/>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5" name="Footer Placeholder 4">
            <a:extLst>
              <a:ext uri="{FF2B5EF4-FFF2-40B4-BE49-F238E27FC236}">
                <a16:creationId xmlns:a16="http://schemas.microsoft.com/office/drawing/2014/main" id="{FFBCF803-093A-730F-9B77-EE806A5F91C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D7FD7939-FFA0-85F9-362F-26F91B6492A8}"/>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330720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D485-10E6-4BDB-F2DC-71B33147BC28}"/>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E5F6EB0B-828A-51BB-8905-ECA624B62D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D3D1F44F-A319-E0FF-D00C-FBB23FF1CF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7315F0C7-A642-CF37-AD59-7285CAE1BF2D}"/>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6" name="Footer Placeholder 5">
            <a:extLst>
              <a:ext uri="{FF2B5EF4-FFF2-40B4-BE49-F238E27FC236}">
                <a16:creationId xmlns:a16="http://schemas.microsoft.com/office/drawing/2014/main" id="{8018BA19-A1FD-6426-3864-7CE0816B9A33}"/>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02192718-B3EE-D7A9-F11E-698FD1DB8C46}"/>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108245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FDD0-0BBC-D252-E82F-762A86C52ACD}"/>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A647AAD1-0C2E-A887-E2E6-0F4AB2629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1182ED-C6AB-E09C-C07E-BF4E8B60E0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0D1B8B2F-883C-345B-9509-97A620A97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EA79A7-3DD0-56FD-A541-0D5826428F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02153CDF-3D8A-6860-30A2-37B8D87533E8}"/>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8" name="Footer Placeholder 7">
            <a:extLst>
              <a:ext uri="{FF2B5EF4-FFF2-40B4-BE49-F238E27FC236}">
                <a16:creationId xmlns:a16="http://schemas.microsoft.com/office/drawing/2014/main" id="{CFC13CE1-0ACB-636F-D932-0D00B16020F1}"/>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43A8B525-0181-8F97-6526-D337AFF6D127}"/>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67623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CEFB-E272-97E7-9899-B001CCD1CDF4}"/>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D7FCBC5C-8A3D-1AB7-4843-4C45B612788C}"/>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4" name="Footer Placeholder 3">
            <a:extLst>
              <a:ext uri="{FF2B5EF4-FFF2-40B4-BE49-F238E27FC236}">
                <a16:creationId xmlns:a16="http://schemas.microsoft.com/office/drawing/2014/main" id="{247FDE1D-C179-93AD-C897-CF5504B3BD42}"/>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BC5AED2D-527B-8C77-6A4B-74F22A580CC5}"/>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98784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A0BDBB-FF18-A47A-93F2-6267DC25D7BE}"/>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3" name="Footer Placeholder 2">
            <a:extLst>
              <a:ext uri="{FF2B5EF4-FFF2-40B4-BE49-F238E27FC236}">
                <a16:creationId xmlns:a16="http://schemas.microsoft.com/office/drawing/2014/main" id="{E18045D1-3B88-F4BC-21A4-04B4260D7D6D}"/>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E7111C29-8261-4671-0CF2-DA0EF18CE7A6}"/>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403670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4960-F7A1-1DF8-B34F-522584FB54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76C42ABF-03D8-03A3-7F94-7A0A0436E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331CD279-5B6A-D403-9F6B-D59E88122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55454-86FE-9C8F-FDDC-CA030D6634B4}"/>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6" name="Footer Placeholder 5">
            <a:extLst>
              <a:ext uri="{FF2B5EF4-FFF2-40B4-BE49-F238E27FC236}">
                <a16:creationId xmlns:a16="http://schemas.microsoft.com/office/drawing/2014/main" id="{4270B600-1B08-2740-6FAF-387A787996D9}"/>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5D2657B9-2031-1070-F548-DF79D285C919}"/>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1631339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D955-2F5C-6C22-C026-8AA5CEF86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30F6711E-B205-4801-A3C9-2D6164270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EC498B48-B12A-C9DE-EDBD-B364301A4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52970-C0FC-73BB-5A15-9AA5B0231589}"/>
              </a:ext>
            </a:extLst>
          </p:cNvPr>
          <p:cNvSpPr>
            <a:spLocks noGrp="1"/>
          </p:cNvSpPr>
          <p:nvPr>
            <p:ph type="dt" sz="half" idx="10"/>
          </p:nvPr>
        </p:nvSpPr>
        <p:spPr/>
        <p:txBody>
          <a:bodyPr/>
          <a:lstStyle/>
          <a:p>
            <a:fld id="{6E57565B-3C7D-47A9-9B55-B13E58D5B45C}" type="datetimeFigureOut">
              <a:rPr lang="lt-LT" smtClean="0"/>
              <a:t>2023-02-27</a:t>
            </a:fld>
            <a:endParaRPr lang="lt-LT"/>
          </a:p>
        </p:txBody>
      </p:sp>
      <p:sp>
        <p:nvSpPr>
          <p:cNvPr id="6" name="Footer Placeholder 5">
            <a:extLst>
              <a:ext uri="{FF2B5EF4-FFF2-40B4-BE49-F238E27FC236}">
                <a16:creationId xmlns:a16="http://schemas.microsoft.com/office/drawing/2014/main" id="{6B077DEF-98A3-FD88-6638-9D14ACA2B7A3}"/>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C33CB637-C29F-CFFA-F0E2-C856D38A6F5A}"/>
              </a:ext>
            </a:extLst>
          </p:cNvPr>
          <p:cNvSpPr>
            <a:spLocks noGrp="1"/>
          </p:cNvSpPr>
          <p:nvPr>
            <p:ph type="sldNum" sz="quarter" idx="12"/>
          </p:nvPr>
        </p:nvSpPr>
        <p:spPr/>
        <p:txBody>
          <a:bodyPr/>
          <a:lstStyle/>
          <a:p>
            <a:fld id="{D88996B2-7CE6-49F0-9F6F-BB76A58E64B6}" type="slidenum">
              <a:rPr lang="lt-LT" smtClean="0"/>
              <a:t>‹#›</a:t>
            </a:fld>
            <a:endParaRPr lang="lt-LT"/>
          </a:p>
        </p:txBody>
      </p:sp>
    </p:spTree>
    <p:extLst>
      <p:ext uri="{BB962C8B-B14F-4D97-AF65-F5344CB8AC3E}">
        <p14:creationId xmlns:p14="http://schemas.microsoft.com/office/powerpoint/2010/main" val="186545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14DB84-5E59-1ABE-5DDB-A88209532D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809AB769-3DCC-424E-A182-8D3A3EDD3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075AC710-3AD5-CF19-424C-EE24ACB2C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7565B-3C7D-47A9-9B55-B13E58D5B45C}" type="datetimeFigureOut">
              <a:rPr lang="lt-LT" smtClean="0"/>
              <a:t>2023-02-27</a:t>
            </a:fld>
            <a:endParaRPr lang="lt-LT"/>
          </a:p>
        </p:txBody>
      </p:sp>
      <p:sp>
        <p:nvSpPr>
          <p:cNvPr id="5" name="Footer Placeholder 4">
            <a:extLst>
              <a:ext uri="{FF2B5EF4-FFF2-40B4-BE49-F238E27FC236}">
                <a16:creationId xmlns:a16="http://schemas.microsoft.com/office/drawing/2014/main" id="{678FDE00-B9DC-07C5-39C6-0697C7F15F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01E3EE11-01C0-43C7-D69D-F769B4D39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996B2-7CE6-49F0-9F6F-BB76A58E64B6}" type="slidenum">
              <a:rPr lang="lt-LT" smtClean="0"/>
              <a:t>‹#›</a:t>
            </a:fld>
            <a:endParaRPr lang="lt-LT"/>
          </a:p>
        </p:txBody>
      </p:sp>
    </p:spTree>
    <p:extLst>
      <p:ext uri="{BB962C8B-B14F-4D97-AF65-F5344CB8AC3E}">
        <p14:creationId xmlns:p14="http://schemas.microsoft.com/office/powerpoint/2010/main" val="533426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ee in a body of water&#10;&#10;Description automatically generated with medium confidence">
            <a:extLst>
              <a:ext uri="{FF2B5EF4-FFF2-40B4-BE49-F238E27FC236}">
                <a16:creationId xmlns:a16="http://schemas.microsoft.com/office/drawing/2014/main" id="{BBE45B6E-9178-42A5-B924-873C15E81F6B}"/>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25696"/>
            <a:ext cx="12192000" cy="6883696"/>
          </a:xfrm>
          <a:prstGeom prst="rect">
            <a:avLst/>
          </a:prstGeom>
        </p:spPr>
      </p:pic>
      <p:sp>
        <p:nvSpPr>
          <p:cNvPr id="4" name="TextBox 3">
            <a:extLst>
              <a:ext uri="{FF2B5EF4-FFF2-40B4-BE49-F238E27FC236}">
                <a16:creationId xmlns:a16="http://schemas.microsoft.com/office/drawing/2014/main" id="{7326955A-DAB6-F622-BCC4-818E39792CFF}"/>
              </a:ext>
            </a:extLst>
          </p:cNvPr>
          <p:cNvSpPr txBox="1"/>
          <p:nvPr/>
        </p:nvSpPr>
        <p:spPr>
          <a:xfrm>
            <a:off x="1566522" y="2524019"/>
            <a:ext cx="9229770" cy="830997"/>
          </a:xfrm>
          <a:prstGeom prst="rect">
            <a:avLst/>
          </a:prstGeom>
          <a:noFill/>
        </p:spPr>
        <p:txBody>
          <a:bodyPr wrap="none" rtlCol="0">
            <a:spAutoFit/>
          </a:bodyPr>
          <a:lstStyle/>
          <a:p>
            <a:pPr algn="ctr"/>
            <a:r>
              <a:rPr lang="en-GB" sz="48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Tree species through the seasons</a:t>
            </a:r>
            <a:endParaRPr lang="lt-LT" sz="4800" dirty="0">
              <a:ln w="13462">
                <a:solidFill>
                  <a:schemeClr val="bg1"/>
                </a:solidFill>
                <a:prstDash val="solid"/>
              </a:ln>
              <a:solidFill>
                <a:schemeClr val="tx1">
                  <a:lumMod val="85000"/>
                  <a:lumOff val="1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30C91DCB-86A7-556C-04FD-AE8875501CB9}"/>
              </a:ext>
            </a:extLst>
          </p:cNvPr>
          <p:cNvSpPr txBox="1"/>
          <p:nvPr/>
        </p:nvSpPr>
        <p:spPr>
          <a:xfrm>
            <a:off x="5296822" y="5904730"/>
            <a:ext cx="6906699" cy="830997"/>
          </a:xfrm>
          <a:prstGeom prst="rect">
            <a:avLst/>
          </a:prstGeom>
          <a:noFill/>
        </p:spPr>
        <p:txBody>
          <a:bodyPr wrap="none" rtlCol="0">
            <a:spAutoFit/>
          </a:bodyPr>
          <a:lstStyle/>
          <a:p>
            <a:pPr algn="ctr"/>
            <a:r>
              <a:rPr lang="lt-LT" sz="48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Made</a:t>
            </a:r>
            <a:r>
              <a:rPr lang="lt-LT"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lt-LT" sz="48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by</a:t>
            </a:r>
            <a:r>
              <a:rPr lang="lt-LT"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Augustė Laimikė</a:t>
            </a:r>
          </a:p>
        </p:txBody>
      </p:sp>
    </p:spTree>
    <p:extLst>
      <p:ext uri="{BB962C8B-B14F-4D97-AF65-F5344CB8AC3E}">
        <p14:creationId xmlns:p14="http://schemas.microsoft.com/office/powerpoint/2010/main" val="1253554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3000"/>
                                        <p:tgtEl>
                                          <p:spTgt spid="6"/>
                                        </p:tgtEl>
                                      </p:cBhvr>
                                    </p:animEffect>
                                  </p:childTnLst>
                                </p:cTn>
                              </p:par>
                            </p:childTnLst>
                          </p:cTn>
                        </p:par>
                        <p:par>
                          <p:cTn id="8" fill="hold">
                            <p:stCondLst>
                              <p:cond delay="3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par>
                          <p:cTn id="14" fill="hold">
                            <p:stCondLst>
                              <p:cond delay="4000"/>
                            </p:stCondLst>
                            <p:childTnLst>
                              <p:par>
                                <p:cTn id="15" presetID="22" presetClass="entr" presetSubtype="8"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1C5DCFC-8FDE-B049-9B89-A3C6E0DC84C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686" r="4254" b="-1"/>
          <a:stretch/>
        </p:blipFill>
        <p:spPr>
          <a:xfrm>
            <a:off x="1" y="10"/>
            <a:ext cx="9669642" cy="6857990"/>
          </a:xfrm>
          <a:prstGeom prst="rect">
            <a:avLst/>
          </a:prstGeom>
        </p:spPr>
      </p:pic>
      <p:sp>
        <p:nvSpPr>
          <p:cNvPr id="50"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63248BF-0899-E82A-D218-3CEA2B06F01B}"/>
              </a:ext>
            </a:extLst>
          </p:cNvPr>
          <p:cNvSpPr txBox="1"/>
          <p:nvPr/>
        </p:nvSpPr>
        <p:spPr>
          <a:xfrm>
            <a:off x="8161735" y="1466436"/>
            <a:ext cx="3822189" cy="3742762"/>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en-GB" sz="3200" dirty="0"/>
              <a:t>Spring - when the weather warms up a bit, the tree wakes up, blooms and puts out its first leaves.</a:t>
            </a:r>
          </a:p>
        </p:txBody>
      </p:sp>
      <p:pic>
        <p:nvPicPr>
          <p:cNvPr id="8" name="Picture 7">
            <a:extLst>
              <a:ext uri="{FF2B5EF4-FFF2-40B4-BE49-F238E27FC236}">
                <a16:creationId xmlns:a16="http://schemas.microsoft.com/office/drawing/2014/main" id="{309AE385-9EB5-C374-647D-C1BBE417F66C}"/>
              </a:ext>
            </a:extLst>
          </p:cNvPr>
          <p:cNvPicPr>
            <a:picLocks noChangeAspect="1"/>
          </p:cNvPicPr>
          <p:nvPr/>
        </p:nvPicPr>
        <p:blipFill>
          <a:blip r:embed="rId4"/>
          <a:stretch>
            <a:fillRect/>
          </a:stretch>
        </p:blipFill>
        <p:spPr>
          <a:xfrm>
            <a:off x="-3047" y="1"/>
            <a:ext cx="3548823" cy="756356"/>
          </a:xfrm>
          <a:prstGeom prst="rect">
            <a:avLst/>
          </a:prstGeom>
        </p:spPr>
      </p:pic>
      <p:sp>
        <p:nvSpPr>
          <p:cNvPr id="9" name="Arrow: Up 8">
            <a:extLst>
              <a:ext uri="{FF2B5EF4-FFF2-40B4-BE49-F238E27FC236}">
                <a16:creationId xmlns:a16="http://schemas.microsoft.com/office/drawing/2014/main" id="{A4606395-09B2-A321-56A0-27EA003A7CFF}"/>
              </a:ext>
            </a:extLst>
          </p:cNvPr>
          <p:cNvSpPr/>
          <p:nvPr/>
        </p:nvSpPr>
        <p:spPr>
          <a:xfrm>
            <a:off x="90311" y="802625"/>
            <a:ext cx="372533" cy="710079"/>
          </a:xfrm>
          <a:prstGeom prst="up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1581276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 presetClass="entr" presetSubtype="4"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25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FE87B90-55E4-75E8-456E-AE154F8BDD3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974" r="3262"/>
          <a:stretch/>
        </p:blipFill>
        <p:spPr>
          <a:xfrm>
            <a:off x="1" y="10"/>
            <a:ext cx="9669642" cy="6857990"/>
          </a:xfrm>
          <a:prstGeom prst="rect">
            <a:avLst/>
          </a:prstGeom>
        </p:spPr>
      </p:pic>
      <p:sp>
        <p:nvSpPr>
          <p:cNvPr id="57" name="Rectangle 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63248BF-0899-E82A-D218-3CEA2B06F01B}"/>
              </a:ext>
            </a:extLst>
          </p:cNvPr>
          <p:cNvSpPr txBox="1"/>
          <p:nvPr/>
        </p:nvSpPr>
        <p:spPr>
          <a:xfrm>
            <a:off x="7760072" y="1557619"/>
            <a:ext cx="3822189" cy="3742762"/>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In summer, the very warm weather leads to ripening of the fruit, growth of the branches and an increase in the number of leaves.</a:t>
            </a:r>
            <a:endParaRPr lang="en-US" sz="3200" dirty="0"/>
          </a:p>
        </p:txBody>
      </p:sp>
      <p:pic>
        <p:nvPicPr>
          <p:cNvPr id="8" name="Picture 7">
            <a:extLst>
              <a:ext uri="{FF2B5EF4-FFF2-40B4-BE49-F238E27FC236}">
                <a16:creationId xmlns:a16="http://schemas.microsoft.com/office/drawing/2014/main" id="{4A879B36-7CE7-0932-C268-A42DC937BDF9}"/>
              </a:ext>
            </a:extLst>
          </p:cNvPr>
          <p:cNvPicPr>
            <a:picLocks noChangeAspect="1"/>
          </p:cNvPicPr>
          <p:nvPr/>
        </p:nvPicPr>
        <p:blipFill>
          <a:blip r:embed="rId4"/>
          <a:stretch>
            <a:fillRect/>
          </a:stretch>
        </p:blipFill>
        <p:spPr>
          <a:xfrm>
            <a:off x="-3047" y="1"/>
            <a:ext cx="3548823" cy="756356"/>
          </a:xfrm>
          <a:prstGeom prst="rect">
            <a:avLst/>
          </a:prstGeom>
        </p:spPr>
      </p:pic>
      <p:sp>
        <p:nvSpPr>
          <p:cNvPr id="9" name="Arrow: Up 8">
            <a:extLst>
              <a:ext uri="{FF2B5EF4-FFF2-40B4-BE49-F238E27FC236}">
                <a16:creationId xmlns:a16="http://schemas.microsoft.com/office/drawing/2014/main" id="{BC5886FF-3B23-E7F7-12C2-81AF6EC6CD16}"/>
              </a:ext>
            </a:extLst>
          </p:cNvPr>
          <p:cNvSpPr/>
          <p:nvPr/>
        </p:nvSpPr>
        <p:spPr>
          <a:xfrm>
            <a:off x="1032420" y="756357"/>
            <a:ext cx="372533" cy="710079"/>
          </a:xfrm>
          <a:prstGeom prst="up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4525267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 presetClass="entr" presetSubtype="4"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ppt_x"/>
                                          </p:val>
                                        </p:tav>
                                        <p:tav tm="100000">
                                          <p:val>
                                            <p:strVal val="#ppt_x"/>
                                          </p:val>
                                        </p:tav>
                                      </p:tavLst>
                                    </p:anim>
                                    <p:anim calcmode="lin" valueType="num">
                                      <p:cBhvr additive="base">
                                        <p:cTn id="12" dur="75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25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ree on a grassy hill&#10;&#10;Description automatically generated with medium confidence">
            <a:extLst>
              <a:ext uri="{FF2B5EF4-FFF2-40B4-BE49-F238E27FC236}">
                <a16:creationId xmlns:a16="http://schemas.microsoft.com/office/drawing/2014/main" id="{570ECFBA-9AB0-AD83-230E-D72992AC09DB}"/>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663" r="2631"/>
          <a:stretch/>
        </p:blipFill>
        <p:spPr>
          <a:xfrm>
            <a:off x="1" y="10"/>
            <a:ext cx="9669642" cy="6857990"/>
          </a:xfrm>
          <a:prstGeom prst="rect">
            <a:avLst/>
          </a:prstGeom>
        </p:spPr>
      </p:pic>
      <p:sp>
        <p:nvSpPr>
          <p:cNvPr id="19"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63248BF-0899-E82A-D218-3CEA2B06F01B}"/>
              </a:ext>
            </a:extLst>
          </p:cNvPr>
          <p:cNvSpPr txBox="1"/>
          <p:nvPr/>
        </p:nvSpPr>
        <p:spPr>
          <a:xfrm>
            <a:off x="7760072" y="1557619"/>
            <a:ext cx="3822189" cy="3742762"/>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en-GB" sz="3200" dirty="0">
                <a:latin typeface="Calibri" panose="020F0502020204030204" pitchFamily="34" charset="0"/>
                <a:ea typeface="Calibri" panose="020F0502020204030204" pitchFamily="34" charset="0"/>
                <a:cs typeface="Times New Roman" panose="02020603050405020304" pitchFamily="18" charset="0"/>
              </a:rPr>
              <a:t>Autumn - leaves turn yellow and start to fall to the ground due to the cold weather. The tree prepares its food reserves for the winter.</a:t>
            </a:r>
            <a:endParaRPr lang="en-US" sz="3200" dirty="0"/>
          </a:p>
        </p:txBody>
      </p:sp>
      <p:pic>
        <p:nvPicPr>
          <p:cNvPr id="6" name="Picture 5">
            <a:extLst>
              <a:ext uri="{FF2B5EF4-FFF2-40B4-BE49-F238E27FC236}">
                <a16:creationId xmlns:a16="http://schemas.microsoft.com/office/drawing/2014/main" id="{270545FD-2D35-BFF3-2851-2236C4019FF9}"/>
              </a:ext>
            </a:extLst>
          </p:cNvPr>
          <p:cNvPicPr>
            <a:picLocks noChangeAspect="1"/>
          </p:cNvPicPr>
          <p:nvPr/>
        </p:nvPicPr>
        <p:blipFill>
          <a:blip r:embed="rId4"/>
          <a:stretch>
            <a:fillRect/>
          </a:stretch>
        </p:blipFill>
        <p:spPr>
          <a:xfrm>
            <a:off x="-3047" y="1"/>
            <a:ext cx="3548823" cy="756356"/>
          </a:xfrm>
          <a:prstGeom prst="rect">
            <a:avLst/>
          </a:prstGeom>
        </p:spPr>
      </p:pic>
      <p:sp>
        <p:nvSpPr>
          <p:cNvPr id="7" name="Arrow: Up 6">
            <a:extLst>
              <a:ext uri="{FF2B5EF4-FFF2-40B4-BE49-F238E27FC236}">
                <a16:creationId xmlns:a16="http://schemas.microsoft.com/office/drawing/2014/main" id="{C1FA4C22-E6F0-EEED-203B-FB5ED478A02C}"/>
              </a:ext>
            </a:extLst>
          </p:cNvPr>
          <p:cNvSpPr/>
          <p:nvPr/>
        </p:nvSpPr>
        <p:spPr>
          <a:xfrm>
            <a:off x="1937583" y="756357"/>
            <a:ext cx="372533" cy="710079"/>
          </a:xfrm>
          <a:prstGeom prst="up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041803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 presetClass="entr" presetSubtype="4"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25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8D4AF1-7516-FA58-181E-046B3F9FA9C3}"/>
              </a:ext>
            </a:extLst>
          </p:cNvPr>
          <p:cNvPicPr>
            <a:picLocks noChangeAspect="1"/>
          </p:cNvPicPr>
          <p:nvPr/>
        </p:nvPicPr>
        <p:blipFill rotWithShape="1">
          <a:blip r:embed="rId2"/>
          <a:srcRect l="2139" r="3743"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63248BF-0899-E82A-D218-3CEA2B06F01B}"/>
              </a:ext>
            </a:extLst>
          </p:cNvPr>
          <p:cNvSpPr txBox="1"/>
          <p:nvPr/>
        </p:nvSpPr>
        <p:spPr>
          <a:xfrm>
            <a:off x="7760072" y="1557619"/>
            <a:ext cx="3822189" cy="3742762"/>
          </a:xfrm>
          <a:prstGeom prst="rect">
            <a:avLst/>
          </a:prstGeom>
        </p:spPr>
        <p:txBody>
          <a:bodyPr vert="horz" lIns="91440" tIns="45720" rIns="91440" bIns="45720" rtlCol="0">
            <a:normAutofit/>
          </a:bodyPr>
          <a:lstStyle/>
          <a:p>
            <a:pPr indent="-228600" algn="ctr">
              <a:lnSpc>
                <a:spcPct val="90000"/>
              </a:lnSpc>
              <a:spcAft>
                <a:spcPts val="600"/>
              </a:spcAft>
              <a:buFont typeface="Arial" panose="020B0604020202020204" pitchFamily="34" charset="0"/>
              <a:buChar char="•"/>
            </a:pPr>
            <a:r>
              <a:rPr lang="en-GB" sz="3200" dirty="0"/>
              <a:t>In winter, the very cold weather causes the tree to lose its leaves completely, fall asleep and wake up in spring. </a:t>
            </a:r>
            <a:endParaRPr lang="en-US" sz="3200" dirty="0"/>
          </a:p>
        </p:txBody>
      </p:sp>
      <p:pic>
        <p:nvPicPr>
          <p:cNvPr id="6" name="Picture 5">
            <a:extLst>
              <a:ext uri="{FF2B5EF4-FFF2-40B4-BE49-F238E27FC236}">
                <a16:creationId xmlns:a16="http://schemas.microsoft.com/office/drawing/2014/main" id="{AC98BB1B-212B-EA43-5461-B459B37E7BD2}"/>
              </a:ext>
            </a:extLst>
          </p:cNvPr>
          <p:cNvPicPr>
            <a:picLocks noChangeAspect="1"/>
          </p:cNvPicPr>
          <p:nvPr/>
        </p:nvPicPr>
        <p:blipFill>
          <a:blip r:embed="rId3"/>
          <a:stretch>
            <a:fillRect/>
          </a:stretch>
        </p:blipFill>
        <p:spPr>
          <a:xfrm>
            <a:off x="-3047" y="1"/>
            <a:ext cx="3548823" cy="756356"/>
          </a:xfrm>
          <a:prstGeom prst="rect">
            <a:avLst/>
          </a:prstGeom>
        </p:spPr>
      </p:pic>
      <p:sp>
        <p:nvSpPr>
          <p:cNvPr id="7" name="Arrow: Up 6">
            <a:extLst>
              <a:ext uri="{FF2B5EF4-FFF2-40B4-BE49-F238E27FC236}">
                <a16:creationId xmlns:a16="http://schemas.microsoft.com/office/drawing/2014/main" id="{E7FF0EBF-1AAF-0FC4-340C-B4A1132F988C}"/>
              </a:ext>
            </a:extLst>
          </p:cNvPr>
          <p:cNvSpPr/>
          <p:nvPr/>
        </p:nvSpPr>
        <p:spPr>
          <a:xfrm>
            <a:off x="2839868" y="756357"/>
            <a:ext cx="372533" cy="710079"/>
          </a:xfrm>
          <a:prstGeom prst="upArrow">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981220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 presetClass="entr" presetSubtype="4"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25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CFBA23-3981-9183-8C97-39F029ABD87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6589" r="-1" b="-1"/>
          <a:stretch/>
        </p:blipFill>
        <p:spPr>
          <a:xfrm>
            <a:off x="1" y="10"/>
            <a:ext cx="9669642" cy="6857990"/>
          </a:xfrm>
          <a:prstGeom prst="rect">
            <a:avLst/>
          </a:prstGeom>
        </p:spPr>
      </p:pic>
      <p:sp>
        <p:nvSpPr>
          <p:cNvPr id="16"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37B9D3-D4BC-B192-61EC-247A3BFA1B86}"/>
              </a:ext>
            </a:extLst>
          </p:cNvPr>
          <p:cNvSpPr>
            <a:spLocks noGrp="1"/>
          </p:cNvSpPr>
          <p:nvPr>
            <p:ph type="title"/>
          </p:nvPr>
        </p:nvSpPr>
        <p:spPr>
          <a:xfrm>
            <a:off x="8600627" y="681037"/>
            <a:ext cx="3305427" cy="718282"/>
          </a:xfrm>
        </p:spPr>
        <p:txBody>
          <a:bodyPr vert="horz" lIns="91440" tIns="45720" rIns="91440" bIns="45720" rtlCol="0" anchor="ctr">
            <a:normAutofit/>
          </a:bodyPr>
          <a:lstStyle/>
          <a:p>
            <a:r>
              <a:rPr lang="en-US" sz="4000" dirty="0"/>
              <a:t>But...</a:t>
            </a:r>
          </a:p>
        </p:txBody>
      </p:sp>
      <p:sp>
        <p:nvSpPr>
          <p:cNvPr id="4" name="Title 1">
            <a:extLst>
              <a:ext uri="{FF2B5EF4-FFF2-40B4-BE49-F238E27FC236}">
                <a16:creationId xmlns:a16="http://schemas.microsoft.com/office/drawing/2014/main" id="{06EA9E1D-038E-C907-33E1-A6EC086AF8B4}"/>
              </a:ext>
            </a:extLst>
          </p:cNvPr>
          <p:cNvSpPr txBox="1">
            <a:spLocks/>
          </p:cNvSpPr>
          <p:nvPr/>
        </p:nvSpPr>
        <p:spPr>
          <a:xfrm>
            <a:off x="7760072" y="1557619"/>
            <a:ext cx="3822189" cy="4707714"/>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r>
              <a:rPr lang="en-GB" sz="3200" dirty="0">
                <a:latin typeface="+mn-lt"/>
                <a:ea typeface="+mn-ea"/>
                <a:cs typeface="+mn-cs"/>
              </a:rPr>
              <a:t>There are other types of trees - conifers are adapted to live in harsh conditions. Their thorns are resistant to frost, so the tree doesn't shed them in winter and delights us with its greenery in the white season. </a:t>
            </a:r>
            <a:endParaRPr lang="lt-LT" sz="3200" dirty="0">
              <a:latin typeface="+mn-lt"/>
              <a:ea typeface="+mn-ea"/>
              <a:cs typeface="+mn-cs"/>
            </a:endParaRPr>
          </a:p>
        </p:txBody>
      </p:sp>
      <p:pic>
        <p:nvPicPr>
          <p:cNvPr id="8" name="Picture 7">
            <a:extLst>
              <a:ext uri="{FF2B5EF4-FFF2-40B4-BE49-F238E27FC236}">
                <a16:creationId xmlns:a16="http://schemas.microsoft.com/office/drawing/2014/main" id="{F8C222B8-B3DB-CF1E-912E-B5D03479376B}"/>
              </a:ext>
            </a:extLst>
          </p:cNvPr>
          <p:cNvPicPr>
            <a:picLocks noChangeAspect="1"/>
          </p:cNvPicPr>
          <p:nvPr/>
        </p:nvPicPr>
        <p:blipFill>
          <a:blip r:embed="rId4"/>
          <a:stretch>
            <a:fillRect/>
          </a:stretch>
        </p:blipFill>
        <p:spPr>
          <a:xfrm>
            <a:off x="-73006" y="2184309"/>
            <a:ext cx="3603187" cy="2489382"/>
          </a:xfrm>
          <a:prstGeom prst="ellipse">
            <a:avLst/>
          </a:prstGeom>
          <a:ln>
            <a:noFill/>
          </a:ln>
          <a:effectLst>
            <a:softEdge rad="112500"/>
          </a:effectLst>
        </p:spPr>
      </p:pic>
    </p:spTree>
    <p:extLst>
      <p:ext uri="{BB962C8B-B14F-4D97-AF65-F5344CB8AC3E}">
        <p14:creationId xmlns:p14="http://schemas.microsoft.com/office/powerpoint/2010/main" val="12175155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53" presetClass="entr" presetSubtype="16" fill="hold" grpId="0" nodeType="afterEffect">
                                  <p:stCondLst>
                                    <p:cond delay="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par>
                          <p:cTn id="27" fill="hold">
                            <p:stCondLst>
                              <p:cond delay="3000"/>
                            </p:stCondLst>
                            <p:childTnLst>
                              <p:par>
                                <p:cTn id="28" presetID="53" presetClass="entr" presetSubtype="16" fill="hold" nodeType="afterEffect">
                                  <p:stCondLst>
                                    <p:cond delay="2000"/>
                                  </p:stCondLst>
                                  <p:childTnLst>
                                    <p:set>
                                      <p:cBhvr>
                                        <p:cTn id="29" dur="1" fill="hold">
                                          <p:stCondLst>
                                            <p:cond delay="0"/>
                                          </p:stCondLst>
                                        </p:cTn>
                                        <p:tgtEl>
                                          <p:spTgt spid="8"/>
                                        </p:tgtEl>
                                        <p:attrNameLst>
                                          <p:attrName>style.visibility</p:attrName>
                                        </p:attrNameLst>
                                      </p:cBhvr>
                                      <p:to>
                                        <p:strVal val="visible"/>
                                      </p:to>
                                    </p:set>
                                    <p:anim calcmode="lin" valueType="num">
                                      <p:cBhvr>
                                        <p:cTn id="30" dur="1500" fill="hold"/>
                                        <p:tgtEl>
                                          <p:spTgt spid="8"/>
                                        </p:tgtEl>
                                        <p:attrNameLst>
                                          <p:attrName>ppt_w</p:attrName>
                                        </p:attrNameLst>
                                      </p:cBhvr>
                                      <p:tavLst>
                                        <p:tav tm="0">
                                          <p:val>
                                            <p:fltVal val="0"/>
                                          </p:val>
                                        </p:tav>
                                        <p:tav tm="100000">
                                          <p:val>
                                            <p:strVal val="#ppt_w"/>
                                          </p:val>
                                        </p:tav>
                                      </p:tavLst>
                                    </p:anim>
                                    <p:anim calcmode="lin" valueType="num">
                                      <p:cBhvr>
                                        <p:cTn id="31" dur="1500" fill="hold"/>
                                        <p:tgtEl>
                                          <p:spTgt spid="8"/>
                                        </p:tgtEl>
                                        <p:attrNameLst>
                                          <p:attrName>ppt_h</p:attrName>
                                        </p:attrNameLst>
                                      </p:cBhvr>
                                      <p:tavLst>
                                        <p:tav tm="0">
                                          <p:val>
                                            <p:fltVal val="0"/>
                                          </p:val>
                                        </p:tav>
                                        <p:tav tm="100000">
                                          <p:val>
                                            <p:strVal val="#ppt_h"/>
                                          </p:val>
                                        </p:tav>
                                      </p:tavLst>
                                    </p:anim>
                                    <p:animEffect transition="in" filter="fade">
                                      <p:cBhvr>
                                        <p:cTn id="32" dur="1500"/>
                                        <p:tgtEl>
                                          <p:spTgt spid="8"/>
                                        </p:tgtEl>
                                      </p:cBhvr>
                                    </p:animEffect>
                                  </p:childTnLst>
                                </p:cTn>
                              </p:par>
                              <p:par>
                                <p:cTn id="33" presetID="42" presetClass="path" presetSubtype="0" accel="50000" decel="50000" fill="hold" nodeType="withEffect">
                                  <p:stCondLst>
                                    <p:cond delay="2000"/>
                                  </p:stCondLst>
                                  <p:childTnLst>
                                    <p:animMotion origin="layout" path="M -0.01628 -0.02338 L 0.11067 0.29606 " pathEditMode="relative" rAng="0" ptsTypes="AA">
                                      <p:cBhvr>
                                        <p:cTn id="34" dur="2000" fill="hold"/>
                                        <p:tgtEl>
                                          <p:spTgt spid="8"/>
                                        </p:tgtEl>
                                        <p:attrNameLst>
                                          <p:attrName>ppt_x</p:attrName>
                                          <p:attrName>ppt_y</p:attrName>
                                        </p:attrNameLst>
                                      </p:cBhvr>
                                      <p:rCtr x="6341" y="1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in a body of water&#10;&#10;Description automatically generated with medium confidence">
            <a:extLst>
              <a:ext uri="{FF2B5EF4-FFF2-40B4-BE49-F238E27FC236}">
                <a16:creationId xmlns:a16="http://schemas.microsoft.com/office/drawing/2014/main" id="{547592B6-310F-4287-BF82-63F414F5C4C3}"/>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1" cy="6874933"/>
          </a:xfrm>
          <a:prstGeom prst="rect">
            <a:avLst/>
          </a:prstGeom>
        </p:spPr>
      </p:pic>
    </p:spTree>
    <p:extLst>
      <p:ext uri="{BB962C8B-B14F-4D97-AF65-F5344CB8AC3E}">
        <p14:creationId xmlns:p14="http://schemas.microsoft.com/office/powerpoint/2010/main" val="39625859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3c6e2f6-a2c7-4f96-b14c-fa6d2d77ce26">
      <Terms xmlns="http://schemas.microsoft.com/office/infopath/2007/PartnerControls"/>
    </lcf76f155ced4ddcb4097134ff3c332f>
    <TaxCatchAll xmlns="3b4deaf9-6937-4e9e-970d-172ae86e5f0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B30110EFDD4AE449A6974E354EDEBABC" ma:contentTypeVersion="17" ma:contentTypeDescription="Kurkite naują dokumentą." ma:contentTypeScope="" ma:versionID="cee7ee9a59eee15705734821563093bd">
  <xsd:schema xmlns:xsd="http://www.w3.org/2001/XMLSchema" xmlns:xs="http://www.w3.org/2001/XMLSchema" xmlns:p="http://schemas.microsoft.com/office/2006/metadata/properties" xmlns:ns2="b3c6e2f6-a2c7-4f96-b14c-fa6d2d77ce26" xmlns:ns3="3b4deaf9-6937-4e9e-970d-172ae86e5f07" targetNamespace="http://schemas.microsoft.com/office/2006/metadata/properties" ma:root="true" ma:fieldsID="1845760a8c6c59f92472484c0611259f" ns2:_="" ns3:_="">
    <xsd:import namespace="b3c6e2f6-a2c7-4f96-b14c-fa6d2d77ce26"/>
    <xsd:import namespace="3b4deaf9-6937-4e9e-970d-172ae86e5f0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c6e2f6-a2c7-4f96-b14c-fa6d2d77c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10cad69d-0dcc-4fe0-9374-b0335a022306"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4deaf9-6937-4e9e-970d-172ae86e5f07" elementFormDefault="qualified">
    <xsd:import namespace="http://schemas.microsoft.com/office/2006/documentManagement/types"/>
    <xsd:import namespace="http://schemas.microsoft.com/office/infopath/2007/PartnerControls"/>
    <xsd:element name="SharedWithUsers" ma:index="16"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26b781b-dffe-4087-9e82-7e42a10f779c}" ma:internalName="TaxCatchAll" ma:showField="CatchAllData" ma:web="3b4deaf9-6937-4e9e-970d-172ae86e5f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A5FA38-5F44-46C3-A52A-0C3BE675F8BF}">
  <ds:schemaRefs>
    <ds:schemaRef ds:uri="http://purl.org/dc/dcmitype/"/>
    <ds:schemaRef ds:uri="b3c6e2f6-a2c7-4f96-b14c-fa6d2d77ce26"/>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3b4deaf9-6937-4e9e-970d-172ae86e5f07"/>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8D61EB1-7E6B-4931-8A7A-D2A2BF46C129}">
  <ds:schemaRefs>
    <ds:schemaRef ds:uri="http://schemas.microsoft.com/sharepoint/v3/contenttype/forms"/>
  </ds:schemaRefs>
</ds:datastoreItem>
</file>

<file path=customXml/itemProps3.xml><?xml version="1.0" encoding="utf-8"?>
<ds:datastoreItem xmlns:ds="http://schemas.openxmlformats.org/officeDocument/2006/customXml" ds:itemID="{19AE7025-5032-44A8-93DA-E5E3E96BD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c6e2f6-a2c7-4f96-b14c-fa6d2d77ce26"/>
    <ds:schemaRef ds:uri="3b4deaf9-6937-4e9e-970d-172ae86e5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TotalTime>
  <Words>156</Words>
  <Application>Microsoft Office PowerPoint</Application>
  <PresentationFormat>Plačiaekranė</PresentationFormat>
  <Paragraphs>8</Paragraphs>
  <Slides>7</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7</vt:i4>
      </vt:variant>
    </vt:vector>
  </HeadingPairs>
  <TitlesOfParts>
    <vt:vector size="12" baseType="lpstr">
      <vt:lpstr>Arial</vt:lpstr>
      <vt:lpstr>Calibri</vt:lpstr>
      <vt:lpstr>Calibri Light</vt:lpstr>
      <vt:lpstr>Tahoma</vt:lpstr>
      <vt:lpstr>Office Theme</vt:lpstr>
      <vt:lpstr>„PowerPoint“ pateiktis</vt:lpstr>
      <vt:lpstr>„PowerPoint“ pateiktis</vt:lpstr>
      <vt:lpstr>„PowerPoint“ pateiktis</vt:lpstr>
      <vt:lpstr>„PowerPoint“ pateiktis</vt:lpstr>
      <vt:lpstr>„PowerPoint“ pateiktis</vt:lpstr>
      <vt:lpstr>But...</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Mantas Mantas</dc:creator>
  <cp:lastModifiedBy>Vilma Vaškevičienė</cp:lastModifiedBy>
  <cp:revision>2</cp:revision>
  <dcterms:created xsi:type="dcterms:W3CDTF">2023-01-28T19:10:53Z</dcterms:created>
  <dcterms:modified xsi:type="dcterms:W3CDTF">2023-02-27T19:47:16Z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0x010100B30110EFDD4AE449A6974E354EDEBABC</vt:lpwstr>
  </property>
</Properties>
</file>