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83" r:id="rId6"/>
    <p:sldId id="267" r:id="rId7"/>
    <p:sldId id="280" r:id="rId8"/>
    <p:sldId id="262" r:id="rId9"/>
    <p:sldId id="257" r:id="rId10"/>
    <p:sldId id="261" r:id="rId11"/>
    <p:sldId id="284" r:id="rId12"/>
    <p:sldId id="269" r:id="rId13"/>
    <p:sldId id="288" r:id="rId14"/>
    <p:sldId id="266" r:id="rId15"/>
    <p:sldId id="268" r:id="rId16"/>
    <p:sldId id="270" r:id="rId17"/>
    <p:sldId id="285" r:id="rId18"/>
    <p:sldId id="271" r:id="rId19"/>
    <p:sldId id="274" r:id="rId20"/>
    <p:sldId id="289" r:id="rId21"/>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865900"/>
    <a:srgbClr val="936231"/>
    <a:srgbClr val="FF0066"/>
    <a:srgbClr val="66FF33"/>
    <a:srgbClr val="009900"/>
    <a:srgbClr val="583B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5" d="100"/>
          <a:sy n="75" d="100"/>
        </p:scale>
        <p:origin x="48" y="29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10/27/2023</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652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10/27/2023</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41037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10/27/2023</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84236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10/27/2023</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14079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10/27/2023</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3294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10/27/2023</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69584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10/27/2023</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42034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10/27/2023</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69158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10/27/2023</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0094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10/27/2023</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39541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10/27/2023</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0196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659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10/27/2023</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285141568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microsoft.com/office/2017/06/relationships/model3d" Target="../media/model3d4.glb"/><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5.png"/><Relationship Id="rId2" Type="http://schemas.microsoft.com/office/2017/06/relationships/model3d" Target="../media/model3d1.glb"/><Relationship Id="rId1" Type="http://schemas.openxmlformats.org/officeDocument/2006/relationships/slideLayout" Target="../slideLayouts/slideLayout2.xml"/><Relationship Id="rId6" Type="http://schemas.microsoft.com/office/2017/06/relationships/model3d" Target="../media/model3d3.glb"/><Relationship Id="rId11"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image" Target="../media/image43.png"/><Relationship Id="rId4" Type="http://schemas.microsoft.com/office/2017/06/relationships/model3d" Target="../media/model3d2.glb"/><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sv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7" name="p!!Rectangle">
            <a:extLst>
              <a:ext uri="{FF2B5EF4-FFF2-40B4-BE49-F238E27FC236}">
                <a16:creationId xmlns:a16="http://schemas.microsoft.com/office/drawing/2014/main" id="{155D7866-985D-4D23-BF0E-72CA30F5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aveikslėlis 4">
            <a:extLst>
              <a:ext uri="{FF2B5EF4-FFF2-40B4-BE49-F238E27FC236}">
                <a16:creationId xmlns:a16="http://schemas.microsoft.com/office/drawing/2014/main" id="{50808366-AF75-609B-43DE-E3CF3AE1756E}"/>
              </a:ext>
            </a:extLst>
          </p:cNvPr>
          <p:cNvPicPr>
            <a:picLocks noChangeAspect="1"/>
          </p:cNvPicPr>
          <p:nvPr/>
        </p:nvPicPr>
        <p:blipFill rotWithShape="1">
          <a:blip r:embed="rId2">
            <a:extLst>
              <a:ext uri="{28A0092B-C50C-407E-A947-70E740481C1C}">
                <a14:useLocalDpi xmlns:a14="http://schemas.microsoft.com/office/drawing/2010/main" val="0"/>
              </a:ext>
            </a:extLst>
          </a:blip>
          <a:srcRect t="16045"/>
          <a:stretch/>
        </p:blipFill>
        <p:spPr>
          <a:xfrm>
            <a:off x="20" y="10"/>
            <a:ext cx="12191980" cy="6857990"/>
          </a:xfrm>
          <a:prstGeom prst="rect">
            <a:avLst/>
          </a:prstGeom>
          <a:ln>
            <a:noFill/>
          </a:ln>
          <a:effectLst>
            <a:softEdge rad="112500"/>
          </a:effectLst>
        </p:spPr>
      </p:pic>
      <p:sp>
        <p:nvSpPr>
          <p:cNvPr id="38" name="m!!text rectangle">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731" y="4716089"/>
            <a:ext cx="6288261" cy="1573149"/>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avadinimas 1">
            <a:extLst>
              <a:ext uri="{FF2B5EF4-FFF2-40B4-BE49-F238E27FC236}">
                <a16:creationId xmlns:a16="http://schemas.microsoft.com/office/drawing/2014/main" id="{5BAC5DF0-0845-298F-D280-B1974BED8372}"/>
              </a:ext>
            </a:extLst>
          </p:cNvPr>
          <p:cNvSpPr>
            <a:spLocks noGrp="1"/>
          </p:cNvSpPr>
          <p:nvPr>
            <p:ph type="ctrTitle"/>
          </p:nvPr>
        </p:nvSpPr>
        <p:spPr>
          <a:xfrm>
            <a:off x="5849388" y="4907629"/>
            <a:ext cx="3212386" cy="1185353"/>
          </a:xfrm>
          <a:solidFill>
            <a:srgbClr val="936231"/>
          </a:solidFill>
        </p:spPr>
        <p:txBody>
          <a:bodyPr anchor="ctr">
            <a:normAutofit/>
          </a:bodyPr>
          <a:lstStyle/>
          <a:p>
            <a:r>
              <a:rPr lang="en-GB" sz="1600" dirty="0">
                <a:solidFill>
                  <a:schemeClr val="bg2"/>
                </a:solidFill>
                <a:latin typeface="Times New Roman" panose="02020603050405020304" pitchFamily="18" charset="0"/>
                <a:cs typeface="Times New Roman" panose="02020603050405020304" pitchFamily="18" charset="0"/>
              </a:rPr>
              <a:t>Wood and ecology: a wooden horse toy</a:t>
            </a:r>
            <a:endParaRPr lang="lt-LT" sz="1600" dirty="0">
              <a:solidFill>
                <a:schemeClr val="bg2"/>
              </a:solidFill>
              <a:latin typeface="Times New Roman" panose="02020603050405020304" pitchFamily="18" charset="0"/>
              <a:cs typeface="Times New Roman" panose="02020603050405020304" pitchFamily="18" charset="0"/>
            </a:endParaRPr>
          </a:p>
        </p:txBody>
      </p:sp>
      <p:sp>
        <p:nvSpPr>
          <p:cNvPr id="3" name="Antrinis pavadinimas 2">
            <a:extLst>
              <a:ext uri="{FF2B5EF4-FFF2-40B4-BE49-F238E27FC236}">
                <a16:creationId xmlns:a16="http://schemas.microsoft.com/office/drawing/2014/main" id="{CB29392F-7336-566D-9F84-39D51DEF3FFD}"/>
              </a:ext>
            </a:extLst>
          </p:cNvPr>
          <p:cNvSpPr>
            <a:spLocks noGrp="1"/>
          </p:cNvSpPr>
          <p:nvPr>
            <p:ph type="subTitle" idx="1"/>
          </p:nvPr>
        </p:nvSpPr>
        <p:spPr>
          <a:xfrm>
            <a:off x="9403912" y="4907629"/>
            <a:ext cx="2228641" cy="1185353"/>
          </a:xfrm>
        </p:spPr>
        <p:txBody>
          <a:bodyPr anchor="ctr">
            <a:normAutofit/>
          </a:bodyPr>
          <a:lstStyle/>
          <a:p>
            <a:pPr algn="ctr"/>
            <a:r>
              <a:rPr lang="lt-LT" sz="1050" b="1" dirty="0">
                <a:solidFill>
                  <a:schemeClr val="accent1">
                    <a:lumMod val="50000"/>
                  </a:schemeClr>
                </a:solidFill>
                <a:latin typeface="Times New Roman" panose="02020603050405020304" pitchFamily="18" charset="0"/>
                <a:cs typeface="Times New Roman" panose="02020603050405020304" pitchFamily="18" charset="0"/>
              </a:rPr>
              <a:t>JORINGIS ZARĖKA AND GABRIELIUS ZARĖKA 
ST. CLAUDIUS COLOMBIER 1ST GRADE</a:t>
            </a:r>
            <a:endParaRPr lang="lt-LT" sz="17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9" name="m!!accent">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7962" y="517571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15">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722114" y="5495733"/>
            <a:ext cx="102145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767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urinio vietos rezervavimo ženklas 4" descr="Paveikslėlis, kuriame yra asmuo&#10;&#10;Automatiškai sugeneruotas aprašymas">
            <a:extLst>
              <a:ext uri="{FF2B5EF4-FFF2-40B4-BE49-F238E27FC236}">
                <a16:creationId xmlns:a16="http://schemas.microsoft.com/office/drawing/2014/main" id="{FEA98A02-79DA-A478-5ACF-79C72DA467A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439" b="11292"/>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9FA98EAA-A866-4C95-A2A8-44E46FBA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56000">
                <a:schemeClr val="tx1">
                  <a:alpha val="40000"/>
                </a:schemeClr>
              </a:gs>
              <a:gs pos="100000">
                <a:schemeClr val="tx1">
                  <a:alpha val="8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A7A0EA3D-394B-333D-C06D-BE54ABC0BA1A}"/>
              </a:ext>
            </a:extLst>
          </p:cNvPr>
          <p:cNvSpPr>
            <a:spLocks noGrp="1"/>
          </p:cNvSpPr>
          <p:nvPr>
            <p:ph type="title"/>
          </p:nvPr>
        </p:nvSpPr>
        <p:spPr>
          <a:xfrm>
            <a:off x="-1554479" y="5989167"/>
            <a:ext cx="7985759" cy="868823"/>
          </a:xfrm>
        </p:spPr>
        <p:txBody>
          <a:bodyPr vert="horz" lIns="91440" tIns="45720" rIns="91440" bIns="45720" rtlCol="0" anchor="b">
            <a:normAutofit/>
          </a:bodyPr>
          <a:lstStyle/>
          <a:p>
            <a:pPr algn="ctr"/>
            <a:r>
              <a:rPr lang="en-US" dirty="0">
                <a:solidFill>
                  <a:schemeClr val="bg1"/>
                </a:solidFill>
              </a:rPr>
              <a:t>PLAYMAKER</a:t>
            </a:r>
          </a:p>
        </p:txBody>
      </p:sp>
    </p:spTree>
    <p:extLst>
      <p:ext uri="{BB962C8B-B14F-4D97-AF65-F5344CB8AC3E}">
        <p14:creationId xmlns:p14="http://schemas.microsoft.com/office/powerpoint/2010/main" val="3858966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0C0BB8A0-807F-CAA6-0A53-959DF6C678A5}"/>
              </a:ext>
            </a:extLst>
          </p:cNvPr>
          <p:cNvSpPr>
            <a:spLocks noGrp="1"/>
          </p:cNvSpPr>
          <p:nvPr>
            <p:ph idx="1"/>
          </p:nvPr>
        </p:nvSpPr>
        <p:spPr>
          <a:xfrm>
            <a:off x="344129" y="2478024"/>
            <a:ext cx="11690555" cy="3694176"/>
          </a:xfrm>
        </p:spPr>
        <p:txBody>
          <a:bodyPr/>
          <a:lstStyle/>
          <a:p>
            <a:r>
              <a:rPr lang="en-GB" sz="2800" dirty="0">
                <a:solidFill>
                  <a:schemeClr val="bg2"/>
                </a:solidFill>
                <a:latin typeface="Times New Roman" panose="02020603050405020304" pitchFamily="18" charset="0"/>
                <a:cs typeface="Times New Roman" panose="02020603050405020304" pitchFamily="18" charset="0"/>
              </a:rPr>
              <a:t>At the beginning of the 20th century, the </a:t>
            </a:r>
            <a:r>
              <a:rPr lang="en-GB" sz="2800" dirty="0" err="1">
                <a:solidFill>
                  <a:schemeClr val="bg2"/>
                </a:solidFill>
                <a:latin typeface="Times New Roman" panose="02020603050405020304" pitchFamily="18" charset="0"/>
                <a:cs typeface="Times New Roman" panose="02020603050405020304" pitchFamily="18" charset="0"/>
              </a:rPr>
              <a:t>center</a:t>
            </a:r>
            <a:r>
              <a:rPr lang="en-GB" sz="2800" dirty="0">
                <a:solidFill>
                  <a:schemeClr val="bg2"/>
                </a:solidFill>
                <a:latin typeface="Times New Roman" panose="02020603050405020304" pitchFamily="18" charset="0"/>
                <a:cs typeface="Times New Roman" panose="02020603050405020304" pitchFamily="18" charset="0"/>
              </a:rPr>
              <a:t> of horse producers was the villages of </a:t>
            </a:r>
            <a:r>
              <a:rPr lang="en-GB" sz="2800" dirty="0" err="1">
                <a:solidFill>
                  <a:schemeClr val="bg2"/>
                </a:solidFill>
                <a:latin typeface="Times New Roman" panose="02020603050405020304" pitchFamily="18" charset="0"/>
                <a:cs typeface="Times New Roman" panose="02020603050405020304" pitchFamily="18" charset="0"/>
              </a:rPr>
              <a:t>Chekoniškės</a:t>
            </a:r>
            <a:r>
              <a:rPr lang="en-GB" sz="2800" dirty="0">
                <a:solidFill>
                  <a:schemeClr val="bg2"/>
                </a:solidFill>
                <a:latin typeface="Times New Roman" panose="02020603050405020304" pitchFamily="18" charset="0"/>
                <a:cs typeface="Times New Roman" panose="02020603050405020304" pitchFamily="18" charset="0"/>
              </a:rPr>
              <a:t> and </a:t>
            </a:r>
            <a:r>
              <a:rPr lang="en-GB" sz="2800" dirty="0" err="1">
                <a:solidFill>
                  <a:schemeClr val="bg2"/>
                </a:solidFill>
                <a:latin typeface="Times New Roman" panose="02020603050405020304" pitchFamily="18" charset="0"/>
                <a:cs typeface="Times New Roman" panose="02020603050405020304" pitchFamily="18" charset="0"/>
              </a:rPr>
              <a:t>Prapuoliai</a:t>
            </a:r>
            <a:r>
              <a:rPr lang="en-GB" sz="2800" dirty="0">
                <a:solidFill>
                  <a:schemeClr val="bg2"/>
                </a:solidFill>
                <a:latin typeface="Times New Roman" panose="02020603050405020304" pitchFamily="18" charset="0"/>
                <a:cs typeface="Times New Roman" panose="02020603050405020304" pitchFamily="18" charset="0"/>
              </a:rPr>
              <a:t> located on the outskirts of Vilnius. The craftsmen who worked in these villages usually sold horses only during the </a:t>
            </a:r>
            <a:r>
              <a:rPr lang="en-GB" sz="2800" dirty="0" err="1">
                <a:solidFill>
                  <a:schemeClr val="bg2"/>
                </a:solidFill>
                <a:latin typeface="Times New Roman" panose="02020603050405020304" pitchFamily="18" charset="0"/>
                <a:cs typeface="Times New Roman" panose="02020603050405020304" pitchFamily="18" charset="0"/>
              </a:rPr>
              <a:t>Kaziuk</a:t>
            </a:r>
            <a:r>
              <a:rPr lang="en-GB" sz="2800" dirty="0">
                <a:solidFill>
                  <a:schemeClr val="bg2"/>
                </a:solidFill>
                <a:latin typeface="Times New Roman" panose="02020603050405020304" pitchFamily="18" charset="0"/>
                <a:cs typeface="Times New Roman" panose="02020603050405020304" pitchFamily="18" charset="0"/>
              </a:rPr>
              <a:t> fair, but there were also those who made a living from it. 
For example, F. </a:t>
            </a:r>
            <a:r>
              <a:rPr lang="en-GB" sz="2800" dirty="0" err="1">
                <a:solidFill>
                  <a:schemeClr val="bg2"/>
                </a:solidFill>
                <a:latin typeface="Times New Roman" panose="02020603050405020304" pitchFamily="18" charset="0"/>
                <a:cs typeface="Times New Roman" panose="02020603050405020304" pitchFamily="18" charset="0"/>
              </a:rPr>
              <a:t>Sinkevičius</a:t>
            </a:r>
            <a:r>
              <a:rPr lang="en-GB" sz="2800" dirty="0">
                <a:solidFill>
                  <a:schemeClr val="bg2"/>
                </a:solidFill>
                <a:latin typeface="Times New Roman" panose="02020603050405020304" pitchFamily="18" charset="0"/>
                <a:cs typeface="Times New Roman" panose="02020603050405020304" pitchFamily="18" charset="0"/>
              </a:rPr>
              <a:t> sold 4-5 rocking horses to Vilnius traders every week.</a:t>
            </a:r>
            <a:endParaRPr lang="lt-LT" dirty="0"/>
          </a:p>
        </p:txBody>
      </p:sp>
    </p:spTree>
    <p:extLst>
      <p:ext uri="{BB962C8B-B14F-4D97-AF65-F5344CB8AC3E}">
        <p14:creationId xmlns:p14="http://schemas.microsoft.com/office/powerpoint/2010/main" val="3945251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7CD0F0E5-EB53-475A-9016-E9571B482FE6}"/>
              </a:ext>
            </a:extLst>
          </p:cNvPr>
          <p:cNvSpPr>
            <a:spLocks noGrp="1"/>
          </p:cNvSpPr>
          <p:nvPr>
            <p:ph idx="1"/>
          </p:nvPr>
        </p:nvSpPr>
        <p:spPr/>
        <p:txBody>
          <a:bodyPr>
            <a:normAutofit/>
          </a:bodyPr>
          <a:lstStyle/>
          <a:p>
            <a:r>
              <a:rPr lang="en-GB" dirty="0">
                <a:solidFill>
                  <a:schemeClr val="bg2"/>
                </a:solidFill>
                <a:latin typeface="Times New Roman" panose="02020603050405020304" pitchFamily="18" charset="0"/>
                <a:cs typeface="Times New Roman" panose="02020603050405020304" pitchFamily="18" charset="0"/>
              </a:rPr>
              <a:t>The production of horses began with the purchase of raw materials. For a fox tree chosen in the forest, you had to pay about 25 zlotys . Most of the wood was used to make wooden tubs and utensils, and horses were made from the rest. 
As a rule, linden, aspen or alder wood was used for production. In the summer, the prepared raw material was dried, and in late autumn and winter, the time came for the manufacture of toys.</a:t>
            </a:r>
            <a:endParaRPr lang="lt-LT" dirty="0">
              <a:solidFill>
                <a:schemeClr val="bg2"/>
              </a:solidFill>
              <a:latin typeface="Times New Roman" panose="02020603050405020304" pitchFamily="18" charset="0"/>
              <a:cs typeface="Times New Roman" panose="02020603050405020304" pitchFamily="18" charset="0"/>
            </a:endParaRPr>
          </a:p>
        </p:txBody>
      </p:sp>
      <p:pic>
        <p:nvPicPr>
          <p:cNvPr id="4100" name="Picture 4" descr="5 zlotai 1928-1932, Lenkija - Monetos vertė - uCoin.net">
            <a:extLst>
              <a:ext uri="{FF2B5EF4-FFF2-40B4-BE49-F238E27FC236}">
                <a16:creationId xmlns:a16="http://schemas.microsoft.com/office/drawing/2014/main" id="{F811A29E-22C0-0629-F9D6-ED48EB7F4B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199" y="5210237"/>
            <a:ext cx="1518745" cy="15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02" name="Picture 6" descr="5 zlotai 1928-1932, Lenkija - Monetos vertė - uCoin.net">
            <a:extLst>
              <a:ext uri="{FF2B5EF4-FFF2-40B4-BE49-F238E27FC236}">
                <a16:creationId xmlns:a16="http://schemas.microsoft.com/office/drawing/2014/main" id="{51C9A136-B140-1CDF-F933-11C06ADCB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631" y="5218251"/>
            <a:ext cx="1518745" cy="15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04" name="Picture 8" descr="5 zlotai 1928-1932, Lenkija - Monetos vertė - uCoin.net">
            <a:extLst>
              <a:ext uri="{FF2B5EF4-FFF2-40B4-BE49-F238E27FC236}">
                <a16:creationId xmlns:a16="http://schemas.microsoft.com/office/drawing/2014/main" id="{14D175E2-62DE-8323-E631-C7E8FDFC8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698" y="5218251"/>
            <a:ext cx="1518745" cy="15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06" name="Picture 10" descr="5 zlotai 1928-1932, Lenkija - Monetos vertė - uCoin.net">
            <a:extLst>
              <a:ext uri="{FF2B5EF4-FFF2-40B4-BE49-F238E27FC236}">
                <a16:creationId xmlns:a16="http://schemas.microsoft.com/office/drawing/2014/main" id="{2E991A1C-B530-E825-2981-583B14F61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3765" y="5182251"/>
            <a:ext cx="1518745" cy="15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08" name="Picture 12" descr="5 zlotai 1928-1932, Lenkija - Monetos vertė - uCoin.net">
            <a:extLst>
              <a:ext uri="{FF2B5EF4-FFF2-40B4-BE49-F238E27FC236}">
                <a16:creationId xmlns:a16="http://schemas.microsoft.com/office/drawing/2014/main" id="{557081D1-6744-A343-F4A9-8B2A7957A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3466" y="5182251"/>
            <a:ext cx="1518745" cy="15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658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8B8EE957-F6DA-42B3-129F-0AC77D773945}"/>
              </a:ext>
            </a:extLst>
          </p:cNvPr>
          <p:cNvSpPr>
            <a:spLocks noGrp="1"/>
          </p:cNvSpPr>
          <p:nvPr>
            <p:ph idx="1"/>
          </p:nvPr>
        </p:nvSpPr>
        <p:spPr>
          <a:xfrm>
            <a:off x="1115568" y="2062480"/>
            <a:ext cx="10168128" cy="4109720"/>
          </a:xfrm>
        </p:spPr>
        <p:txBody>
          <a:bodyPr>
            <a:normAutofit/>
          </a:bodyPr>
          <a:lstStyle/>
          <a:p>
            <a:r>
              <a:rPr lang="en-GB" dirty="0">
                <a:solidFill>
                  <a:schemeClr val="bg2"/>
                </a:solidFill>
                <a:latin typeface="Times New Roman" panose="02020603050405020304" pitchFamily="18" charset="0"/>
                <a:cs typeface="Times New Roman" panose="02020603050405020304" pitchFamily="18" charset="0"/>
              </a:rPr>
              <a:t>First of all, separate parts were produced. The classic rocking horse needed 10 elements: a head, 4 legs, a torso and 4 </a:t>
            </a:r>
            <a:r>
              <a:rPr lang="en-GB" dirty="0" err="1">
                <a:solidFill>
                  <a:schemeClr val="bg2"/>
                </a:solidFill>
                <a:latin typeface="Times New Roman" panose="02020603050405020304" pitchFamily="18" charset="0"/>
                <a:cs typeface="Times New Roman" panose="02020603050405020304" pitchFamily="18" charset="0"/>
              </a:rPr>
              <a:t>pavais</a:t>
            </a:r>
            <a:r>
              <a:rPr lang="en-GB" dirty="0">
                <a:solidFill>
                  <a:schemeClr val="bg2"/>
                </a:solidFill>
                <a:latin typeface="Times New Roman" panose="02020603050405020304" pitchFamily="18" charset="0"/>
                <a:cs typeface="Times New Roman" panose="02020603050405020304" pitchFamily="18" charset="0"/>
              </a:rPr>
              <a:t>.</a:t>
            </a:r>
            <a:endParaRPr lang="lt-LT" dirty="0">
              <a:solidFill>
                <a:schemeClr val="bg2"/>
              </a:solidFill>
              <a:latin typeface="Times New Roman" panose="02020603050405020304" pitchFamily="18" charset="0"/>
              <a:cs typeface="Times New Roman" panose="02020603050405020304" pitchFamily="18" charset="0"/>
            </a:endParaRPr>
          </a:p>
        </p:txBody>
      </p:sp>
      <p:pic>
        <p:nvPicPr>
          <p:cNvPr id="5" name="Paveikslėlis 4">
            <a:extLst>
              <a:ext uri="{FF2B5EF4-FFF2-40B4-BE49-F238E27FC236}">
                <a16:creationId xmlns:a16="http://schemas.microsoft.com/office/drawing/2014/main" id="{F8C9673B-B355-A169-133E-4B39F4F59991}"/>
              </a:ext>
            </a:extLst>
          </p:cNvPr>
          <p:cNvPicPr>
            <a:picLocks noChangeAspect="1"/>
          </p:cNvPicPr>
          <p:nvPr/>
        </p:nvPicPr>
        <p:blipFill>
          <a:blip r:embed="rId2"/>
          <a:stretch>
            <a:fillRect/>
          </a:stretch>
        </p:blipFill>
        <p:spPr>
          <a:xfrm>
            <a:off x="640444" y="3392464"/>
            <a:ext cx="2819870" cy="320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aveikslėlis 6">
            <a:extLst>
              <a:ext uri="{FF2B5EF4-FFF2-40B4-BE49-F238E27FC236}">
                <a16:creationId xmlns:a16="http://schemas.microsoft.com/office/drawing/2014/main" id="{AE818F72-46B8-A4A5-C387-2F56BF1F785E}"/>
              </a:ext>
            </a:extLst>
          </p:cNvPr>
          <p:cNvPicPr>
            <a:picLocks noChangeAspect="1"/>
          </p:cNvPicPr>
          <p:nvPr/>
        </p:nvPicPr>
        <p:blipFill>
          <a:blip r:embed="rId3"/>
          <a:stretch>
            <a:fillRect/>
          </a:stretch>
        </p:blipFill>
        <p:spPr>
          <a:xfrm>
            <a:off x="4366965" y="3429000"/>
            <a:ext cx="3122742" cy="313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aveikslėlis 8">
            <a:extLst>
              <a:ext uri="{FF2B5EF4-FFF2-40B4-BE49-F238E27FC236}">
                <a16:creationId xmlns:a16="http://schemas.microsoft.com/office/drawing/2014/main" id="{BD37F752-6371-0C36-C5A3-39E441F5607B}"/>
              </a:ext>
            </a:extLst>
          </p:cNvPr>
          <p:cNvPicPr>
            <a:picLocks noChangeAspect="1"/>
          </p:cNvPicPr>
          <p:nvPr/>
        </p:nvPicPr>
        <p:blipFill>
          <a:blip r:embed="rId4"/>
          <a:stretch>
            <a:fillRect/>
          </a:stretch>
        </p:blipFill>
        <p:spPr>
          <a:xfrm>
            <a:off x="8301306" y="3429000"/>
            <a:ext cx="3394276" cy="309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12718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32E5FA01-8A34-C0C7-7289-EDC950B81822}"/>
              </a:ext>
            </a:extLst>
          </p:cNvPr>
          <p:cNvSpPr>
            <a:spLocks noGrp="1"/>
          </p:cNvSpPr>
          <p:nvPr>
            <p:ph idx="1"/>
          </p:nvPr>
        </p:nvSpPr>
        <p:spPr>
          <a:xfrm>
            <a:off x="1011936" y="2016848"/>
            <a:ext cx="10168128" cy="4471416"/>
          </a:xfrm>
        </p:spPr>
        <p:txBody>
          <a:bodyPr>
            <a:normAutofit/>
          </a:bodyPr>
          <a:lstStyle/>
          <a:p>
            <a:r>
              <a:rPr lang="en-GB" dirty="0">
                <a:solidFill>
                  <a:schemeClr val="bg2"/>
                </a:solidFill>
              </a:rPr>
              <a:t>At the beginning, individual details were cut out and splashed, later, when carving, the features of the horse and the elements of the connection were formed. 
The final stage of processing the parts is grinding with sandpaper and sealing small cracks. When connecting the details, ears made of triangular skin scraps were attached to the head. The assembled product is decorated.
The manes and tails of the horses were made already after dyeing, sometimes from white rope, but most often only from the natural hair of horses.</a:t>
            </a:r>
            <a:endParaRPr lang="lt-LT" dirty="0"/>
          </a:p>
          <a:p>
            <a:endParaRPr lang="lt-LT" dirty="0"/>
          </a:p>
        </p:txBody>
      </p:sp>
      <mc:AlternateContent xmlns:mc="http://schemas.openxmlformats.org/markup-compatibility/2006">
        <mc:Choice xmlns:am3d="http://schemas.microsoft.com/office/drawing/2017/model3d" Requires="am3d">
          <p:graphicFrame>
            <p:nvGraphicFramePr>
              <p:cNvPr id="4" name="3D modelis 3" descr="Horse">
                <a:extLst>
                  <a:ext uri="{FF2B5EF4-FFF2-40B4-BE49-F238E27FC236}">
                    <a16:creationId xmlns:a16="http://schemas.microsoft.com/office/drawing/2014/main" id="{6FA21FFC-EDE6-EDAB-753C-FFB65351E0C7}"/>
                  </a:ext>
                </a:extLst>
              </p:cNvPr>
              <p:cNvGraphicFramePr>
                <a:graphicFrameLocks noChangeAspect="1"/>
              </p:cNvGraphicFramePr>
              <p:nvPr>
                <p:extLst>
                  <p:ext uri="{D42A27DB-BD31-4B8C-83A1-F6EECF244321}">
                    <p14:modId xmlns:p14="http://schemas.microsoft.com/office/powerpoint/2010/main" val="52363362"/>
                  </p:ext>
                </p:extLst>
              </p:nvPr>
            </p:nvGraphicFramePr>
            <p:xfrm>
              <a:off x="7286038" y="4452264"/>
              <a:ext cx="4443510" cy="2502449"/>
            </p:xfrm>
            <a:graphic>
              <a:graphicData uri="http://schemas.microsoft.com/office/drawing/2017/model3d">
                <am3d:model3d r:embed="rId2">
                  <am3d:spPr>
                    <a:xfrm>
                      <a:off x="0" y="0"/>
                      <a:ext cx="4443510" cy="2502449"/>
                    </a:xfrm>
                    <a:prstGeom prst="rect">
                      <a:avLst/>
                    </a:prstGeom>
                  </am3d:spPr>
                  <am3d:camera>
                    <am3d:pos x="0" y="0" z="53658621"/>
                    <am3d:up dx="0" dy="36000000" dz="0"/>
                    <am3d:lookAt x="0" y="0" z="0"/>
                    <am3d:perspective fov="2700000"/>
                  </am3d:camera>
                  <am3d:trans>
                    <am3d:meterPerModelUnit n="8257962" d="1000000"/>
                    <am3d:preTrans dx="1464134" dy="-2873940" dz="0"/>
                    <am3d:scale>
                      <am3d:sx n="1000000" d="1000000"/>
                      <am3d:sy n="1000000" d="1000000"/>
                      <am3d:sz n="1000000" d="1000000"/>
                    </am3d:scale>
                    <am3d:rot ax="1230432" ay="1164578" az="425108"/>
                    <am3d:postTrans dx="0" dy="0" dz="0"/>
                  </am3d:trans>
                  <am3d:raster rName="Office3DRenderer" rVer="16.0.8326">
                    <am3d:blip r:embed="rId3"/>
                  </am3d:raster>
                  <am3d:objViewport viewportSz="535695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is 3" descr="Horse">
                <a:extLst>
                  <a:ext uri="{FF2B5EF4-FFF2-40B4-BE49-F238E27FC236}">
                    <a16:creationId xmlns:a16="http://schemas.microsoft.com/office/drawing/2014/main" id="{6FA21FFC-EDE6-EDAB-753C-FFB65351E0C7}"/>
                  </a:ext>
                </a:extLst>
              </p:cNvPr>
              <p:cNvPicPr>
                <a:picLocks noGrp="1" noRot="1" noChangeAspect="1" noMove="1" noResize="1" noEditPoints="1" noAdjustHandles="1" noChangeArrowheads="1" noChangeShapeType="1" noCrop="1"/>
              </p:cNvPicPr>
              <p:nvPr/>
            </p:nvPicPr>
            <p:blipFill>
              <a:blip r:embed="rId3"/>
              <a:stretch>
                <a:fillRect/>
              </a:stretch>
            </p:blipFill>
            <p:spPr>
              <a:xfrm>
                <a:off x="7286038" y="4452264"/>
                <a:ext cx="4443510" cy="250244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 name="3D modelis 4" descr="Horsehoof">
                <a:extLst>
                  <a:ext uri="{FF2B5EF4-FFF2-40B4-BE49-F238E27FC236}">
                    <a16:creationId xmlns:a16="http://schemas.microsoft.com/office/drawing/2014/main" id="{AFC401E8-5D90-1D18-084E-9EB0D225E3E9}"/>
                  </a:ext>
                </a:extLst>
              </p:cNvPr>
              <p:cNvGraphicFramePr>
                <a:graphicFrameLocks noChangeAspect="1"/>
              </p:cNvGraphicFramePr>
              <p:nvPr>
                <p:extLst>
                  <p:ext uri="{D42A27DB-BD31-4B8C-83A1-F6EECF244321}">
                    <p14:modId xmlns:p14="http://schemas.microsoft.com/office/powerpoint/2010/main" val="1758886687"/>
                  </p:ext>
                </p:extLst>
              </p:nvPr>
            </p:nvGraphicFramePr>
            <p:xfrm>
              <a:off x="10624355" y="169560"/>
              <a:ext cx="1111416" cy="2365321"/>
            </p:xfrm>
            <a:graphic>
              <a:graphicData uri="http://schemas.microsoft.com/office/drawing/2017/model3d">
                <am3d:model3d r:embed="rId4">
                  <am3d:spPr>
                    <a:xfrm>
                      <a:off x="0" y="0"/>
                      <a:ext cx="1111416" cy="2365321"/>
                    </a:xfrm>
                    <a:prstGeom prst="rect">
                      <a:avLst/>
                    </a:prstGeom>
                  </am3d:spPr>
                  <am3d:camera>
                    <am3d:pos x="0" y="0" z="51991240"/>
                    <am3d:up dx="0" dy="36000000" dz="0"/>
                    <am3d:lookAt x="0" y="0" z="0"/>
                    <am3d:perspective fov="2700000"/>
                  </am3d:camera>
                  <am3d:trans>
                    <am3d:meterPerModelUnit n="40051901" d="1000000"/>
                    <am3d:preTrans dx="-1215918" dy="-2143388" dz="15"/>
                    <am3d:scale>
                      <am3d:sx n="1000000" d="1000000"/>
                      <am3d:sy n="1000000" d="1000000"/>
                      <am3d:sz n="1000000" d="1000000"/>
                    </am3d:scale>
                    <am3d:rot ax="-7922850" ay="-1365477" az="9407115"/>
                    <am3d:postTrans dx="0" dy="0" dz="0"/>
                  </am3d:trans>
                  <am3d:raster rName="Office3DRenderer" rVer="16.0.8326">
                    <am3d:blip r:embed="rId5"/>
                  </am3d:raster>
                  <am3d:objViewport viewportSz="25553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is 4" descr="Horsehoof">
                <a:extLst>
                  <a:ext uri="{FF2B5EF4-FFF2-40B4-BE49-F238E27FC236}">
                    <a16:creationId xmlns:a16="http://schemas.microsoft.com/office/drawing/2014/main" id="{AFC401E8-5D90-1D18-084E-9EB0D225E3E9}"/>
                  </a:ext>
                </a:extLst>
              </p:cNvPr>
              <p:cNvPicPr>
                <a:picLocks noGrp="1" noRot="1" noChangeAspect="1" noMove="1" noResize="1" noEditPoints="1" noAdjustHandles="1" noChangeArrowheads="1" noChangeShapeType="1" noCrop="1"/>
              </p:cNvPicPr>
              <p:nvPr/>
            </p:nvPicPr>
            <p:blipFill>
              <a:blip r:embed="rId5"/>
              <a:stretch>
                <a:fillRect/>
              </a:stretch>
            </p:blipFill>
            <p:spPr>
              <a:xfrm>
                <a:off x="10624355" y="169560"/>
                <a:ext cx="1111416" cy="236532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is 7" descr="Log">
                <a:extLst>
                  <a:ext uri="{FF2B5EF4-FFF2-40B4-BE49-F238E27FC236}">
                    <a16:creationId xmlns:a16="http://schemas.microsoft.com/office/drawing/2014/main" id="{1D529B0D-7642-7C36-5B84-8EC321E928DC}"/>
                  </a:ext>
                </a:extLst>
              </p:cNvPr>
              <p:cNvGraphicFramePr>
                <a:graphicFrameLocks noChangeAspect="1"/>
              </p:cNvGraphicFramePr>
              <p:nvPr>
                <p:extLst>
                  <p:ext uri="{D42A27DB-BD31-4B8C-83A1-F6EECF244321}">
                    <p14:modId xmlns:p14="http://schemas.microsoft.com/office/powerpoint/2010/main" val="2042172450"/>
                  </p:ext>
                </p:extLst>
              </p:nvPr>
            </p:nvGraphicFramePr>
            <p:xfrm>
              <a:off x="-145587" y="5167644"/>
              <a:ext cx="4509774" cy="2283431"/>
            </p:xfrm>
            <a:graphic>
              <a:graphicData uri="http://schemas.microsoft.com/office/drawing/2017/model3d">
                <am3d:model3d r:embed="rId6">
                  <am3d:spPr>
                    <a:xfrm>
                      <a:off x="0" y="0"/>
                      <a:ext cx="4509774" cy="2283431"/>
                    </a:xfrm>
                    <a:prstGeom prst="rect">
                      <a:avLst/>
                    </a:prstGeom>
                  </am3d:spPr>
                  <am3d:camera>
                    <am3d:pos x="0" y="0" z="51085370"/>
                    <am3d:up dx="0" dy="36000000" dz="0"/>
                    <am3d:lookAt x="0" y="0" z="0"/>
                    <am3d:perspective fov="2700000"/>
                  </am3d:camera>
                  <am3d:trans>
                    <am3d:meterPerModelUnit n="9682534" d="1000000"/>
                    <am3d:preTrans dx="-177015" dy="-5451789" dz="-1648469"/>
                    <am3d:scale>
                      <am3d:sx n="1000000" d="1000000"/>
                      <am3d:sy n="1000000" d="1000000"/>
                      <am3d:sz n="1000000" d="1000000"/>
                    </am3d:scale>
                    <am3d:rot ax="-265046" ay="-1897220" az="139160"/>
                    <am3d:postTrans dx="0" dy="0" dz="0"/>
                  </am3d:trans>
                  <am3d:raster rName="Office3DRenderer" rVer="16.0.8326">
                    <am3d:blip r:embed="rId7"/>
                  </am3d:raster>
                  <am3d:objViewport viewportSz="527091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is 7" descr="Log">
                <a:extLst>
                  <a:ext uri="{FF2B5EF4-FFF2-40B4-BE49-F238E27FC236}">
                    <a16:creationId xmlns:a16="http://schemas.microsoft.com/office/drawing/2014/main" id="{1D529B0D-7642-7C36-5B84-8EC321E928DC}"/>
                  </a:ext>
                </a:extLst>
              </p:cNvPr>
              <p:cNvPicPr>
                <a:picLocks noGrp="1" noRot="1" noChangeAspect="1" noMove="1" noResize="1" noEditPoints="1" noAdjustHandles="1" noChangeArrowheads="1" noChangeShapeType="1" noCrop="1"/>
              </p:cNvPicPr>
              <p:nvPr/>
            </p:nvPicPr>
            <p:blipFill>
              <a:blip r:embed="rId7"/>
              <a:stretch>
                <a:fillRect/>
              </a:stretch>
            </p:blipFill>
            <p:spPr>
              <a:xfrm>
                <a:off x="-145587" y="5167644"/>
                <a:ext cx="4509774" cy="228343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3" name="3D modelis 12" descr="Tree Stump">
                <a:extLst>
                  <a:ext uri="{FF2B5EF4-FFF2-40B4-BE49-F238E27FC236}">
                    <a16:creationId xmlns:a16="http://schemas.microsoft.com/office/drawing/2014/main" id="{0687611D-9916-3270-5B1D-394C8C428876}"/>
                  </a:ext>
                </a:extLst>
              </p:cNvPr>
              <p:cNvGraphicFramePr>
                <a:graphicFrameLocks noChangeAspect="1"/>
              </p:cNvGraphicFramePr>
              <p:nvPr>
                <p:extLst>
                  <p:ext uri="{D42A27DB-BD31-4B8C-83A1-F6EECF244321}">
                    <p14:modId xmlns:p14="http://schemas.microsoft.com/office/powerpoint/2010/main" val="3252647870"/>
                  </p:ext>
                </p:extLst>
              </p:nvPr>
            </p:nvGraphicFramePr>
            <p:xfrm>
              <a:off x="152662" y="-567435"/>
              <a:ext cx="3273611" cy="3102316"/>
            </p:xfrm>
            <a:graphic>
              <a:graphicData uri="http://schemas.microsoft.com/office/drawing/2017/model3d">
                <am3d:model3d r:embed="rId8">
                  <am3d:spPr>
                    <a:xfrm>
                      <a:off x="0" y="0"/>
                      <a:ext cx="3273611" cy="3102316"/>
                    </a:xfrm>
                    <a:prstGeom prst="rect">
                      <a:avLst/>
                    </a:prstGeom>
                  </am3d:spPr>
                  <am3d:camera>
                    <am3d:pos x="0" y="0" z="67999495"/>
                    <am3d:up dx="0" dy="36000000" dz="0"/>
                    <am3d:lookAt x="0" y="0" z="0"/>
                    <am3d:perspective fov="2700000"/>
                  </am3d:camera>
                  <am3d:trans>
                    <am3d:meterPerModelUnit n="24584977" d="1000000"/>
                    <am3d:preTrans dx="-1592540" dy="-6366899" dz="520556"/>
                    <am3d:scale>
                      <am3d:sx n="1000000" d="1000000"/>
                      <am3d:sy n="1000000" d="1000000"/>
                      <am3d:sz n="1000000" d="1000000"/>
                    </am3d:scale>
                    <am3d:rot ax="1598377" ay="486620" az="242885"/>
                    <am3d:postTrans dx="0" dy="0" dz="0"/>
                  </am3d:trans>
                  <am3d:raster rName="Office3DRenderer" rVer="16.0.8326">
                    <am3d:blip r:embed="rId9"/>
                  </am3d:raster>
                  <am3d:objViewport viewportSz="51578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is 12" descr="Tree Stump">
                <a:extLst>
                  <a:ext uri="{FF2B5EF4-FFF2-40B4-BE49-F238E27FC236}">
                    <a16:creationId xmlns:a16="http://schemas.microsoft.com/office/drawing/2014/main" id="{0687611D-9916-3270-5B1D-394C8C428876}"/>
                  </a:ext>
                </a:extLst>
              </p:cNvPr>
              <p:cNvPicPr>
                <a:picLocks noGrp="1" noRot="1" noChangeAspect="1" noMove="1" noResize="1" noEditPoints="1" noAdjustHandles="1" noChangeArrowheads="1" noChangeShapeType="1" noCrop="1"/>
              </p:cNvPicPr>
              <p:nvPr/>
            </p:nvPicPr>
            <p:blipFill>
              <a:blip r:embed="rId9"/>
              <a:stretch>
                <a:fillRect/>
              </a:stretch>
            </p:blipFill>
            <p:spPr>
              <a:xfrm>
                <a:off x="152662" y="-567435"/>
                <a:ext cx="3273611" cy="310231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3D modelis 13" descr="Horsehoof">
                <a:extLst>
                  <a:ext uri="{FF2B5EF4-FFF2-40B4-BE49-F238E27FC236}">
                    <a16:creationId xmlns:a16="http://schemas.microsoft.com/office/drawing/2014/main" id="{7C2C2D40-58D9-28DC-917B-C71F1EF92C65}"/>
                  </a:ext>
                </a:extLst>
              </p:cNvPr>
              <p:cNvGraphicFramePr>
                <a:graphicFrameLocks noChangeAspect="1"/>
              </p:cNvGraphicFramePr>
              <p:nvPr>
                <p:extLst>
                  <p:ext uri="{D42A27DB-BD31-4B8C-83A1-F6EECF244321}">
                    <p14:modId xmlns:p14="http://schemas.microsoft.com/office/powerpoint/2010/main" val="4187959373"/>
                  </p:ext>
                </p:extLst>
              </p:nvPr>
            </p:nvGraphicFramePr>
            <p:xfrm>
              <a:off x="-1578" y="3337423"/>
              <a:ext cx="692905" cy="1810556"/>
            </p:xfrm>
            <a:graphic>
              <a:graphicData uri="http://schemas.microsoft.com/office/drawing/2017/model3d">
                <am3d:model3d r:embed="rId4">
                  <am3d:spPr>
                    <a:xfrm>
                      <a:off x="0" y="0"/>
                      <a:ext cx="692905" cy="1810556"/>
                    </a:xfrm>
                    <a:prstGeom prst="rect">
                      <a:avLst/>
                    </a:prstGeom>
                  </am3d:spPr>
                  <am3d:camera>
                    <am3d:pos x="0" y="0" z="51991240"/>
                    <am3d:up dx="0" dy="36000000" dz="0"/>
                    <am3d:lookAt x="0" y="0" z="0"/>
                    <am3d:perspective fov="2700000"/>
                  </am3d:camera>
                  <am3d:trans>
                    <am3d:meterPerModelUnit n="40051901" d="1000000"/>
                    <am3d:preTrans dx="-1215918" dy="-2143388" dz="15"/>
                    <am3d:scale>
                      <am3d:sx n="1000000" d="1000000"/>
                      <am3d:sy n="1000000" d="1000000"/>
                      <am3d:sz n="1000000" d="1000000"/>
                    </am3d:scale>
                    <am3d:rot ax="-1744913" ay="-3045264" az="1398174"/>
                    <am3d:postTrans dx="0" dy="0" dz="0"/>
                  </am3d:trans>
                  <am3d:raster rName="Office3DRenderer" rVer="16.0.8326">
                    <am3d:blip r:embed="rId10"/>
                  </am3d:raster>
                  <am3d:objViewport viewportSz="19837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3D modelis 13" descr="Horsehoof">
                <a:extLst>
                  <a:ext uri="{FF2B5EF4-FFF2-40B4-BE49-F238E27FC236}">
                    <a16:creationId xmlns:a16="http://schemas.microsoft.com/office/drawing/2014/main" id="{7C2C2D40-58D9-28DC-917B-C71F1EF92C65}"/>
                  </a:ext>
                </a:extLst>
              </p:cNvPr>
              <p:cNvPicPr>
                <a:picLocks noGrp="1" noRot="1" noChangeAspect="1" noMove="1" noResize="1" noEditPoints="1" noAdjustHandles="1" noChangeArrowheads="1" noChangeShapeType="1" noCrop="1"/>
              </p:cNvPicPr>
              <p:nvPr/>
            </p:nvPicPr>
            <p:blipFill>
              <a:blip r:embed="rId10"/>
              <a:stretch>
                <a:fillRect/>
              </a:stretch>
            </p:blipFill>
            <p:spPr>
              <a:xfrm>
                <a:off x="-1578" y="3337423"/>
                <a:ext cx="692905" cy="181055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5" name="3D modelis 14" descr="Horsehoof">
                <a:extLst>
                  <a:ext uri="{FF2B5EF4-FFF2-40B4-BE49-F238E27FC236}">
                    <a16:creationId xmlns:a16="http://schemas.microsoft.com/office/drawing/2014/main" id="{8CBDD42B-CD1F-8ED9-E7FF-2A8E25C490A2}"/>
                  </a:ext>
                </a:extLst>
              </p:cNvPr>
              <p:cNvGraphicFramePr>
                <a:graphicFrameLocks noChangeAspect="1"/>
              </p:cNvGraphicFramePr>
              <p:nvPr>
                <p:extLst>
                  <p:ext uri="{D42A27DB-BD31-4B8C-83A1-F6EECF244321}">
                    <p14:modId xmlns:p14="http://schemas.microsoft.com/office/powerpoint/2010/main" val="108081956"/>
                  </p:ext>
                </p:extLst>
              </p:nvPr>
            </p:nvGraphicFramePr>
            <p:xfrm>
              <a:off x="370718" y="3008957"/>
              <a:ext cx="769591" cy="1510676"/>
            </p:xfrm>
            <a:graphic>
              <a:graphicData uri="http://schemas.microsoft.com/office/drawing/2017/model3d">
                <am3d:model3d r:embed="rId4">
                  <am3d:spPr>
                    <a:xfrm>
                      <a:off x="0" y="0"/>
                      <a:ext cx="769591" cy="1510676"/>
                    </a:xfrm>
                    <a:prstGeom prst="rect">
                      <a:avLst/>
                    </a:prstGeom>
                  </am3d:spPr>
                  <am3d:camera>
                    <am3d:pos x="0" y="0" z="51991240"/>
                    <am3d:up dx="0" dy="36000000" dz="0"/>
                    <am3d:lookAt x="0" y="0" z="0"/>
                    <am3d:perspective fov="2700000"/>
                  </am3d:camera>
                  <am3d:trans>
                    <am3d:meterPerModelUnit n="40051901" d="1000000"/>
                    <am3d:preTrans dx="-1215918" dy="-2143388" dz="15"/>
                    <am3d:scale>
                      <am3d:sx n="1000000" d="1000000"/>
                      <am3d:sy n="1000000" d="1000000"/>
                      <am3d:sz n="1000000" d="1000000"/>
                    </am3d:scale>
                    <am3d:rot ax="-3501373" ay="-1343588" az="1903454"/>
                    <am3d:postTrans dx="0" dy="0" dz="0"/>
                  </am3d:trans>
                  <am3d:raster rName="Office3DRenderer" rVer="16.0.8326">
                    <am3d:blip r:embed="rId11"/>
                  </am3d:raster>
                  <am3d:objViewport viewportSz="168169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is 14" descr="Horsehoof">
                <a:extLst>
                  <a:ext uri="{FF2B5EF4-FFF2-40B4-BE49-F238E27FC236}">
                    <a16:creationId xmlns:a16="http://schemas.microsoft.com/office/drawing/2014/main" id="{8CBDD42B-CD1F-8ED9-E7FF-2A8E25C490A2}"/>
                  </a:ext>
                </a:extLst>
              </p:cNvPr>
              <p:cNvPicPr>
                <a:picLocks noGrp="1" noRot="1" noChangeAspect="1" noMove="1" noResize="1" noEditPoints="1" noAdjustHandles="1" noChangeArrowheads="1" noChangeShapeType="1" noCrop="1"/>
              </p:cNvPicPr>
              <p:nvPr/>
            </p:nvPicPr>
            <p:blipFill>
              <a:blip r:embed="rId11"/>
              <a:stretch>
                <a:fillRect/>
              </a:stretch>
            </p:blipFill>
            <p:spPr>
              <a:xfrm>
                <a:off x="370718" y="3008957"/>
                <a:ext cx="769591" cy="151067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6" name="3D modelis 15" descr="Horsehoof">
                <a:extLst>
                  <a:ext uri="{FF2B5EF4-FFF2-40B4-BE49-F238E27FC236}">
                    <a16:creationId xmlns:a16="http://schemas.microsoft.com/office/drawing/2014/main" id="{6FB3D969-241B-DF50-6BF7-5E59521D9037}"/>
                  </a:ext>
                </a:extLst>
              </p:cNvPr>
              <p:cNvGraphicFramePr>
                <a:graphicFrameLocks noChangeAspect="1"/>
              </p:cNvGraphicFramePr>
              <p:nvPr>
                <p:extLst>
                  <p:ext uri="{D42A27DB-BD31-4B8C-83A1-F6EECF244321}">
                    <p14:modId xmlns:p14="http://schemas.microsoft.com/office/powerpoint/2010/main" val="1802574736"/>
                  </p:ext>
                </p:extLst>
              </p:nvPr>
            </p:nvGraphicFramePr>
            <p:xfrm>
              <a:off x="10984917" y="1154275"/>
              <a:ext cx="1054421" cy="2400114"/>
            </p:xfrm>
            <a:graphic>
              <a:graphicData uri="http://schemas.microsoft.com/office/drawing/2017/model3d">
                <am3d:model3d r:embed="rId4">
                  <am3d:spPr>
                    <a:xfrm>
                      <a:off x="0" y="0"/>
                      <a:ext cx="1054421" cy="2400114"/>
                    </a:xfrm>
                    <a:prstGeom prst="rect">
                      <a:avLst/>
                    </a:prstGeom>
                  </am3d:spPr>
                  <am3d:camera>
                    <am3d:pos x="0" y="0" z="51991240"/>
                    <am3d:up dx="0" dy="36000000" dz="0"/>
                    <am3d:lookAt x="0" y="0" z="0"/>
                    <am3d:perspective fov="2700000"/>
                  </am3d:camera>
                  <am3d:trans>
                    <am3d:meterPerModelUnit n="40051901" d="1000000"/>
                    <am3d:preTrans dx="-1215918" dy="-2143388" dz="15"/>
                    <am3d:scale>
                      <am3d:sx n="1000000" d="1000000"/>
                      <am3d:sy n="1000000" d="1000000"/>
                      <am3d:sz n="1000000" d="1000000"/>
                    </am3d:scale>
                    <am3d:rot ax="-8772869" ay="-1322171" az="9954511"/>
                    <am3d:postTrans dx="0" dy="0" dz="0"/>
                  </am3d:trans>
                  <am3d:raster rName="Office3DRenderer" rVer="16.0.8326">
                    <am3d:blip r:embed="rId12"/>
                  </am3d:raster>
                  <am3d:objViewport viewportSz="255530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is 15" descr="Horsehoof">
                <a:extLst>
                  <a:ext uri="{FF2B5EF4-FFF2-40B4-BE49-F238E27FC236}">
                    <a16:creationId xmlns:a16="http://schemas.microsoft.com/office/drawing/2014/main" id="{6FB3D969-241B-DF50-6BF7-5E59521D9037}"/>
                  </a:ext>
                </a:extLst>
              </p:cNvPr>
              <p:cNvPicPr>
                <a:picLocks noGrp="1" noRot="1" noChangeAspect="1" noMove="1" noResize="1" noEditPoints="1" noAdjustHandles="1" noChangeArrowheads="1" noChangeShapeType="1" noCrop="1"/>
              </p:cNvPicPr>
              <p:nvPr/>
            </p:nvPicPr>
            <p:blipFill>
              <a:blip r:embed="rId12"/>
              <a:stretch>
                <a:fillRect/>
              </a:stretch>
            </p:blipFill>
            <p:spPr>
              <a:xfrm>
                <a:off x="10984917" y="1154275"/>
                <a:ext cx="1054421" cy="2400114"/>
              </a:xfrm>
              <a:prstGeom prst="rect">
                <a:avLst/>
              </a:prstGeom>
            </p:spPr>
          </p:pic>
        </mc:Fallback>
      </mc:AlternateContent>
    </p:spTree>
    <p:extLst>
      <p:ext uri="{BB962C8B-B14F-4D97-AF65-F5344CB8AC3E}">
        <p14:creationId xmlns:p14="http://schemas.microsoft.com/office/powerpoint/2010/main" val="3248489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71" name="Rectangle 1070">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73" name="Rectangle 1072">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5" name="Rectangle 1074">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7" name="Rectangle 1076">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1405210"/>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urinio vietos rezervavimo ženklas 2">
            <a:extLst>
              <a:ext uri="{FF2B5EF4-FFF2-40B4-BE49-F238E27FC236}">
                <a16:creationId xmlns:a16="http://schemas.microsoft.com/office/drawing/2014/main" id="{265EE32D-1AF0-22B1-1769-397D2F047E97}"/>
              </a:ext>
            </a:extLst>
          </p:cNvPr>
          <p:cNvSpPr>
            <a:spLocks noGrp="1"/>
          </p:cNvSpPr>
          <p:nvPr>
            <p:ph idx="1"/>
          </p:nvPr>
        </p:nvSpPr>
        <p:spPr>
          <a:xfrm>
            <a:off x="5349240" y="586822"/>
            <a:ext cx="6007608" cy="1645920"/>
          </a:xfrm>
        </p:spPr>
        <p:txBody>
          <a:bodyPr anchor="ctr">
            <a:noAutofit/>
          </a:bodyPr>
          <a:lstStyle/>
          <a:p>
            <a:pPr marL="0" indent="0">
              <a:buNone/>
            </a:pPr>
            <a:r>
              <a:rPr lang="en-GB" dirty="0">
                <a:solidFill>
                  <a:schemeClr val="bg2"/>
                </a:solidFill>
                <a:latin typeface="Times New Roman" panose="02020603050405020304" pitchFamily="18" charset="0"/>
                <a:cs typeface="Times New Roman" panose="02020603050405020304" pitchFamily="18" charset="0"/>
              </a:rPr>
              <a:t>Most often, the horses were painted in the usual way in the Vilnius region – a toy painted white was smoked with a kerosene lamp and turned into an apple.</a:t>
            </a:r>
            <a:endParaRPr lang="lt-LT" dirty="0">
              <a:solidFill>
                <a:schemeClr val="bg2"/>
              </a:solidFill>
              <a:latin typeface="Times New Roman" panose="02020603050405020304" pitchFamily="18" charset="0"/>
              <a:cs typeface="Times New Roman" panose="02020603050405020304" pitchFamily="18" charset="0"/>
            </a:endParaRPr>
          </a:p>
        </p:txBody>
      </p:sp>
      <p:pic>
        <p:nvPicPr>
          <p:cNvPr id="1026" name="Picture 2" descr="Žibalinė lempa – Vikipedija">
            <a:extLst>
              <a:ext uri="{FF2B5EF4-FFF2-40B4-BE49-F238E27FC236}">
                <a16:creationId xmlns:a16="http://schemas.microsoft.com/office/drawing/2014/main" id="{60815370-BA8B-7F72-D1C1-898E30A9BC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020" b="-4"/>
          <a:stretch/>
        </p:blipFill>
        <p:spPr bwMode="auto">
          <a:xfrm>
            <a:off x="9086301" y="3009011"/>
            <a:ext cx="2635562" cy="34838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aveikslėlis 5">
            <a:extLst>
              <a:ext uri="{FF2B5EF4-FFF2-40B4-BE49-F238E27FC236}">
                <a16:creationId xmlns:a16="http://schemas.microsoft.com/office/drawing/2014/main" id="{478EEDF9-62B2-ABDA-C8E3-322BA441A516}"/>
              </a:ext>
            </a:extLst>
          </p:cNvPr>
          <p:cNvPicPr>
            <a:picLocks noChangeAspect="1"/>
          </p:cNvPicPr>
          <p:nvPr/>
        </p:nvPicPr>
        <p:blipFill rotWithShape="1">
          <a:blip r:embed="rId3"/>
          <a:stretch/>
        </p:blipFill>
        <p:spPr>
          <a:xfrm>
            <a:off x="170844" y="240442"/>
            <a:ext cx="5079077" cy="496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Grafinis elementas 7" descr="Fire with solid fill">
            <a:extLst>
              <a:ext uri="{FF2B5EF4-FFF2-40B4-BE49-F238E27FC236}">
                <a16:creationId xmlns:a16="http://schemas.microsoft.com/office/drawing/2014/main" id="{FDD248C7-A2BD-1004-11AF-10F9362C0A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13384" y="3643498"/>
            <a:ext cx="914400" cy="914400"/>
          </a:xfrm>
          <a:prstGeom prst="rect">
            <a:avLst/>
          </a:prstGeom>
          <a:effectLst>
            <a:glow rad="228600">
              <a:schemeClr val="accent4">
                <a:satMod val="175000"/>
                <a:alpha val="40000"/>
              </a:schemeClr>
            </a:glow>
            <a:outerShdw dir="5580000" sx="145000" sy="145000" algn="ctr" rotWithShape="0">
              <a:srgbClr val="FF0000"/>
            </a:outerShdw>
          </a:effectLst>
        </p:spPr>
      </p:pic>
    </p:spTree>
    <p:extLst>
      <p:ext uri="{BB962C8B-B14F-4D97-AF65-F5344CB8AC3E}">
        <p14:creationId xmlns:p14="http://schemas.microsoft.com/office/powerpoint/2010/main" val="65744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urinio vietos rezervavimo ženklas 2">
            <a:extLst>
              <a:ext uri="{FF2B5EF4-FFF2-40B4-BE49-F238E27FC236}">
                <a16:creationId xmlns:a16="http://schemas.microsoft.com/office/drawing/2014/main" id="{6661322E-80C2-847B-85D8-81DBAB517B3B}"/>
              </a:ext>
            </a:extLst>
          </p:cNvPr>
          <p:cNvSpPr>
            <a:spLocks noGrp="1"/>
          </p:cNvSpPr>
          <p:nvPr>
            <p:ph idx="1"/>
          </p:nvPr>
        </p:nvSpPr>
        <p:spPr>
          <a:xfrm>
            <a:off x="301752" y="2286000"/>
            <a:ext cx="4498848" cy="4399935"/>
          </a:xfrm>
        </p:spPr>
        <p:txBody>
          <a:bodyPr anchor="t">
            <a:normAutofit/>
          </a:bodyPr>
          <a:lstStyle/>
          <a:p>
            <a:r>
              <a:rPr lang="en-GB" sz="2800" dirty="0">
                <a:solidFill>
                  <a:schemeClr val="bg2"/>
                </a:solidFill>
                <a:latin typeface="Times New Roman" panose="02020603050405020304" pitchFamily="18" charset="0"/>
                <a:cs typeface="Times New Roman" panose="02020603050405020304" pitchFamily="18" charset="0"/>
              </a:rPr>
              <a:t>The apple horses made by </a:t>
            </a:r>
            <a:r>
              <a:rPr lang="en-GB" sz="2800" dirty="0" err="1">
                <a:solidFill>
                  <a:schemeClr val="bg2"/>
                </a:solidFill>
                <a:latin typeface="Times New Roman" panose="02020603050405020304" pitchFamily="18" charset="0"/>
                <a:cs typeface="Times New Roman" panose="02020603050405020304" pitchFamily="18" charset="0"/>
              </a:rPr>
              <a:t>Stanislovas</a:t>
            </a:r>
            <a:r>
              <a:rPr lang="en-GB" sz="2800" dirty="0">
                <a:solidFill>
                  <a:schemeClr val="bg2"/>
                </a:solidFill>
                <a:latin typeface="Times New Roman" panose="02020603050405020304" pitchFamily="18" charset="0"/>
                <a:cs typeface="Times New Roman" panose="02020603050405020304" pitchFamily="18" charset="0"/>
              </a:rPr>
              <a:t> were large – their height at the back was about 45 cm, and the body length ranged from 42 to 60 cm, so several children or even an adult could safely swing on them.</a:t>
            </a:r>
            <a:endParaRPr lang="lt-LT" sz="1700" dirty="0"/>
          </a:p>
        </p:txBody>
      </p:sp>
      <p:pic>
        <p:nvPicPr>
          <p:cNvPr id="5" name="Turinio vietos rezervavimo ženklas 4">
            <a:extLst>
              <a:ext uri="{FF2B5EF4-FFF2-40B4-BE49-F238E27FC236}">
                <a16:creationId xmlns:a16="http://schemas.microsoft.com/office/drawing/2014/main" id="{B3E8BA00-DF4E-7959-1531-A9DCD2EE0BB7}"/>
              </a:ext>
            </a:extLst>
          </p:cNvPr>
          <p:cNvPicPr>
            <a:picLocks noChangeAspect="1"/>
          </p:cNvPicPr>
          <p:nvPr/>
        </p:nvPicPr>
        <p:blipFill rotWithShape="1">
          <a:blip r:embed="rId2"/>
          <a:srcRect t="18023" r="1" b="19713"/>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967979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 name="Rectangle 30">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2">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3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urinio vietos rezervavimo ženklas 2">
            <a:extLst>
              <a:ext uri="{FF2B5EF4-FFF2-40B4-BE49-F238E27FC236}">
                <a16:creationId xmlns:a16="http://schemas.microsoft.com/office/drawing/2014/main" id="{D0148CBB-1169-9CEE-F240-E714E0299302}"/>
              </a:ext>
            </a:extLst>
          </p:cNvPr>
          <p:cNvSpPr>
            <a:spLocks noGrp="1"/>
          </p:cNvSpPr>
          <p:nvPr>
            <p:ph idx="1"/>
          </p:nvPr>
        </p:nvSpPr>
        <p:spPr>
          <a:xfrm>
            <a:off x="356616" y="2304288"/>
            <a:ext cx="4498848" cy="4535424"/>
          </a:xfrm>
        </p:spPr>
        <p:txBody>
          <a:bodyPr anchor="t">
            <a:normAutofit/>
          </a:bodyPr>
          <a:lstStyle/>
          <a:p>
            <a:pPr marL="0" indent="0">
              <a:buNone/>
            </a:pPr>
            <a:r>
              <a:rPr lang="en-GB" sz="2800" dirty="0">
                <a:solidFill>
                  <a:schemeClr val="bg2"/>
                </a:solidFill>
                <a:latin typeface="Times New Roman" panose="02020603050405020304" pitchFamily="18" charset="0"/>
                <a:cs typeface="Times New Roman" panose="02020603050405020304" pitchFamily="18" charset="0"/>
              </a:rPr>
              <a:t>The horse toy was enjoyed by grandparents and parents, and even nowadays it is not losing popularity.</a:t>
            </a:r>
            <a:endParaRPr lang="lt-LT" sz="1700" dirty="0"/>
          </a:p>
        </p:txBody>
      </p:sp>
      <p:pic>
        <p:nvPicPr>
          <p:cNvPr id="7" name="Paveikslėlis 6" descr="Paveikslėlis, kuriame yra žemė, lauko, žolė, asmuo&#10;&#10;Automatiškai sugeneruotas aprašymas">
            <a:extLst>
              <a:ext uri="{FF2B5EF4-FFF2-40B4-BE49-F238E27FC236}">
                <a16:creationId xmlns:a16="http://schemas.microsoft.com/office/drawing/2014/main" id="{7B7649B7-E9FF-7E73-4A15-657CF78A9893}"/>
              </a:ext>
            </a:extLst>
          </p:cNvPr>
          <p:cNvPicPr>
            <a:picLocks noChangeAspect="1"/>
          </p:cNvPicPr>
          <p:nvPr/>
        </p:nvPicPr>
        <p:blipFill rotWithShape="1">
          <a:blip r:embed="rId2">
            <a:extLst>
              <a:ext uri="{28A0092B-C50C-407E-A947-70E740481C1C}">
                <a14:useLocalDpi xmlns:a14="http://schemas.microsoft.com/office/drawing/2010/main" val="0"/>
              </a:ext>
            </a:extLst>
          </a:blip>
          <a:srcRect l="13080" r="11637"/>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31926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1534BAB-E421-475B-2F50-99477764064B}"/>
              </a:ext>
            </a:extLst>
          </p:cNvPr>
          <p:cNvSpPr>
            <a:spLocks noGrp="1"/>
          </p:cNvSpPr>
          <p:nvPr>
            <p:ph type="title"/>
          </p:nvPr>
        </p:nvSpPr>
        <p:spPr/>
        <p:txBody>
          <a:bodyPr/>
          <a:lstStyle/>
          <a:p>
            <a:endParaRPr lang="lt-LT" dirty="0"/>
          </a:p>
        </p:txBody>
      </p:sp>
      <p:sp>
        <p:nvSpPr>
          <p:cNvPr id="3" name="Turinio vietos rezervavimo ženklas 2">
            <a:extLst>
              <a:ext uri="{FF2B5EF4-FFF2-40B4-BE49-F238E27FC236}">
                <a16:creationId xmlns:a16="http://schemas.microsoft.com/office/drawing/2014/main" id="{9D5CAD11-1816-B5B3-5B1E-D2F3A87087BF}"/>
              </a:ext>
            </a:extLst>
          </p:cNvPr>
          <p:cNvSpPr>
            <a:spLocks noGrp="1"/>
          </p:cNvSpPr>
          <p:nvPr>
            <p:ph idx="1"/>
          </p:nvPr>
        </p:nvSpPr>
        <p:spPr/>
        <p:txBody>
          <a:bodyPr/>
          <a:lstStyle/>
          <a:p>
            <a:pPr marL="0" indent="0">
              <a:lnSpc>
                <a:spcPct val="100000"/>
              </a:lnSpc>
              <a:buNone/>
            </a:pPr>
            <a:r>
              <a:rPr lang="en-GB" dirty="0">
                <a:solidFill>
                  <a:schemeClr val="bg1"/>
                </a:solidFill>
              </a:rPr>
              <a:t>The horse was one of the first domesticated animals, an important companion of man in all historical periods. 
In different cultural environments, horses accompanied people in different forms: they carried, carried, </a:t>
            </a:r>
            <a:r>
              <a:rPr lang="en-GB" dirty="0" err="1">
                <a:solidFill>
                  <a:schemeClr val="bg1"/>
                </a:solidFill>
              </a:rPr>
              <a:t>plowed</a:t>
            </a:r>
            <a:r>
              <a:rPr lang="en-GB" dirty="0">
                <a:solidFill>
                  <a:schemeClr val="bg1"/>
                </a:solidFill>
              </a:rPr>
              <a:t> or accompanied them to the afterlife. Their images adorn household utensils, </a:t>
            </a:r>
            <a:r>
              <a:rPr lang="en-GB" dirty="0" err="1">
                <a:solidFill>
                  <a:schemeClr val="bg1"/>
                </a:solidFill>
              </a:rPr>
              <a:t>jewelry</a:t>
            </a:r>
            <a:r>
              <a:rPr lang="en-GB" dirty="0">
                <a:solidFill>
                  <a:schemeClr val="bg1"/>
                </a:solidFill>
              </a:rPr>
              <a:t>, weapons, tools of </a:t>
            </a:r>
            <a:r>
              <a:rPr lang="en-GB" dirty="0" err="1">
                <a:solidFill>
                  <a:schemeClr val="bg1"/>
                </a:solidFill>
              </a:rPr>
              <a:t>labor</a:t>
            </a:r>
            <a:r>
              <a:rPr lang="en-GB" dirty="0">
                <a:solidFill>
                  <a:schemeClr val="bg1"/>
                </a:solidFill>
              </a:rPr>
              <a:t>. 
In the form of a toy, the horse has been known in Europe since antiquity, and in the Middle Ages, with the flourishing of knights, and in new times it becomes a symbol of toys.</a:t>
            </a:r>
            <a:endParaRPr lang="lt-LT" sz="2400" dirty="0">
              <a:solidFill>
                <a:schemeClr val="bg1"/>
              </a:solidFill>
            </a:endParaRPr>
          </a:p>
        </p:txBody>
      </p:sp>
      <p:pic>
        <p:nvPicPr>
          <p:cNvPr id="4" name="Grafinis elementas 3" descr="Horse with solid fill">
            <a:extLst>
              <a:ext uri="{FF2B5EF4-FFF2-40B4-BE49-F238E27FC236}">
                <a16:creationId xmlns:a16="http://schemas.microsoft.com/office/drawing/2014/main" id="{4840CE58-9737-B6DD-7167-76FE512609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5568" y="451136"/>
            <a:ext cx="1374583" cy="1374583"/>
          </a:xfrm>
          <a:prstGeom prst="rect">
            <a:avLst/>
          </a:prstGeom>
        </p:spPr>
      </p:pic>
      <p:pic>
        <p:nvPicPr>
          <p:cNvPr id="5" name="Grafinis elementas 4" descr="Rocking Horse with solid fill">
            <a:extLst>
              <a:ext uri="{FF2B5EF4-FFF2-40B4-BE49-F238E27FC236}">
                <a16:creationId xmlns:a16="http://schemas.microsoft.com/office/drawing/2014/main" id="{5FAA714D-F0C0-E711-AC17-4C18FD381D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90151" y="585274"/>
            <a:ext cx="1188000" cy="1188000"/>
          </a:xfrm>
          <a:prstGeom prst="rect">
            <a:avLst/>
          </a:prstGeom>
        </p:spPr>
      </p:pic>
      <p:pic>
        <p:nvPicPr>
          <p:cNvPr id="6" name="Grafinis elementas 5" descr="Horse outline">
            <a:extLst>
              <a:ext uri="{FF2B5EF4-FFF2-40B4-BE49-F238E27FC236}">
                <a16:creationId xmlns:a16="http://schemas.microsoft.com/office/drawing/2014/main" id="{2833788B-79BC-7AAD-944E-9A1A344BAB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64734" y="451136"/>
            <a:ext cx="1404000" cy="1404000"/>
          </a:xfrm>
          <a:prstGeom prst="rect">
            <a:avLst/>
          </a:prstGeom>
        </p:spPr>
      </p:pic>
      <p:pic>
        <p:nvPicPr>
          <p:cNvPr id="7" name="Grafinis elementas 6" descr="Rocking Horse outline">
            <a:extLst>
              <a:ext uri="{FF2B5EF4-FFF2-40B4-BE49-F238E27FC236}">
                <a16:creationId xmlns:a16="http://schemas.microsoft.com/office/drawing/2014/main" id="{0F0C8224-8378-87C6-9193-6A8237CDC6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68734" y="601719"/>
            <a:ext cx="1224000" cy="1224000"/>
          </a:xfrm>
          <a:prstGeom prst="rect">
            <a:avLst/>
          </a:prstGeom>
        </p:spPr>
      </p:pic>
      <p:pic>
        <p:nvPicPr>
          <p:cNvPr id="8" name="Grafinis elementas 7" descr="Horse with solid fill">
            <a:extLst>
              <a:ext uri="{FF2B5EF4-FFF2-40B4-BE49-F238E27FC236}">
                <a16:creationId xmlns:a16="http://schemas.microsoft.com/office/drawing/2014/main" id="{11109BB8-B407-0661-EF4F-45FBFA1E518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00407" y="465844"/>
            <a:ext cx="1374583" cy="1374583"/>
          </a:xfrm>
          <a:prstGeom prst="rect">
            <a:avLst/>
          </a:prstGeom>
        </p:spPr>
      </p:pic>
      <p:pic>
        <p:nvPicPr>
          <p:cNvPr id="9" name="Grafinis elementas 8" descr="Rocking Horse with solid fill">
            <a:extLst>
              <a:ext uri="{FF2B5EF4-FFF2-40B4-BE49-F238E27FC236}">
                <a16:creationId xmlns:a16="http://schemas.microsoft.com/office/drawing/2014/main" id="{77C511E0-707A-48D2-F912-C34852E845C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19351" y="603676"/>
            <a:ext cx="1188000" cy="1188000"/>
          </a:xfrm>
          <a:prstGeom prst="rect">
            <a:avLst/>
          </a:prstGeom>
        </p:spPr>
      </p:pic>
      <p:pic>
        <p:nvPicPr>
          <p:cNvPr id="10" name="Grafinis elementas 9" descr="Horse outline">
            <a:extLst>
              <a:ext uri="{FF2B5EF4-FFF2-40B4-BE49-F238E27FC236}">
                <a16:creationId xmlns:a16="http://schemas.microsoft.com/office/drawing/2014/main" id="{44350B4F-710C-3EC9-2096-25A6E3268AA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696472" y="421719"/>
            <a:ext cx="1404000" cy="1404000"/>
          </a:xfrm>
          <a:prstGeom prst="rect">
            <a:avLst/>
          </a:prstGeom>
        </p:spPr>
      </p:pic>
      <p:pic>
        <p:nvPicPr>
          <p:cNvPr id="11" name="Grafinis elementas 10" descr="Rocking Horse outline">
            <a:extLst>
              <a:ext uri="{FF2B5EF4-FFF2-40B4-BE49-F238E27FC236}">
                <a16:creationId xmlns:a16="http://schemas.microsoft.com/office/drawing/2014/main" id="{D5C4D570-3E4A-E3ED-55A3-42EB06C6A4F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949964" y="587012"/>
            <a:ext cx="1224000" cy="1224000"/>
          </a:xfrm>
          <a:prstGeom prst="rect">
            <a:avLst/>
          </a:prstGeom>
        </p:spPr>
      </p:pic>
    </p:spTree>
    <p:extLst>
      <p:ext uri="{BB962C8B-B14F-4D97-AF65-F5344CB8AC3E}">
        <p14:creationId xmlns:p14="http://schemas.microsoft.com/office/powerpoint/2010/main" val="269508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80">
                                          <p:stCondLst>
                                            <p:cond delay="0"/>
                                          </p:stCondLst>
                                        </p:cTn>
                                        <p:tgtEl>
                                          <p:spTgt spid="10"/>
                                        </p:tgtEl>
                                      </p:cBhvr>
                                    </p:animEffect>
                                    <p:anim calcmode="lin" valueType="num">
                                      <p:cBhvr>
                                        <p:cTn id="2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8" dur="26">
                                          <p:stCondLst>
                                            <p:cond delay="650"/>
                                          </p:stCondLst>
                                        </p:cTn>
                                        <p:tgtEl>
                                          <p:spTgt spid="10"/>
                                        </p:tgtEl>
                                      </p:cBhvr>
                                      <p:to x="100000" y="60000"/>
                                    </p:animScale>
                                    <p:animScale>
                                      <p:cBhvr>
                                        <p:cTn id="29" dur="166" decel="50000">
                                          <p:stCondLst>
                                            <p:cond delay="676"/>
                                          </p:stCondLst>
                                        </p:cTn>
                                        <p:tgtEl>
                                          <p:spTgt spid="10"/>
                                        </p:tgtEl>
                                      </p:cBhvr>
                                      <p:to x="100000" y="100000"/>
                                    </p:animScale>
                                    <p:animScale>
                                      <p:cBhvr>
                                        <p:cTn id="30" dur="26">
                                          <p:stCondLst>
                                            <p:cond delay="1312"/>
                                          </p:stCondLst>
                                        </p:cTn>
                                        <p:tgtEl>
                                          <p:spTgt spid="10"/>
                                        </p:tgtEl>
                                      </p:cBhvr>
                                      <p:to x="100000" y="80000"/>
                                    </p:animScale>
                                    <p:animScale>
                                      <p:cBhvr>
                                        <p:cTn id="31" dur="166" decel="50000">
                                          <p:stCondLst>
                                            <p:cond delay="1338"/>
                                          </p:stCondLst>
                                        </p:cTn>
                                        <p:tgtEl>
                                          <p:spTgt spid="10"/>
                                        </p:tgtEl>
                                      </p:cBhvr>
                                      <p:to x="100000" y="100000"/>
                                    </p:animScale>
                                    <p:animScale>
                                      <p:cBhvr>
                                        <p:cTn id="32" dur="26">
                                          <p:stCondLst>
                                            <p:cond delay="1642"/>
                                          </p:stCondLst>
                                        </p:cTn>
                                        <p:tgtEl>
                                          <p:spTgt spid="10"/>
                                        </p:tgtEl>
                                      </p:cBhvr>
                                      <p:to x="100000" y="90000"/>
                                    </p:animScale>
                                    <p:animScale>
                                      <p:cBhvr>
                                        <p:cTn id="33" dur="166" decel="50000">
                                          <p:stCondLst>
                                            <p:cond delay="1668"/>
                                          </p:stCondLst>
                                        </p:cTn>
                                        <p:tgtEl>
                                          <p:spTgt spid="10"/>
                                        </p:tgtEl>
                                      </p:cBhvr>
                                      <p:to x="100000" y="100000"/>
                                    </p:animScale>
                                    <p:animScale>
                                      <p:cBhvr>
                                        <p:cTn id="34" dur="26">
                                          <p:stCondLst>
                                            <p:cond delay="1808"/>
                                          </p:stCondLst>
                                        </p:cTn>
                                        <p:tgtEl>
                                          <p:spTgt spid="10"/>
                                        </p:tgtEl>
                                      </p:cBhvr>
                                      <p:to x="100000" y="95000"/>
                                    </p:animScale>
                                    <p:animScale>
                                      <p:cBhvr>
                                        <p:cTn id="3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urinio vietos rezervavimo ženklas 2">
            <a:extLst>
              <a:ext uri="{FF2B5EF4-FFF2-40B4-BE49-F238E27FC236}">
                <a16:creationId xmlns:a16="http://schemas.microsoft.com/office/drawing/2014/main" id="{DA114849-FF06-FCF1-98E9-AA0DCE996069}"/>
              </a:ext>
            </a:extLst>
          </p:cNvPr>
          <p:cNvSpPr>
            <a:spLocks noGrp="1"/>
          </p:cNvSpPr>
          <p:nvPr>
            <p:ph idx="1"/>
          </p:nvPr>
        </p:nvSpPr>
        <p:spPr>
          <a:xfrm>
            <a:off x="841248" y="3337269"/>
            <a:ext cx="10509504" cy="2905686"/>
          </a:xfrm>
        </p:spPr>
        <p:txBody>
          <a:bodyPr>
            <a:normAutofit/>
          </a:bodyPr>
          <a:lstStyle/>
          <a:p>
            <a:r>
              <a:rPr lang="en-GB" sz="2800" dirty="0">
                <a:solidFill>
                  <a:schemeClr val="bg2"/>
                </a:solidFill>
                <a:latin typeface="Times New Roman" panose="02020603050405020304" pitchFamily="18" charset="0"/>
                <a:cs typeface="Times New Roman" panose="02020603050405020304" pitchFamily="18" charset="0"/>
              </a:rPr>
              <a:t>Archaeological sources and works of art show an extremely wide variety of forms and materials of this toy – clay, metal and wooden rolled soldiers, chariots and carriages, earthen horse-shaped whistles, horses with wheels, horses on the shank.</a:t>
            </a:r>
            <a:endParaRPr lang="lt-LT" sz="2800" dirty="0">
              <a:solidFill>
                <a:schemeClr val="bg2"/>
              </a:solidFill>
              <a:latin typeface="Times New Roman" panose="02020603050405020304" pitchFamily="18" charset="0"/>
              <a:cs typeface="Times New Roman" panose="02020603050405020304" pitchFamily="18" charset="0"/>
            </a:endParaRPr>
          </a:p>
        </p:txBody>
      </p:sp>
      <p:pic>
        <p:nvPicPr>
          <p:cNvPr id="2052" name="Picture 4" descr="Peržiūra - LIMIS">
            <a:extLst>
              <a:ext uri="{FF2B5EF4-FFF2-40B4-BE49-F238E27FC236}">
                <a16:creationId xmlns:a16="http://schemas.microsoft.com/office/drawing/2014/main" id="{B25C669E-DB10-FDEB-EB48-CB50576C5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8807" y="1103220"/>
            <a:ext cx="2704918"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6" name="Picture 8" descr="žaislai - Visuotinė lietuvių enciklopedija">
            <a:extLst>
              <a:ext uri="{FF2B5EF4-FFF2-40B4-BE49-F238E27FC236}">
                <a16:creationId xmlns:a16="http://schemas.microsoft.com/office/drawing/2014/main" id="{D3AC5616-A35B-8E9D-D917-79E39EF130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63" r="26408"/>
          <a:stretch/>
        </p:blipFill>
        <p:spPr bwMode="auto">
          <a:xfrm>
            <a:off x="587404" y="1107792"/>
            <a:ext cx="2326284"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8" name="Picture 10" descr="Antikvarinis arkliukas su vežimu – Seniena - senoviniai antikvariniai  baldaiSeniena – senoviniai antikvariniai baldai">
            <a:extLst>
              <a:ext uri="{FF2B5EF4-FFF2-40B4-BE49-F238E27FC236}">
                <a16:creationId xmlns:a16="http://schemas.microsoft.com/office/drawing/2014/main" id="{A1F39683-290C-F191-525A-45944444C4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61" r="15271"/>
          <a:stretch/>
        </p:blipFill>
        <p:spPr bwMode="auto">
          <a:xfrm>
            <a:off x="7321386" y="1139220"/>
            <a:ext cx="1891807" cy="176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60" name="Picture 12" descr="Search - Tag - arkliukas">
            <a:extLst>
              <a:ext uri="{FF2B5EF4-FFF2-40B4-BE49-F238E27FC236}">
                <a16:creationId xmlns:a16="http://schemas.microsoft.com/office/drawing/2014/main" id="{7A34852D-31ED-2541-96DB-DAC9183187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21" t="3227" r="8892" b="10702"/>
          <a:stretch/>
        </p:blipFill>
        <p:spPr bwMode="auto">
          <a:xfrm>
            <a:off x="5736854" y="1152936"/>
            <a:ext cx="1531402" cy="176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64" name="Picture 16" descr="Metalinis pakabukas &quot;Sidabro Angeliukas&quot;, 1vnt. | SpalvuNamai.lt">
            <a:extLst>
              <a:ext uri="{FF2B5EF4-FFF2-40B4-BE49-F238E27FC236}">
                <a16:creationId xmlns:a16="http://schemas.microsoft.com/office/drawing/2014/main" id="{33F916FD-0D92-D474-32E0-0C9852C18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9387" y="1094442"/>
            <a:ext cx="2403093"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262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14141FC-8189-47F8-821A-FC9A4E91E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02736" y="1328435"/>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urinio vietos rezervavimo ženklas 2">
            <a:extLst>
              <a:ext uri="{FF2B5EF4-FFF2-40B4-BE49-F238E27FC236}">
                <a16:creationId xmlns:a16="http://schemas.microsoft.com/office/drawing/2014/main" id="{3379EC94-B95A-5A21-222B-006FB4840D8A}"/>
              </a:ext>
            </a:extLst>
          </p:cNvPr>
          <p:cNvSpPr>
            <a:spLocks noGrp="1"/>
          </p:cNvSpPr>
          <p:nvPr>
            <p:ph idx="1"/>
          </p:nvPr>
        </p:nvSpPr>
        <p:spPr>
          <a:xfrm>
            <a:off x="4581144" y="510047"/>
            <a:ext cx="6858000" cy="1867618"/>
          </a:xfrm>
        </p:spPr>
        <p:txBody>
          <a:bodyPr anchor="ctr">
            <a:normAutofit lnSpcReduction="10000"/>
          </a:bodyPr>
          <a:lstStyle/>
          <a:p>
            <a:endParaRPr lang="lt-LT" sz="1800" b="0" i="0" dirty="0">
              <a:effectLst/>
              <a:latin typeface="Times New Roman" panose="02020603050405020304" pitchFamily="18" charset="0"/>
              <a:cs typeface="Times New Roman" panose="02020603050405020304" pitchFamily="18" charset="0"/>
            </a:endParaRPr>
          </a:p>
          <a:p>
            <a:r>
              <a:rPr lang="en-GB" sz="2800" dirty="0">
                <a:solidFill>
                  <a:schemeClr val="bg2"/>
                </a:solidFill>
                <a:latin typeface="Times New Roman" panose="02020603050405020304" pitchFamily="18" charset="0"/>
                <a:cs typeface="Times New Roman" panose="02020603050405020304" pitchFamily="18" charset="0"/>
              </a:rPr>
              <a:t>The first ancient toys are horses of burnt clay, found in Egypt, which are believed to be about 2500 years old.</a:t>
            </a:r>
            <a:endParaRPr lang="lt-LT" sz="1800" b="0" i="0" dirty="0">
              <a:effectLst/>
              <a:latin typeface="MontserratRegular"/>
            </a:endParaRPr>
          </a:p>
          <a:p>
            <a:endParaRPr lang="lt-LT" sz="1800" dirty="0"/>
          </a:p>
        </p:txBody>
      </p:sp>
      <p:pic>
        <p:nvPicPr>
          <p:cNvPr id="13" name="Paveikslėlis 12">
            <a:extLst>
              <a:ext uri="{FF2B5EF4-FFF2-40B4-BE49-F238E27FC236}">
                <a16:creationId xmlns:a16="http://schemas.microsoft.com/office/drawing/2014/main" id="{C3FD07AD-D4DA-031C-6C20-301C72A18B7A}"/>
              </a:ext>
            </a:extLst>
          </p:cNvPr>
          <p:cNvPicPr>
            <a:picLocks noChangeAspect="1"/>
          </p:cNvPicPr>
          <p:nvPr/>
        </p:nvPicPr>
        <p:blipFill rotWithShape="1">
          <a:blip r:embed="rId2"/>
          <a:srcRect l="18091" t="14717" r="-3" b="-3"/>
          <a:stretch/>
        </p:blipFill>
        <p:spPr>
          <a:xfrm>
            <a:off x="618424" y="3137208"/>
            <a:ext cx="2966024" cy="310374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Paveikslėlis 8">
            <a:extLst>
              <a:ext uri="{FF2B5EF4-FFF2-40B4-BE49-F238E27FC236}">
                <a16:creationId xmlns:a16="http://schemas.microsoft.com/office/drawing/2014/main" id="{1A486E0D-1F15-1D7D-FC85-BA3FDE8F46AE}"/>
              </a:ext>
            </a:extLst>
          </p:cNvPr>
          <p:cNvPicPr>
            <a:picLocks noChangeAspect="1"/>
          </p:cNvPicPr>
          <p:nvPr/>
        </p:nvPicPr>
        <p:blipFill rotWithShape="1">
          <a:blip r:embed="rId3"/>
          <a:srcRect l="23271" t="11776" r="4821" b="-2"/>
          <a:stretch/>
        </p:blipFill>
        <p:spPr>
          <a:xfrm>
            <a:off x="8696559" y="3012461"/>
            <a:ext cx="3025304" cy="3210744"/>
          </a:xfrm>
          <a:prstGeom prst="roundRect">
            <a:avLst>
              <a:gd name="adj" fmla="val 4167"/>
            </a:avLst>
          </a:prstGeom>
          <a:solidFill>
            <a:srgbClr val="FFFFFF"/>
          </a:solidFill>
          <a:ln w="76200" cap="sq">
            <a:solidFill>
              <a:srgbClr val="EAEAEA"/>
            </a:solidFill>
            <a:miter lim="800000"/>
          </a:ln>
          <a:effectLst>
            <a:outerShdw blurRad="50800" dist="50800" dir="5400000" algn="ctr" rotWithShape="0">
              <a:srgbClr val="936231"/>
            </a:outerShdw>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aveikslėlis 6">
            <a:extLst>
              <a:ext uri="{FF2B5EF4-FFF2-40B4-BE49-F238E27FC236}">
                <a16:creationId xmlns:a16="http://schemas.microsoft.com/office/drawing/2014/main" id="{2E2373DF-E5CF-E9D9-0A4D-6037C3966AB0}"/>
              </a:ext>
            </a:extLst>
          </p:cNvPr>
          <p:cNvPicPr>
            <a:picLocks noChangeAspect="1"/>
          </p:cNvPicPr>
          <p:nvPr/>
        </p:nvPicPr>
        <p:blipFill rotWithShape="1">
          <a:blip r:embed="rId4"/>
          <a:srcRect l="29451" t="19776" r="3401" b="2960"/>
          <a:stretch/>
        </p:blipFill>
        <p:spPr>
          <a:xfrm>
            <a:off x="4075875" y="3411257"/>
            <a:ext cx="4124527" cy="281194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03843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4">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urinio vietos rezervavimo ženklas 2">
            <a:extLst>
              <a:ext uri="{FF2B5EF4-FFF2-40B4-BE49-F238E27FC236}">
                <a16:creationId xmlns:a16="http://schemas.microsoft.com/office/drawing/2014/main" id="{DE61FECA-7E82-2A67-B62E-2FAA79CB75F0}"/>
              </a:ext>
            </a:extLst>
          </p:cNvPr>
          <p:cNvSpPr>
            <a:spLocks noGrp="1"/>
          </p:cNvSpPr>
          <p:nvPr>
            <p:ph idx="1"/>
          </p:nvPr>
        </p:nvSpPr>
        <p:spPr>
          <a:xfrm>
            <a:off x="841247" y="2121408"/>
            <a:ext cx="3410712" cy="3662787"/>
          </a:xfrm>
        </p:spPr>
        <p:txBody>
          <a:bodyPr>
            <a:noAutofit/>
          </a:bodyPr>
          <a:lstStyle/>
          <a:p>
            <a:pPr marL="0" indent="0">
              <a:buNone/>
            </a:pPr>
            <a:r>
              <a:rPr lang="en-GB" dirty="0">
                <a:solidFill>
                  <a:schemeClr val="bg2"/>
                </a:solidFill>
                <a:latin typeface="Times New Roman" panose="02020603050405020304" pitchFamily="18" charset="0"/>
                <a:cs typeface="Times New Roman" panose="02020603050405020304" pitchFamily="18" charset="0"/>
              </a:rPr>
              <a:t>Of the archaeological finds, it is necessary to single out a playing child depicted on a (early 16th century). The work depicts a boy holding a raised ball with one hand and a sleek wooden horse with the other.</a:t>
            </a:r>
            <a:endParaRPr lang="lt-LT" dirty="0">
              <a:solidFill>
                <a:schemeClr val="bg2"/>
              </a:solidFill>
              <a:latin typeface="Times New Roman" panose="02020603050405020304" pitchFamily="18" charset="0"/>
              <a:cs typeface="Times New Roman" panose="02020603050405020304" pitchFamily="18" charset="0"/>
            </a:endParaRPr>
          </a:p>
        </p:txBody>
      </p:sp>
      <p:pic>
        <p:nvPicPr>
          <p:cNvPr id="4" name="Turinio vietos rezervavimo ženklas 4" descr="Paveikslėlis, kuriame yra diagrama&#10;&#10;Automatiškai sugeneruotas aprašymas">
            <a:extLst>
              <a:ext uri="{FF2B5EF4-FFF2-40B4-BE49-F238E27FC236}">
                <a16:creationId xmlns:a16="http://schemas.microsoft.com/office/drawing/2014/main" id="{ACAAD598-05F0-F8A1-2FDA-6EEBBF365B77}"/>
              </a:ext>
            </a:extLst>
          </p:cNvPr>
          <p:cNvPicPr>
            <a:picLocks noChangeAspect="1"/>
          </p:cNvPicPr>
          <p:nvPr/>
        </p:nvPicPr>
        <p:blipFill rotWithShape="1">
          <a:blip r:embed="rId2"/>
          <a:srcRect t="6992"/>
          <a:stretch/>
        </p:blipFill>
        <p:spPr>
          <a:xfrm>
            <a:off x="5124450" y="634382"/>
            <a:ext cx="6657213" cy="549516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472947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15719BB-48A7-4AF4-BB91-DC82E0DF7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Freeform: Shape 41">
            <a:extLst>
              <a:ext uri="{FF2B5EF4-FFF2-40B4-BE49-F238E27FC236}">
                <a16:creationId xmlns:a16="http://schemas.microsoft.com/office/drawing/2014/main" id="{10973A55-5440-4A99-B526-B5812E462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4" name="Freeform: Shape 43">
            <a:extLst>
              <a:ext uri="{FF2B5EF4-FFF2-40B4-BE49-F238E27FC236}">
                <a16:creationId xmlns:a16="http://schemas.microsoft.com/office/drawing/2014/main" id="{A9682493-588A-4D52-98F6-FBBD80C07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FBEC5A7A-ADE4-48D9-B89C-2BA1C9110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3236"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92" y="2185062"/>
            <a:ext cx="49377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urinio vietos rezervavimo ženklas 2">
            <a:extLst>
              <a:ext uri="{FF2B5EF4-FFF2-40B4-BE49-F238E27FC236}">
                <a16:creationId xmlns:a16="http://schemas.microsoft.com/office/drawing/2014/main" id="{29C9CC75-21A3-184D-2833-DF64B8A05AFA}"/>
              </a:ext>
            </a:extLst>
          </p:cNvPr>
          <p:cNvSpPr>
            <a:spLocks noGrp="1"/>
          </p:cNvSpPr>
          <p:nvPr>
            <p:ph idx="1"/>
          </p:nvPr>
        </p:nvSpPr>
        <p:spPr>
          <a:xfrm>
            <a:off x="438912" y="2512611"/>
            <a:ext cx="4832803" cy="3664351"/>
          </a:xfrm>
        </p:spPr>
        <p:txBody>
          <a:bodyPr>
            <a:normAutofit/>
          </a:bodyPr>
          <a:lstStyle/>
          <a:p>
            <a:pPr marL="0" indent="0">
              <a:buNone/>
            </a:pPr>
            <a:r>
              <a:rPr lang="en-GB" sz="2800" dirty="0">
                <a:solidFill>
                  <a:schemeClr val="bg2"/>
                </a:solidFill>
                <a:latin typeface="Times New Roman" panose="02020603050405020304" pitchFamily="18" charset="0"/>
                <a:cs typeface="Times New Roman" panose="02020603050405020304" pitchFamily="18" charset="0"/>
              </a:rPr>
              <a:t>The horse is a classic children's toy, the sizes and shapes of which can vary from a simple overwintered stick to a life-sized horse on the springs.</a:t>
            </a:r>
            <a:endParaRPr lang="lt-LT" sz="1800" dirty="0"/>
          </a:p>
        </p:txBody>
      </p:sp>
      <p:pic>
        <p:nvPicPr>
          <p:cNvPr id="6" name="Paveikslėlis 5" descr="Paveikslėlis, kuriame yra kirvis, įrankis&#10;&#10;Automatiškai sugeneruotas aprašymas">
            <a:extLst>
              <a:ext uri="{FF2B5EF4-FFF2-40B4-BE49-F238E27FC236}">
                <a16:creationId xmlns:a16="http://schemas.microsoft.com/office/drawing/2014/main" id="{AD478E7E-B248-5E3F-521F-59B35588C61D}"/>
              </a:ext>
            </a:extLst>
          </p:cNvPr>
          <p:cNvPicPr>
            <a:picLocks noChangeAspect="1"/>
          </p:cNvPicPr>
          <p:nvPr/>
        </p:nvPicPr>
        <p:blipFill rotWithShape="1">
          <a:blip r:embed="rId2">
            <a:extLst>
              <a:ext uri="{28A0092B-C50C-407E-A947-70E740481C1C}">
                <a14:useLocalDpi xmlns:a14="http://schemas.microsoft.com/office/drawing/2010/main" val="0"/>
              </a:ext>
            </a:extLst>
          </a:blip>
          <a:srcRect b="17921"/>
          <a:stretch/>
        </p:blipFill>
        <p:spPr>
          <a:xfrm>
            <a:off x="9441889" y="259062"/>
            <a:ext cx="2530557" cy="385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aveikslėlis 7" descr="Paveikslėlis, kuriame yra stovėjimas&#10;&#10;Automatiškai sugeneruotas aprašymas">
            <a:extLst>
              <a:ext uri="{FF2B5EF4-FFF2-40B4-BE49-F238E27FC236}">
                <a16:creationId xmlns:a16="http://schemas.microsoft.com/office/drawing/2014/main" id="{007DFFBA-65A5-F72D-DBD1-52148E92E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825" y="3507658"/>
            <a:ext cx="3168000" cy="316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8511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 name="Rectangle 1047">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urinio vietos rezervavimo ženklas 2">
            <a:extLst>
              <a:ext uri="{FF2B5EF4-FFF2-40B4-BE49-F238E27FC236}">
                <a16:creationId xmlns:a16="http://schemas.microsoft.com/office/drawing/2014/main" id="{BCE41CA3-D552-C068-D83B-D6684FBD87D3}"/>
              </a:ext>
            </a:extLst>
          </p:cNvPr>
          <p:cNvSpPr>
            <a:spLocks noGrp="1"/>
          </p:cNvSpPr>
          <p:nvPr>
            <p:ph idx="1"/>
          </p:nvPr>
        </p:nvSpPr>
        <p:spPr>
          <a:xfrm>
            <a:off x="411479" y="2304288"/>
            <a:ext cx="4498848" cy="3968496"/>
          </a:xfrm>
        </p:spPr>
        <p:txBody>
          <a:bodyPr anchor="t">
            <a:normAutofit/>
          </a:bodyPr>
          <a:lstStyle/>
          <a:p>
            <a:pPr marL="0" indent="0">
              <a:buNone/>
            </a:pPr>
            <a:r>
              <a:rPr lang="en-GB" sz="2800" dirty="0">
                <a:solidFill>
                  <a:schemeClr val="bg2"/>
                </a:solidFill>
                <a:latin typeface="Times New Roman" panose="02020603050405020304" pitchFamily="18" charset="0"/>
                <a:cs typeface="Times New Roman" panose="02020603050405020304" pitchFamily="18" charset="0"/>
              </a:rPr>
              <a:t>The purpose of many toys is to prepare children for adult life. For example, a stick with a horse's head helps a child understand how a horse is riding, much earlier than he is able to hold out in the saddle.</a:t>
            </a:r>
            <a:endParaRPr lang="lt-LT" sz="2800" dirty="0">
              <a:solidFill>
                <a:schemeClr val="bg2"/>
              </a:solidFill>
              <a:latin typeface="Times New Roman" panose="02020603050405020304" pitchFamily="18" charset="0"/>
              <a:cs typeface="Times New Roman" panose="02020603050405020304" pitchFamily="18" charset="0"/>
            </a:endParaRPr>
          </a:p>
        </p:txBody>
      </p:sp>
      <p:pic>
        <p:nvPicPr>
          <p:cNvPr id="4" name="Turinio vietos rezervavimo ženklas 4">
            <a:extLst>
              <a:ext uri="{FF2B5EF4-FFF2-40B4-BE49-F238E27FC236}">
                <a16:creationId xmlns:a16="http://schemas.microsoft.com/office/drawing/2014/main" id="{80F2C10D-D1E6-ED97-6E3F-A8FAD423A873}"/>
              </a:ext>
            </a:extLst>
          </p:cNvPr>
          <p:cNvPicPr preferRelativeResize="0">
            <a:picLocks noChangeAspect="1"/>
          </p:cNvPicPr>
          <p:nvPr/>
        </p:nvPicPr>
        <p:blipFill rotWithShape="1">
          <a:blip r:embed="rId2"/>
          <a:stretch/>
        </p:blipFill>
        <p:spPr>
          <a:xfrm>
            <a:off x="5761702" y="369000"/>
            <a:ext cx="6156000" cy="615600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731633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8" name="Rectangle 315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60" name="Rectangle 315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62" name="Rectangle 3161">
            <a:extLst>
              <a:ext uri="{FF2B5EF4-FFF2-40B4-BE49-F238E27FC236}">
                <a16:creationId xmlns:a16="http://schemas.microsoft.com/office/drawing/2014/main" id="{48F23D54-B22C-46AC-9B8E-4E0403FC5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64" name="Rectangle 3163">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4716089"/>
            <a:ext cx="11097349" cy="1573149"/>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avadinimas 1">
            <a:extLst>
              <a:ext uri="{FF2B5EF4-FFF2-40B4-BE49-F238E27FC236}">
                <a16:creationId xmlns:a16="http://schemas.microsoft.com/office/drawing/2014/main" id="{C583B298-CF86-154F-B7FC-D5E24F089EF2}"/>
              </a:ext>
            </a:extLst>
          </p:cNvPr>
          <p:cNvSpPr>
            <a:spLocks noGrp="1"/>
          </p:cNvSpPr>
          <p:nvPr>
            <p:ph type="title"/>
          </p:nvPr>
        </p:nvSpPr>
        <p:spPr>
          <a:xfrm>
            <a:off x="868680" y="4895019"/>
            <a:ext cx="5001768" cy="1185353"/>
          </a:xfrm>
        </p:spPr>
        <p:txBody>
          <a:bodyPr vert="horz" lIns="91440" tIns="45720" rIns="91440" bIns="45720" rtlCol="0" anchor="ctr">
            <a:normAutofit/>
          </a:bodyPr>
          <a:lstStyle/>
          <a:p>
            <a:r>
              <a:rPr lang="en-GB" sz="1700" dirty="0">
                <a:solidFill>
                  <a:schemeClr val="bg2"/>
                </a:solidFill>
              </a:rPr>
              <a:t>RECONSTRUCTION OF ANTANAS BIELINIS TOYS AT THE LITHUANIAN FOLK LIFE MUSEUM</a:t>
            </a:r>
            <a:br>
              <a:rPr lang="en-US" sz="1700" dirty="0">
                <a:solidFill>
                  <a:schemeClr val="bg2"/>
                </a:solidFill>
              </a:rPr>
            </a:br>
            <a:endParaRPr lang="en-US" sz="1700" dirty="0">
              <a:solidFill>
                <a:schemeClr val="bg2"/>
              </a:solidFill>
            </a:endParaRPr>
          </a:p>
        </p:txBody>
      </p:sp>
      <p:pic>
        <p:nvPicPr>
          <p:cNvPr id="20" name="Paveikslėlis 19">
            <a:extLst>
              <a:ext uri="{FF2B5EF4-FFF2-40B4-BE49-F238E27FC236}">
                <a16:creationId xmlns:a16="http://schemas.microsoft.com/office/drawing/2014/main" id="{295EA52F-FCBC-9CD6-76C2-F482C9409528}"/>
              </a:ext>
            </a:extLst>
          </p:cNvPr>
          <p:cNvPicPr>
            <a:picLocks noChangeAspect="1"/>
          </p:cNvPicPr>
          <p:nvPr/>
        </p:nvPicPr>
        <p:blipFill rotWithShape="1">
          <a:blip r:embed="rId2"/>
          <a:srcRect t="20374" r="-2" b="20674"/>
          <a:stretch/>
        </p:blipFill>
        <p:spPr>
          <a:xfrm>
            <a:off x="4161297" y="1188045"/>
            <a:ext cx="3860262" cy="234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6" name="Picture 4">
            <a:extLst>
              <a:ext uri="{FF2B5EF4-FFF2-40B4-BE49-F238E27FC236}">
                <a16:creationId xmlns:a16="http://schemas.microsoft.com/office/drawing/2014/main" id="{B2708323-BB30-08C0-BB88-82A7A5FDD9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3" t="-886" r="7425" b="886"/>
          <a:stretch/>
        </p:blipFill>
        <p:spPr bwMode="auto">
          <a:xfrm>
            <a:off x="578652" y="479257"/>
            <a:ext cx="3139908" cy="370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4CBBD54C-E647-D462-CA5D-D3619FE093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02"/>
          <a:stretch/>
        </p:blipFill>
        <p:spPr bwMode="auto">
          <a:xfrm>
            <a:off x="8392160" y="576045"/>
            <a:ext cx="3432048" cy="356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166" name="Rectangle 3165">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545" y="5168649"/>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82" name="Rectangle 3167">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5271" y="5483123"/>
            <a:ext cx="102145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229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1572" y="2240371"/>
            <a:ext cx="42062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urinio vietos rezervavimo ženklas 2">
            <a:extLst>
              <a:ext uri="{FF2B5EF4-FFF2-40B4-BE49-F238E27FC236}">
                <a16:creationId xmlns:a16="http://schemas.microsoft.com/office/drawing/2014/main" id="{FF217C9E-C150-481A-D3D2-5379ACB14779}"/>
              </a:ext>
            </a:extLst>
          </p:cNvPr>
          <p:cNvSpPr>
            <a:spLocks noGrp="1"/>
          </p:cNvSpPr>
          <p:nvPr>
            <p:ph idx="1"/>
          </p:nvPr>
        </p:nvSpPr>
        <p:spPr>
          <a:xfrm>
            <a:off x="7010401" y="2249515"/>
            <a:ext cx="4955458" cy="4465917"/>
          </a:xfrm>
        </p:spPr>
        <p:txBody>
          <a:bodyPr anchor="t">
            <a:normAutofit fontScale="92500"/>
          </a:bodyPr>
          <a:lstStyle/>
          <a:p>
            <a:pPr marL="0" indent="0">
              <a:buNone/>
            </a:pPr>
            <a:r>
              <a:rPr lang="en-GB" sz="2800" dirty="0">
                <a:solidFill>
                  <a:schemeClr val="bg2"/>
                </a:solidFill>
                <a:latin typeface="Times New Roman" panose="02020603050405020304" pitchFamily="18" charset="0"/>
                <a:cs typeface="Times New Roman" panose="02020603050405020304" pitchFamily="18" charset="0"/>
              </a:rPr>
              <a:t>It is believed that the first horses on swings began to be produced by German artisans in the 16th century. Later, in the 18th and 19th centuries, they became widespread in the rest of Europe. 
And from the beginning of the 20th century, they also became part of Lithuanian children's entertainment.</a:t>
            </a:r>
            <a:endParaRPr lang="lt-LT" sz="2800" dirty="0">
              <a:solidFill>
                <a:schemeClr val="bg2"/>
              </a:solidFill>
              <a:latin typeface="Times New Roman" panose="02020603050405020304" pitchFamily="18" charset="0"/>
              <a:cs typeface="Times New Roman" panose="02020603050405020304" pitchFamily="18" charset="0"/>
            </a:endParaRPr>
          </a:p>
        </p:txBody>
      </p:sp>
      <p:pic>
        <p:nvPicPr>
          <p:cNvPr id="2" name="Turinio vietos rezervavimo ženklas 3" descr="Paveikslėlis, kuriame yra tekstas&#10;&#10;Automatiškai sugeneruotas aprašymas">
            <a:extLst>
              <a:ext uri="{FF2B5EF4-FFF2-40B4-BE49-F238E27FC236}">
                <a16:creationId xmlns:a16="http://schemas.microsoft.com/office/drawing/2014/main" id="{B585A942-1493-B1DD-79B5-1017B9316E42}"/>
              </a:ext>
            </a:extLst>
          </p:cNvPr>
          <p:cNvPicPr>
            <a:picLocks noChangeAspect="1"/>
          </p:cNvPicPr>
          <p:nvPr/>
        </p:nvPicPr>
        <p:blipFill rotWithShape="1">
          <a:blip r:embed="rId2">
            <a:extLst>
              <a:ext uri="{28A0092B-C50C-407E-A947-70E740481C1C}">
                <a14:useLocalDpi xmlns:a14="http://schemas.microsoft.com/office/drawing/2010/main" val="0"/>
              </a:ext>
            </a:extLst>
          </a:blip>
          <a:srcRect l="16111" r="15569" b="2"/>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Tree>
    <p:extLst>
      <p:ext uri="{BB962C8B-B14F-4D97-AF65-F5344CB8AC3E}">
        <p14:creationId xmlns:p14="http://schemas.microsoft.com/office/powerpoint/2010/main" val="3062180003"/>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as" ma:contentTypeID="0x010100B30110EFDD4AE449A6974E354EDEBABC" ma:contentTypeVersion="17" ma:contentTypeDescription="Kurkite naują dokumentą." ma:contentTypeScope="" ma:versionID="cee7ee9a59eee15705734821563093bd">
  <xsd:schema xmlns:xsd="http://www.w3.org/2001/XMLSchema" xmlns:xs="http://www.w3.org/2001/XMLSchema" xmlns:p="http://schemas.microsoft.com/office/2006/metadata/properties" xmlns:ns2="b3c6e2f6-a2c7-4f96-b14c-fa6d2d77ce26" xmlns:ns3="3b4deaf9-6937-4e9e-970d-172ae86e5f07" targetNamespace="http://schemas.microsoft.com/office/2006/metadata/properties" ma:root="true" ma:fieldsID="1845760a8c6c59f92472484c0611259f" ns2:_="" ns3:_="">
    <xsd:import namespace="b3c6e2f6-a2c7-4f96-b14c-fa6d2d77ce26"/>
    <xsd:import namespace="3b4deaf9-6937-4e9e-970d-172ae86e5f0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c6e2f6-a2c7-4f96-b14c-fa6d2d77ce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Vaizdų žymės" ma:readOnly="false" ma:fieldId="{5cf76f15-5ced-4ddc-b409-7134ff3c332f}" ma:taxonomyMulti="true" ma:sspId="10cad69d-0dcc-4fe0-9374-b0335a022306"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4deaf9-6937-4e9e-970d-172ae86e5f07" elementFormDefault="qualified">
    <xsd:import namespace="http://schemas.microsoft.com/office/2006/documentManagement/types"/>
    <xsd:import namespace="http://schemas.microsoft.com/office/infopath/2007/PartnerControls"/>
    <xsd:element name="SharedWithUsers" ma:index="16"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Bendrinta su išsamia informacija" ma:internalName="SharedWithDetails" ma:readOnly="true">
      <xsd:simpleType>
        <xsd:restriction base="dms:Note">
          <xsd:maxLength value="255"/>
        </xsd:restriction>
      </xsd:simpleType>
    </xsd:element>
    <xsd:element name="TaxCatchAll" ma:index="22" nillable="true" ma:displayName="Taxonomy Catch All Column" ma:hidden="true" ma:list="{e26b781b-dffe-4087-9e82-7e42a10f779c}" ma:internalName="TaxCatchAll" ma:showField="CatchAllData" ma:web="3b4deaf9-6937-4e9e-970d-172ae86e5f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3c6e2f6-a2c7-4f96-b14c-fa6d2d77ce26">
      <Terms xmlns="http://schemas.microsoft.com/office/infopath/2007/PartnerControls"/>
    </lcf76f155ced4ddcb4097134ff3c332f>
    <TaxCatchAll xmlns="3b4deaf9-6937-4e9e-970d-172ae86e5f07" xsi:nil="true"/>
  </documentManagement>
</p:properties>
</file>

<file path=customXml/itemProps1.xml><?xml version="1.0" encoding="utf-8"?>
<ds:datastoreItem xmlns:ds="http://schemas.openxmlformats.org/officeDocument/2006/customXml" ds:itemID="{DF621719-6276-4DBB-A60F-189DC6002D8E}">
  <ds:schemaRefs>
    <ds:schemaRef ds:uri="http://schemas.microsoft.com/sharepoint/v3/contenttype/forms"/>
  </ds:schemaRefs>
</ds:datastoreItem>
</file>

<file path=customXml/itemProps2.xml><?xml version="1.0" encoding="utf-8"?>
<ds:datastoreItem xmlns:ds="http://schemas.openxmlformats.org/officeDocument/2006/customXml" ds:itemID="{EC9AC789-4838-46B3-8B5A-A9BB163D92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c6e2f6-a2c7-4f96-b14c-fa6d2d77ce26"/>
    <ds:schemaRef ds:uri="3b4deaf9-6937-4e9e-970d-172ae86e5f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1EC815-31FA-4CE0-B8D5-B9AC09E2E0BE}">
  <ds:schemaRefs>
    <ds:schemaRef ds:uri="http://schemas.microsoft.com/office/2006/metadata/properties"/>
    <ds:schemaRef ds:uri="http://schemas.microsoft.com/office/infopath/2007/PartnerControls"/>
    <ds:schemaRef ds:uri="b3c6e2f6-a2c7-4f96-b14c-fa6d2d77ce26"/>
    <ds:schemaRef ds:uri="3b4deaf9-6937-4e9e-970d-172ae86e5f07"/>
  </ds:schemaRefs>
</ds:datastoreItem>
</file>

<file path=docProps/app.xml><?xml version="1.0" encoding="utf-8"?>
<Properties xmlns="http://schemas.openxmlformats.org/officeDocument/2006/extended-properties" xmlns:vt="http://schemas.openxmlformats.org/officeDocument/2006/docPropsVTypes">
  <TotalTime>1890</TotalTime>
  <Words>766</Words>
  <Application>Microsoft Office PowerPoint</Application>
  <PresentationFormat>Plačiaekranė</PresentationFormat>
  <Paragraphs>19</Paragraphs>
  <Slides>17</Slides>
  <Notes>0</Notes>
  <HiddenSlides>0</HiddenSlides>
  <MMClips>0</MMClips>
  <ScaleCrop>false</ScaleCrop>
  <HeadingPairs>
    <vt:vector size="6" baseType="variant">
      <vt:variant>
        <vt:lpstr>Naudojami šriftai</vt:lpstr>
      </vt:variant>
      <vt:variant>
        <vt:i4>5</vt:i4>
      </vt:variant>
      <vt:variant>
        <vt:lpstr>Tema</vt:lpstr>
      </vt:variant>
      <vt:variant>
        <vt:i4>1</vt:i4>
      </vt:variant>
      <vt:variant>
        <vt:lpstr>Skaidrių pavadinimai</vt:lpstr>
      </vt:variant>
      <vt:variant>
        <vt:i4>17</vt:i4>
      </vt:variant>
    </vt:vector>
  </HeadingPairs>
  <TitlesOfParts>
    <vt:vector size="23" baseType="lpstr">
      <vt:lpstr>Arial</vt:lpstr>
      <vt:lpstr>Calibri</vt:lpstr>
      <vt:lpstr>MontserratRegular</vt:lpstr>
      <vt:lpstr>Neue Haas Grotesk Text Pro</vt:lpstr>
      <vt:lpstr>Times New Roman</vt:lpstr>
      <vt:lpstr>AccentBoxVTI</vt:lpstr>
      <vt:lpstr>Wood and ecology: a wooden horse toy</vt:lpstr>
      <vt:lpstr>„PowerPoint“ pateiktis</vt:lpstr>
      <vt:lpstr>„PowerPoint“ pateiktis</vt:lpstr>
      <vt:lpstr>„PowerPoint“ pateiktis</vt:lpstr>
      <vt:lpstr>„PowerPoint“ pateiktis</vt:lpstr>
      <vt:lpstr>„PowerPoint“ pateiktis</vt:lpstr>
      <vt:lpstr>„PowerPoint“ pateiktis</vt:lpstr>
      <vt:lpstr>RECONSTRUCTION OF ANTANAS BIELINIS TOYS AT THE LITHUANIAN FOLK LIFE MUSEUM </vt:lpstr>
      <vt:lpstr>„PowerPoint“ pateiktis</vt:lpstr>
      <vt:lpstr>PLAYMAKER</vt:lpstr>
      <vt:lpstr>„PowerPoint“ pateiktis</vt:lpstr>
      <vt:lpstr>„PowerPoint“ pateiktis</vt:lpstr>
      <vt:lpstr>„PowerPoint“ pateiktis</vt:lpstr>
      <vt:lpstr>„PowerPoint“ pateiktis</vt:lpstr>
      <vt:lpstr>„PowerPoint“ pateiktis</vt:lpstr>
      <vt:lpstr>„PowerPoint“ pateiktis</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Medis ir ekologija:</dc:title>
  <dc:creator>Asta Jurevičiūtė</dc:creator>
  <cp:lastModifiedBy>vilma vaskeviciene</cp:lastModifiedBy>
  <cp:revision>16</cp:revision>
  <dcterms:created xsi:type="dcterms:W3CDTF">2023-03-25T19:18:59Z</dcterms:created>
  <dcterms:modified xsi:type="dcterms:W3CDTF">2023-10-27T06:26:02Z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0x010100B30110EFDD4AE449A6974E354EDEBABC</vt:lpwstr>
  </property>
</Properties>
</file>