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07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E7C807-EFFA-4C24-A1A7-E5AD10D96902}" type="doc">
      <dgm:prSet loTypeId="urn:microsoft.com/office/officeart/2005/8/layout/lProcess3" loCatId="process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D78EB6E4-A20E-472C-B8AC-2330E10F5173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ru-RU" b="1" i="1" dirty="0"/>
            <a:t>Спасибо за внимание</a:t>
          </a:r>
        </a:p>
      </dgm:t>
    </dgm:pt>
    <dgm:pt modelId="{F95BF7BD-D068-471D-8A50-E8BB29DBCCC7}" type="parTrans" cxnId="{7EDF8A7A-6550-46BA-9ED8-B43D03BB11EF}">
      <dgm:prSet/>
      <dgm:spPr/>
      <dgm:t>
        <a:bodyPr/>
        <a:lstStyle/>
        <a:p>
          <a:endParaRPr lang="ru-RU"/>
        </a:p>
      </dgm:t>
    </dgm:pt>
    <dgm:pt modelId="{4AE396C4-29C0-4E07-AB4C-00CC08C717AB}" type="sibTrans" cxnId="{7EDF8A7A-6550-46BA-9ED8-B43D03BB11EF}">
      <dgm:prSet/>
      <dgm:spPr/>
      <dgm:t>
        <a:bodyPr/>
        <a:lstStyle/>
        <a:p>
          <a:endParaRPr lang="ru-RU"/>
        </a:p>
      </dgm:t>
    </dgm:pt>
    <dgm:pt modelId="{0041A9C7-7DC9-4D19-B51F-B6B0B7C7C7B3}" type="pres">
      <dgm:prSet presAssocID="{59E7C807-EFFA-4C24-A1A7-E5AD10D9690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D2735FB2-6504-473E-ABBE-6E6C54F6D349}" type="pres">
      <dgm:prSet presAssocID="{D78EB6E4-A20E-472C-B8AC-2330E10F5173}" presName="horFlow" presStyleCnt="0"/>
      <dgm:spPr/>
    </dgm:pt>
    <dgm:pt modelId="{5C7B5706-D95D-4759-895D-927D5F59F7F0}" type="pres">
      <dgm:prSet presAssocID="{D78EB6E4-A20E-472C-B8AC-2330E10F5173}" presName="bigChev" presStyleLbl="node1" presStyleIdx="0" presStyleCnt="1" custScaleX="379259"/>
      <dgm:spPr/>
    </dgm:pt>
  </dgm:ptLst>
  <dgm:cxnLst>
    <dgm:cxn modelId="{E4929612-D0EA-4A72-9878-5F158704DCFD}" type="presOf" srcId="{59E7C807-EFFA-4C24-A1A7-E5AD10D96902}" destId="{0041A9C7-7DC9-4D19-B51F-B6B0B7C7C7B3}" srcOrd="0" destOrd="0" presId="urn:microsoft.com/office/officeart/2005/8/layout/lProcess3"/>
    <dgm:cxn modelId="{545ABF52-8E67-4FE3-B636-8119F23A80B0}" type="presOf" srcId="{D78EB6E4-A20E-472C-B8AC-2330E10F5173}" destId="{5C7B5706-D95D-4759-895D-927D5F59F7F0}" srcOrd="0" destOrd="0" presId="urn:microsoft.com/office/officeart/2005/8/layout/lProcess3"/>
    <dgm:cxn modelId="{7EDF8A7A-6550-46BA-9ED8-B43D03BB11EF}" srcId="{59E7C807-EFFA-4C24-A1A7-E5AD10D96902}" destId="{D78EB6E4-A20E-472C-B8AC-2330E10F5173}" srcOrd="0" destOrd="0" parTransId="{F95BF7BD-D068-471D-8A50-E8BB29DBCCC7}" sibTransId="{4AE396C4-29C0-4E07-AB4C-00CC08C717AB}"/>
    <dgm:cxn modelId="{1970FF17-AD6E-44D3-8FCE-B773CB80C7AF}" type="presParOf" srcId="{0041A9C7-7DC9-4D19-B51F-B6B0B7C7C7B3}" destId="{D2735FB2-6504-473E-ABBE-6E6C54F6D349}" srcOrd="0" destOrd="0" presId="urn:microsoft.com/office/officeart/2005/8/layout/lProcess3"/>
    <dgm:cxn modelId="{5A735122-8488-41ED-96CF-7EA1757CA15B}" type="presParOf" srcId="{D2735FB2-6504-473E-ABBE-6E6C54F6D349}" destId="{5C7B5706-D95D-4759-895D-927D5F59F7F0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7B5706-D95D-4759-895D-927D5F59F7F0}">
      <dsp:nvSpPr>
        <dsp:cNvPr id="0" name=""/>
        <dsp:cNvSpPr/>
      </dsp:nvSpPr>
      <dsp:spPr>
        <a:xfrm>
          <a:off x="2" y="395"/>
          <a:ext cx="6120675" cy="645540"/>
        </a:xfrm>
        <a:prstGeom prst="chevron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21590" rIns="0" bIns="21590" numCol="1" spcCol="1270" anchor="ctr" anchorCtr="0">
          <a:noAutofit/>
        </a:bodyPr>
        <a:lstStyle/>
        <a:p>
          <a:pPr marL="0" lvl="0" indent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b="1" i="1" kern="1200" dirty="0"/>
            <a:t>Спасибо за внимание</a:t>
          </a:r>
        </a:p>
      </dsp:txBody>
      <dsp:txXfrm>
        <a:off x="2" y="395"/>
        <a:ext cx="6120675" cy="645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6ACAC-5E39-40C5-BACA-B2635AE1A49F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949D5-3113-40E5-A1C5-2EE91DD4E6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Избегание (не хочу участвовать в этом, не могу повлиять на ситуацию и т.п.)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Приспособление (подстроится под партнёра);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Соперничество;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Компромисс;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Сотрудничество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2949D5-3113-40E5-A1C5-2EE91DD4E6D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2949D5-3113-40E5-A1C5-2EE91DD4E6D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025B-9BCE-40A9-911B-60B6AE4D8E86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1D6C-40A8-474A-AD1D-F82BC4E02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025B-9BCE-40A9-911B-60B6AE4D8E86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1D6C-40A8-474A-AD1D-F82BC4E02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025B-9BCE-40A9-911B-60B6AE4D8E86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1D6C-40A8-474A-AD1D-F82BC4E02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025B-9BCE-40A9-911B-60B6AE4D8E86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1D6C-40A8-474A-AD1D-F82BC4E02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025B-9BCE-40A9-911B-60B6AE4D8E86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1D6C-40A8-474A-AD1D-F82BC4E02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025B-9BCE-40A9-911B-60B6AE4D8E86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1D6C-40A8-474A-AD1D-F82BC4E02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025B-9BCE-40A9-911B-60B6AE4D8E86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1D6C-40A8-474A-AD1D-F82BC4E02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025B-9BCE-40A9-911B-60B6AE4D8E86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1D6C-40A8-474A-AD1D-F82BC4E02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025B-9BCE-40A9-911B-60B6AE4D8E86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1D6C-40A8-474A-AD1D-F82BC4E02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025B-9BCE-40A9-911B-60B6AE4D8E86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1D6C-40A8-474A-AD1D-F82BC4E02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025B-9BCE-40A9-911B-60B6AE4D8E86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1D6C-40A8-474A-AD1D-F82BC4E023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782025B-9BCE-40A9-911B-60B6AE4D8E86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2891D6C-40A8-474A-AD1D-F82BC4E02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7772400" cy="2088232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i="1" spc="50" dirty="0">
                <a:ln w="11430"/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Конфликтные ситуации в ДОО с участием педагогов и родителей: примеры, пути решения и меры профилактики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221088"/>
            <a:ext cx="5466030" cy="1584176"/>
          </a:xfrm>
        </p:spPr>
        <p:txBody>
          <a:bodyPr/>
          <a:lstStyle/>
          <a:p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</a:t>
            </a:r>
          </a:p>
          <a:p>
            <a:r>
              <a:rPr lang="ru-RU" sz="1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Зам. Заведующего по ВМР</a:t>
            </a:r>
          </a:p>
          <a:p>
            <a:r>
              <a:rPr lang="ru-RU" sz="1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МБДОУ детский сад №4 «</a:t>
            </a:r>
            <a:r>
              <a:rPr lang="ru-RU" sz="1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Чиполлино</a:t>
            </a:r>
            <a:r>
              <a:rPr lang="ru-RU" sz="1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1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К.А. </a:t>
            </a:r>
            <a:r>
              <a:rPr lang="ru-RU" sz="1800" b="1" i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Держак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.</a:t>
            </a:r>
          </a:p>
        </p:txBody>
      </p:sp>
      <p:sp>
        <p:nvSpPr>
          <p:cNvPr id="5" name="Заголовок 11"/>
          <p:cNvSpPr>
            <a:spLocks noGrp="1"/>
          </p:cNvSpPr>
          <p:nvPr>
            <p:ph type="ctrTitle"/>
          </p:nvPr>
        </p:nvSpPr>
        <p:spPr>
          <a:xfrm>
            <a:off x="722313" y="2204864"/>
            <a:ext cx="7772400" cy="4248472"/>
          </a:xfrm>
          <a:prstGeom prst="rect">
            <a:avLst/>
          </a:prstGeom>
        </p:spPr>
        <p:txBody>
          <a:bodyPr vert="horz" lIns="45720" rIns="4572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>
              <a:lnSpc>
                <a:spcPct val="150000"/>
              </a:lnSpc>
            </a:pPr>
            <a:br>
              <a:rPr lang="ru-RU" dirty="0"/>
            </a:br>
            <a:r>
              <a:rPr lang="ru-RU" dirty="0"/>
              <a:t>                                  </a:t>
            </a:r>
            <a:br>
              <a:rPr lang="ru-RU" sz="1600" dirty="0">
                <a:latin typeface="Arial Black" pitchFamily="34" charset="0"/>
              </a:rPr>
            </a:br>
            <a:r>
              <a:rPr lang="ru-RU" sz="1600" dirty="0">
                <a:latin typeface="Arial Black" pitchFamily="34" charset="0"/>
              </a:rPr>
              <a:t>           </a:t>
            </a:r>
            <a:br>
              <a:rPr lang="ru-RU" sz="1600" dirty="0">
                <a:latin typeface="Arial Black" pitchFamily="34" charset="0"/>
              </a:rPr>
            </a:br>
            <a:endParaRPr lang="ru-RU" sz="1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836712"/>
            <a:ext cx="46085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itchFamily="34" charset="0"/>
              </a:rPr>
              <a:t> 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1340768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Arial Black" pitchFamily="34" charset="0"/>
              </a:rPr>
              <a:t>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15616" y="764704"/>
            <a:ext cx="73448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Умение избежать конфликта – одна из</a:t>
            </a:r>
          </a:p>
          <a:p>
            <a:pPr algn="r"/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составных частей</a:t>
            </a:r>
          </a:p>
          <a:p>
            <a:pPr algn="r"/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педагогической мудрости.</a:t>
            </a:r>
          </a:p>
          <a:p>
            <a:pPr algn="r"/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Предупреждая конфликт, педагог не </a:t>
            </a:r>
          </a:p>
          <a:p>
            <a:pPr algn="r"/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только охраняет,</a:t>
            </a:r>
          </a:p>
          <a:p>
            <a:pPr algn="r"/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но и создаёт воспитательную силу</a:t>
            </a:r>
          </a:p>
          <a:p>
            <a:pPr algn="r"/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коллектива»</a:t>
            </a:r>
          </a:p>
          <a:p>
            <a:pPr algn="r"/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В.А.Сухомлинский</a:t>
            </a:r>
            <a:r>
              <a:rPr lang="ru-RU" dirty="0"/>
              <a:t>.</a:t>
            </a:r>
          </a:p>
        </p:txBody>
      </p:sp>
      <p:graphicFrame>
        <p:nvGraphicFramePr>
          <p:cNvPr id="10" name="Схема 9"/>
          <p:cNvGraphicFramePr/>
          <p:nvPr/>
        </p:nvGraphicFramePr>
        <p:xfrm>
          <a:off x="1979712" y="4721662"/>
          <a:ext cx="6120680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07904" y="476672"/>
            <a:ext cx="4824536" cy="2736304"/>
          </a:xfrm>
        </p:spPr>
        <p:txBody>
          <a:bodyPr/>
          <a:lstStyle/>
          <a:p>
            <a:pPr algn="ctr"/>
            <a:r>
              <a:rPr lang="ru-RU" sz="2400" b="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К</a:t>
            </a:r>
            <a: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онфликт</a:t>
            </a:r>
            <a:r>
              <a:rPr lang="ru-RU" sz="2000" b="0" dirty="0">
                <a:latin typeface="Arial Black" pitchFamily="34" charset="0"/>
              </a:rPr>
              <a:t> – </a:t>
            </a:r>
            <a:r>
              <a:rPr lang="ru-RU" sz="2400" b="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Microsoft JhengHei Light" pitchFamily="34" charset="-120"/>
                <a:cs typeface="Times New Roman" pitchFamily="18" charset="0"/>
              </a:rPr>
              <a:t>столкновение противоположных сил, интересов, мнений, взглядов, серьёзное разногласие, острый спор, чреватый осложнениями и борьбой </a:t>
            </a:r>
            <a:br>
              <a:rPr lang="ru-RU" sz="3200" b="0" dirty="0"/>
            </a:br>
            <a:endParaRPr lang="ru-RU" sz="2000" i="1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4788024" y="5589239"/>
            <a:ext cx="72008" cy="45719"/>
          </a:xfrm>
        </p:spPr>
        <p:txBody>
          <a:bodyPr>
            <a:normAutofit fontScale="25000" lnSpcReduction="20000"/>
          </a:bodyPr>
          <a:lstStyle/>
          <a:p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s://kartinkin.net/uploads/posts/2022-02/thumbs/1645208411_31-kartinkin-net-p-konflikt-kartinki-3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908720"/>
            <a:ext cx="2448271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3717032"/>
            <a:ext cx="8064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Конфликтная ситуация </a:t>
            </a:r>
            <a:r>
              <a:rPr lang="ru-RU" dirty="0"/>
              <a:t>– </a:t>
            </a:r>
            <a:r>
              <a:rPr lang="ru-RU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это объективная основа конфликта, фиксирующая возникновение реального противоречия в интересах и потребностях сторон. По сути дела, это ещё не сам конфликт, так как существующее объективное противоречие может определённое время не осознаваться участниками взаимодействия.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324036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Объект </a:t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конфликта</a:t>
            </a:r>
            <a:endParaRPr lang="ru-RU" sz="24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848872" cy="1080120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Структура конфликтной ситуации: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539552" y="2276872"/>
            <a:ext cx="2880320" cy="280831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>
                <a:solidFill>
                  <a:schemeClr val="tx1"/>
                </a:solidFill>
                <a:latin typeface="Arial Black" pitchFamily="34" charset="0"/>
              </a:rPr>
              <a:t>Стороны конфликта </a:t>
            </a:r>
            <a:r>
              <a:rPr lang="ru-RU" sz="1400" i="1" dirty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Внутренняя позиция </a:t>
            </a:r>
          </a:p>
          <a:p>
            <a:pPr algn="ctr"/>
            <a:r>
              <a:rPr lang="ru-RU" sz="1400" i="1" dirty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Внешняя позиция</a:t>
            </a:r>
          </a:p>
        </p:txBody>
      </p:sp>
      <p:sp>
        <p:nvSpPr>
          <p:cNvPr id="5" name="Стрелка влево 4"/>
          <p:cNvSpPr/>
          <p:nvPr/>
        </p:nvSpPr>
        <p:spPr>
          <a:xfrm>
            <a:off x="5724128" y="2348880"/>
            <a:ext cx="2952328" cy="2664296"/>
          </a:xfrm>
          <a:prstGeom prst="leftArrow">
            <a:avLst>
              <a:gd name="adj1" fmla="val 50000"/>
              <a:gd name="adj2" fmla="val 55915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Стороны конфликта </a:t>
            </a:r>
            <a:r>
              <a:rPr lang="ru-RU" sz="1400" i="1" dirty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Внутренняя позиция</a:t>
            </a:r>
          </a:p>
          <a:p>
            <a:pPr algn="ctr"/>
            <a:r>
              <a:rPr lang="ru-RU" sz="1400" i="1" dirty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 Внешняя позиция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221088"/>
            <a:ext cx="5466030" cy="1584176"/>
          </a:xfrm>
        </p:spPr>
        <p:txBody>
          <a:bodyPr/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548680"/>
            <a:ext cx="734481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Динамика конфликта </a:t>
            </a:r>
          </a:p>
          <a:p>
            <a:pPr algn="ctr"/>
            <a:endParaRPr lang="ru-RU" sz="24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 стадия -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возникновение объективной конфликтной ситуации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II стадия -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осознание конфликта 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III стадия -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конфликтные действия 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IV стадия -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разрешение конфликта</a:t>
            </a:r>
          </a:p>
        </p:txBody>
      </p:sp>
      <p:pic>
        <p:nvPicPr>
          <p:cNvPr id="7" name="Рисунок 6" descr="https://avatars.mds.yandex.net/i?id=990dbad1b393c2b60b53c41b6c1e3a2f8e746830-4524149-images-thumbs&amp;n=1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9900" y="3573016"/>
            <a:ext cx="3124200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8352928" cy="648072"/>
          </a:xfrm>
        </p:spPr>
        <p:txBody>
          <a:bodyPr/>
          <a:lstStyle/>
          <a:p>
            <a:pPr algn="ctr"/>
            <a:r>
              <a:rPr lang="ru-RU" sz="3000" i="1" dirty="0">
                <a:solidFill>
                  <a:schemeClr val="accent1">
                    <a:lumMod val="50000"/>
                  </a:schemeClr>
                </a:solidFill>
              </a:rPr>
              <a:t>Конфликты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221088"/>
            <a:ext cx="5466030" cy="1584176"/>
          </a:xfrm>
        </p:spPr>
        <p:txBody>
          <a:bodyPr/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3347864" y="1268760"/>
            <a:ext cx="72008" cy="360040"/>
          </a:xfrm>
          <a:prstGeom prst="downArrow">
            <a:avLst>
              <a:gd name="adj1" fmla="val 50000"/>
              <a:gd name="adj2" fmla="val 595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539552" y="1772816"/>
            <a:ext cx="3816424" cy="273630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Конструктивные –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конфликты, которые приводят к принятию обоснованных решений и способствуют развитию взаимоотношений (позитивный) </a:t>
            </a: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4788024" y="1772816"/>
            <a:ext cx="3816424" cy="273630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Деструктивные –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конфликты, которые препятствуют эффективному взаимодействию и принятию (негативный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5724128" y="1268760"/>
            <a:ext cx="72008" cy="360040"/>
          </a:xfrm>
          <a:prstGeom prst="downArrow">
            <a:avLst>
              <a:gd name="adj1" fmla="val 50000"/>
              <a:gd name="adj2" fmla="val 595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www.kindpng.com/picc/m/93-930395_clipart-customer-hd-png-downloa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3" y="4581128"/>
            <a:ext cx="2185578" cy="1872208"/>
          </a:xfrm>
          <a:prstGeom prst="rect">
            <a:avLst/>
          </a:prstGeom>
          <a:noFill/>
        </p:spPr>
      </p:pic>
      <p:pic>
        <p:nvPicPr>
          <p:cNvPr id="17" name="Рисунок 16" descr="https://avatars.mds.yandex.net/i?id=7bb4d52de1b04b764487afcb679b57eb-5100550-images-thumbs&amp;n=1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725144"/>
            <a:ext cx="188404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.</a:t>
            </a:r>
            <a:endParaRPr lang="ru-RU" dirty="0"/>
          </a:p>
        </p:txBody>
      </p:sp>
      <p:sp>
        <p:nvSpPr>
          <p:cNvPr id="18" name="Заголовок 11"/>
          <p:cNvSpPr>
            <a:spLocks noGrp="1"/>
          </p:cNvSpPr>
          <p:nvPr>
            <p:ph type="ctrTitle"/>
          </p:nvPr>
        </p:nvSpPr>
        <p:spPr>
          <a:xfrm>
            <a:off x="611188" y="1196752"/>
            <a:ext cx="7772400" cy="4752528"/>
          </a:xfrm>
        </p:spPr>
        <p:txBody>
          <a:bodyPr>
            <a:noAutofit/>
          </a:bodyPr>
          <a:lstStyle/>
          <a:p>
            <a:pPr algn="l"/>
            <a:br>
              <a:rPr lang="ru-RU" sz="1800" b="0" dirty="0"/>
            </a:br>
            <a:br>
              <a:rPr lang="ru-RU" sz="1800" b="0" dirty="0"/>
            </a:br>
            <a:br>
              <a:rPr lang="ru-RU" sz="1800" b="0" dirty="0"/>
            </a:br>
            <a:br>
              <a:rPr lang="ru-RU" sz="1800" b="0" dirty="0"/>
            </a:b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</a:rPr>
              <a:t>•</a:t>
            </a:r>
            <a:r>
              <a:rPr lang="ru-RU" sz="1800" b="0" dirty="0"/>
              <a:t> </a:t>
            </a: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с ребенком мало занимаются в саду; </a:t>
            </a:r>
            <a:b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</a:b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• не создают должных условий для укрепления его здоровья; </a:t>
            </a:r>
            <a:b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</a:b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• не могут найти подход к ребенку; </a:t>
            </a:r>
            <a:b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</a:b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• не используют непедагогические методы в отношении ребенка (моральные и физические наказания); </a:t>
            </a:r>
            <a:b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</a:b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• плохо следят за ребенком (не вытерли </a:t>
            </a:r>
            <a:r>
              <a:rPr lang="ru-RU" sz="1800" b="0" dirty="0" err="1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сопельки</a:t>
            </a: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 , не сменили трусики, не переодели грязную футболку) ; </a:t>
            </a:r>
            <a:b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</a:b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• ребенка заставляют есть или, наоборот, не следят, чтобы он все съедал; </a:t>
            </a:r>
            <a:b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</a:b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• ограничивают свободу ребенка;</a:t>
            </a:r>
            <a:b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</a:b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• часто наказывают и жалуются на ребенка, если его поведение не устраивает воспитателей; </a:t>
            </a:r>
            <a:b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</a:b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• не принимают меры в отношении </a:t>
            </a:r>
            <a:r>
              <a:rPr lang="ru-RU" sz="1800" b="0" dirty="0" err="1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гиперактивных</a:t>
            </a: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itchFamily="34" charset="0"/>
              </a:rPr>
              <a:t> и агрессивных детей, особенно если их ребенка укусили, ударили, поцарапали.</a:t>
            </a:r>
            <a:endParaRPr lang="ru-RU" sz="1800" dirty="0">
              <a:solidFill>
                <a:schemeClr val="accent1">
                  <a:lumMod val="75000"/>
                </a:schemeClr>
              </a:solidFill>
              <a:effectLst/>
              <a:latin typeface="Arial Black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87624" y="476672"/>
            <a:ext cx="69847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Причины конфликтов между педагогом и родителями со стороны родителей это: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722376" y="620688"/>
            <a:ext cx="7772400" cy="576064"/>
          </a:xfrm>
        </p:spPr>
        <p:txBody>
          <a:bodyPr>
            <a:normAutofit/>
          </a:bodyPr>
          <a:lstStyle/>
          <a:p>
            <a:pPr algn="ctr"/>
            <a:r>
              <a:rPr lang="ru-RU" sz="2800" b="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Со стороны воспитателя: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268760"/>
            <a:ext cx="7992888" cy="4855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•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неуважительно относятся к персоналу детского сада, могут отчитать на повышенных «тонах» при ребенке ;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• забывают оплатить квитанции, вовремя внести плату ;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• забывают положить детям в шкафчик сменную одежду;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• приводят детей в садик совершенно неподготовленными (без элементарных навыков самообслуживания, не привыкших к режиму дня садика) ;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• поздно забирают детей;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• плохо воспитывают детей (чрезмерно балуют или, наоборот, не уделяют должного внимания ребенку; обычно к таким детям очень сложно найти подход) ;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• предъявляют необоснованные претензии к персоналу, придираются к мелочам.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722376" y="476672"/>
            <a:ext cx="77724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Пять способов выхода из конфликтной ситуации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700809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1.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Избегание (не хочу участвовать в этом, не могу повлиять на ситуацию и т.п.);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2.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Приспособление;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3.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Соперничество;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4.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Компромисс;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5.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Сотрудничество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pic>
        <p:nvPicPr>
          <p:cNvPr id="5" name="Рисунок 4" descr="https://cont.ws/uploads/pic/2017/12/0029ea51a9ac4e373b80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717032"/>
            <a:ext cx="2592288" cy="2778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.</a:t>
            </a:r>
          </a:p>
        </p:txBody>
      </p:sp>
      <p:sp>
        <p:nvSpPr>
          <p:cNvPr id="5" name="Заголовок 11"/>
          <p:cNvSpPr>
            <a:spLocks noGrp="1"/>
          </p:cNvSpPr>
          <p:nvPr>
            <p:ph type="ctrTitle"/>
          </p:nvPr>
        </p:nvSpPr>
        <p:spPr>
          <a:xfrm>
            <a:off x="722313" y="2204864"/>
            <a:ext cx="7772400" cy="4248472"/>
          </a:xfrm>
          <a:prstGeom prst="rect">
            <a:avLst/>
          </a:prstGeom>
        </p:spPr>
        <p:txBody>
          <a:bodyPr vert="horz" lIns="45720" rIns="45720" bIns="45720" anchor="b">
            <a:normAutofit fontScale="90000"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>
              <a:lnSpc>
                <a:spcPct val="150000"/>
              </a:lnSpc>
            </a:pPr>
            <a:br>
              <a:rPr lang="ru-RU" dirty="0"/>
            </a:br>
            <a:r>
              <a:rPr lang="ru-RU" dirty="0"/>
              <a:t>                                  </a:t>
            </a:r>
            <a:br>
              <a:rPr lang="ru-RU" sz="1600" dirty="0">
                <a:latin typeface="Arial Black" pitchFamily="34" charset="0"/>
              </a:rPr>
            </a:br>
            <a:r>
              <a:rPr lang="ru-RU" sz="1600" dirty="0">
                <a:latin typeface="Arial Black" pitchFamily="34" charset="0"/>
              </a:rPr>
              <a:t>           </a:t>
            </a:r>
            <a:br>
              <a:rPr lang="ru-RU" sz="1600" dirty="0">
                <a:latin typeface="Arial Black" pitchFamily="34" charset="0"/>
              </a:rPr>
            </a:b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1. При взаимодействии с родителями не допускать, чтобы преобладали отрицательные эмоции.</a:t>
            </a:r>
            <a:b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2. Признать как минимум половину своей вины за возникновение конфликтной ситуации, а не перекладывать всю вину на родителей.</a:t>
            </a:r>
            <a:b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3. Помнить, что стереотипы общения могут мешать как педагогу, так и родителям (если папа — «большой начальник», он и с педагогом может начать разговор как с подчиненным).</a:t>
            </a:r>
            <a:b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4. После конфликта дать возможность успокоиться себе и родителям.</a:t>
            </a:r>
            <a:b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5. Не избегать общения после конфликта. Через некоторое время обсудить случившееся, разобрать причины эмоциональных реакций как родителей, так и педагога.</a:t>
            </a:r>
            <a:b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6. Выработать общую точку зрения на причины случившегося и наметить общую стратегию, чтобы подобное не повторялось.</a:t>
            </a:r>
            <a:b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endParaRPr lang="ru-RU" sz="1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836712"/>
            <a:ext cx="46085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itchFamily="34" charset="0"/>
              </a:rPr>
              <a:t> 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Памятка для педагогов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1340768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Arial Black" pitchFamily="34" charset="0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«Стратегия поведения при конфликтной ситуации с родителями».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Другая 9">
      <a:dk1>
        <a:sysClr val="windowText" lastClr="000000"/>
      </a:dk1>
      <a:lt1>
        <a:sysClr val="window" lastClr="FFFFFF"/>
      </a:lt1>
      <a:dk2>
        <a:srgbClr val="04617B"/>
      </a:dk2>
      <a:lt2>
        <a:srgbClr val="59A9F2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10CF9B"/>
      </a:accent5>
      <a:accent6>
        <a:srgbClr val="A5C249"/>
      </a:accent6>
      <a:hlink>
        <a:srgbClr val="E2D700"/>
      </a:hlink>
      <a:folHlink>
        <a:srgbClr val="85DFD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438</TotalTime>
  <Words>417</Words>
  <Application>Microsoft Office PowerPoint</Application>
  <PresentationFormat>Экран (4:3)</PresentationFormat>
  <Paragraphs>67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Microsoft JhengHei Light</vt:lpstr>
      <vt:lpstr>Arial</vt:lpstr>
      <vt:lpstr>Arial Black</vt:lpstr>
      <vt:lpstr>Arial Narrow</vt:lpstr>
      <vt:lpstr>Calibri</vt:lpstr>
      <vt:lpstr>Times New Roman</vt:lpstr>
      <vt:lpstr>Verdana</vt:lpstr>
      <vt:lpstr>Wingdings 2</vt:lpstr>
      <vt:lpstr>Аспект</vt:lpstr>
      <vt:lpstr>Конфликтные ситуации в ДОО с участием педагогов и родителей: примеры, пути решения и меры профилактики </vt:lpstr>
      <vt:lpstr>Конфликт – столкновение противоположных сил, интересов, мнений, взглядов, серьёзное разногласие, острый спор, чреватый осложнениями и борьбой  </vt:lpstr>
      <vt:lpstr>Объект  конфликта</vt:lpstr>
      <vt:lpstr>Презентация PowerPoint</vt:lpstr>
      <vt:lpstr>Конфликты</vt:lpstr>
      <vt:lpstr>    • с ребенком мало занимаются в саду;  • не создают должных условий для укрепления его здоровья;  • не могут найти подход к ребенку;  • не используют непедагогические методы в отношении ребенка (моральные и физические наказания);  • плохо следят за ребенком (не вытерли сопельки , не сменили трусики, не переодели грязную футболку) ;  • ребенка заставляют есть или, наоборот, не следят, чтобы он все съедал;  • ограничивают свободу ребенка; • часто наказывают и жалуются на ребенка, если его поведение не устраивает воспитателей;  • не принимают меры в отношении гиперактивных и агрессивных детей, особенно если их ребенка укусили, ударили, поцарапали.</vt:lpstr>
      <vt:lpstr>Со стороны воспитателя:</vt:lpstr>
      <vt:lpstr>Пять способов выхода из конфликтной ситуации</vt:lpstr>
      <vt:lpstr>                                                1. При взаимодействии с родителями не допускать, чтобы преобладали отрицательные эмоции. 2. Признать как минимум половину своей вины за возникновение конфликтной ситуации, а не перекладывать всю вину на родителей. 3. Помнить, что стереотипы общения могут мешать как педагогу, так и родителям (если папа — «большой начальник», он и с педагогом может начать разговор как с подчиненным). 4. После конфликта дать возможность успокоиться себе и родителям. 5. Не избегать общения после конфликта. Через некоторое время обсудить случившееся, разобрать причины эмоциональных реакций как родителей, так и педагога. 6. Выработать общую точку зрения на причины случившегося и наметить общую стратегию, чтобы подобное не повторялось. </vt:lpstr>
      <vt:lpstr>                                              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Конфликтные ситуации в доо с участием педагогов и родителей: примеры,</dc:title>
  <dc:creator>User</dc:creator>
  <cp:lastModifiedBy>Aleksey Khoroshevskiy</cp:lastModifiedBy>
  <cp:revision>47</cp:revision>
  <dcterms:created xsi:type="dcterms:W3CDTF">2022-11-11T07:13:35Z</dcterms:created>
  <dcterms:modified xsi:type="dcterms:W3CDTF">2022-11-15T04:44:34Z</dcterms:modified>
</cp:coreProperties>
</file>