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579" r:id="rId3"/>
    <p:sldId id="569" r:id="rId4"/>
    <p:sldId id="559" r:id="rId5"/>
    <p:sldId id="571" r:id="rId6"/>
    <p:sldId id="265" r:id="rId7"/>
    <p:sldId id="266" r:id="rId8"/>
    <p:sldId id="267" r:id="rId9"/>
    <p:sldId id="300" r:id="rId10"/>
    <p:sldId id="578" r:id="rId11"/>
    <p:sldId id="561" r:id="rId12"/>
    <p:sldId id="562"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9209A0-2B53-6C37-58C6-01B111128AF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FA1834D-318A-A57E-39FB-FF4A7A06BC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E9E081F-9E4F-FBC7-D15F-CCD046FC832A}"/>
              </a:ext>
            </a:extLst>
          </p:cNvPr>
          <p:cNvSpPr>
            <a:spLocks noGrp="1"/>
          </p:cNvSpPr>
          <p:nvPr>
            <p:ph type="dt" sz="half" idx="10"/>
          </p:nvPr>
        </p:nvSpPr>
        <p:spPr/>
        <p:txBody>
          <a:bodyPr/>
          <a:lstStyle/>
          <a:p>
            <a:fld id="{71AC16D2-5C06-4E40-B205-6F74578396F9}" type="datetimeFigureOut">
              <a:rPr lang="fr-FR" smtClean="0"/>
              <a:t>03/12/2025</a:t>
            </a:fld>
            <a:endParaRPr lang="fr-FR"/>
          </a:p>
        </p:txBody>
      </p:sp>
      <p:sp>
        <p:nvSpPr>
          <p:cNvPr id="5" name="Espace réservé du pied de page 4">
            <a:extLst>
              <a:ext uri="{FF2B5EF4-FFF2-40B4-BE49-F238E27FC236}">
                <a16:creationId xmlns:a16="http://schemas.microsoft.com/office/drawing/2014/main" id="{E8DEA87F-545B-B4C2-B99A-D6E94116C3D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E850C92-594E-4866-F907-72F5325DFF07}"/>
              </a:ext>
            </a:extLst>
          </p:cNvPr>
          <p:cNvSpPr>
            <a:spLocks noGrp="1"/>
          </p:cNvSpPr>
          <p:nvPr>
            <p:ph type="sldNum" sz="quarter" idx="12"/>
          </p:nvPr>
        </p:nvSpPr>
        <p:spPr/>
        <p:txBody>
          <a:bodyPr/>
          <a:lstStyle/>
          <a:p>
            <a:fld id="{2D534E01-7E22-4070-9EE6-F3DCE9C7BBD2}" type="slidenum">
              <a:rPr lang="fr-FR" smtClean="0"/>
              <a:t>‹N°›</a:t>
            </a:fld>
            <a:endParaRPr lang="fr-FR"/>
          </a:p>
        </p:txBody>
      </p:sp>
    </p:spTree>
    <p:extLst>
      <p:ext uri="{BB962C8B-B14F-4D97-AF65-F5344CB8AC3E}">
        <p14:creationId xmlns:p14="http://schemas.microsoft.com/office/powerpoint/2010/main" val="3933217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2FE88F-6314-6CF5-EA69-ED351EE22CA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CB0F85B-6BFA-884D-2BD3-C46E6AE5E3B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4F4A58-64F1-D033-654F-ED111152B52F}"/>
              </a:ext>
            </a:extLst>
          </p:cNvPr>
          <p:cNvSpPr>
            <a:spLocks noGrp="1"/>
          </p:cNvSpPr>
          <p:nvPr>
            <p:ph type="dt" sz="half" idx="10"/>
          </p:nvPr>
        </p:nvSpPr>
        <p:spPr/>
        <p:txBody>
          <a:bodyPr/>
          <a:lstStyle/>
          <a:p>
            <a:fld id="{71AC16D2-5C06-4E40-B205-6F74578396F9}" type="datetimeFigureOut">
              <a:rPr lang="fr-FR" smtClean="0"/>
              <a:t>03/12/2025</a:t>
            </a:fld>
            <a:endParaRPr lang="fr-FR"/>
          </a:p>
        </p:txBody>
      </p:sp>
      <p:sp>
        <p:nvSpPr>
          <p:cNvPr id="5" name="Espace réservé du pied de page 4">
            <a:extLst>
              <a:ext uri="{FF2B5EF4-FFF2-40B4-BE49-F238E27FC236}">
                <a16:creationId xmlns:a16="http://schemas.microsoft.com/office/drawing/2014/main" id="{66EA6465-6A40-5A92-04E6-A03BA3F6CD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AA1C83-D6D9-4BE0-70F0-EEAA747BA195}"/>
              </a:ext>
            </a:extLst>
          </p:cNvPr>
          <p:cNvSpPr>
            <a:spLocks noGrp="1"/>
          </p:cNvSpPr>
          <p:nvPr>
            <p:ph type="sldNum" sz="quarter" idx="12"/>
          </p:nvPr>
        </p:nvSpPr>
        <p:spPr/>
        <p:txBody>
          <a:bodyPr/>
          <a:lstStyle/>
          <a:p>
            <a:fld id="{2D534E01-7E22-4070-9EE6-F3DCE9C7BBD2}" type="slidenum">
              <a:rPr lang="fr-FR" smtClean="0"/>
              <a:t>‹N°›</a:t>
            </a:fld>
            <a:endParaRPr lang="fr-FR"/>
          </a:p>
        </p:txBody>
      </p:sp>
    </p:spTree>
    <p:extLst>
      <p:ext uri="{BB962C8B-B14F-4D97-AF65-F5344CB8AC3E}">
        <p14:creationId xmlns:p14="http://schemas.microsoft.com/office/powerpoint/2010/main" val="3923065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AD95404-890A-53B4-A9BE-6739278A0A4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DC2E265-B1E6-9DFF-60EB-8C90363F2E7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D73D8F-E015-4DB4-634F-6020F12A5698}"/>
              </a:ext>
            </a:extLst>
          </p:cNvPr>
          <p:cNvSpPr>
            <a:spLocks noGrp="1"/>
          </p:cNvSpPr>
          <p:nvPr>
            <p:ph type="dt" sz="half" idx="10"/>
          </p:nvPr>
        </p:nvSpPr>
        <p:spPr/>
        <p:txBody>
          <a:bodyPr/>
          <a:lstStyle/>
          <a:p>
            <a:fld id="{71AC16D2-5C06-4E40-B205-6F74578396F9}" type="datetimeFigureOut">
              <a:rPr lang="fr-FR" smtClean="0"/>
              <a:t>03/12/2025</a:t>
            </a:fld>
            <a:endParaRPr lang="fr-FR"/>
          </a:p>
        </p:txBody>
      </p:sp>
      <p:sp>
        <p:nvSpPr>
          <p:cNvPr id="5" name="Espace réservé du pied de page 4">
            <a:extLst>
              <a:ext uri="{FF2B5EF4-FFF2-40B4-BE49-F238E27FC236}">
                <a16:creationId xmlns:a16="http://schemas.microsoft.com/office/drawing/2014/main" id="{5EC56D64-265C-0918-AFAD-2409E3B401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D37664F-0DB5-4D9D-B3E3-3747F6AB7778}"/>
              </a:ext>
            </a:extLst>
          </p:cNvPr>
          <p:cNvSpPr>
            <a:spLocks noGrp="1"/>
          </p:cNvSpPr>
          <p:nvPr>
            <p:ph type="sldNum" sz="quarter" idx="12"/>
          </p:nvPr>
        </p:nvSpPr>
        <p:spPr/>
        <p:txBody>
          <a:bodyPr/>
          <a:lstStyle/>
          <a:p>
            <a:fld id="{2D534E01-7E22-4070-9EE6-F3DCE9C7BBD2}" type="slidenum">
              <a:rPr lang="fr-FR" smtClean="0"/>
              <a:t>‹N°›</a:t>
            </a:fld>
            <a:endParaRPr lang="fr-FR"/>
          </a:p>
        </p:txBody>
      </p:sp>
    </p:spTree>
    <p:extLst>
      <p:ext uri="{BB962C8B-B14F-4D97-AF65-F5344CB8AC3E}">
        <p14:creationId xmlns:p14="http://schemas.microsoft.com/office/powerpoint/2010/main" val="423511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0DEF6A-8DA1-0AE0-00F0-D3C8414A8A4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434C8E3-1ED6-F244-D3DF-DD4747A40F3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E48C87B-47CD-69B4-7D67-07B91FB580F5}"/>
              </a:ext>
            </a:extLst>
          </p:cNvPr>
          <p:cNvSpPr>
            <a:spLocks noGrp="1"/>
          </p:cNvSpPr>
          <p:nvPr>
            <p:ph type="dt" sz="half" idx="10"/>
          </p:nvPr>
        </p:nvSpPr>
        <p:spPr/>
        <p:txBody>
          <a:bodyPr/>
          <a:lstStyle/>
          <a:p>
            <a:fld id="{71AC16D2-5C06-4E40-B205-6F74578396F9}" type="datetimeFigureOut">
              <a:rPr lang="fr-FR" smtClean="0"/>
              <a:t>03/12/2025</a:t>
            </a:fld>
            <a:endParaRPr lang="fr-FR"/>
          </a:p>
        </p:txBody>
      </p:sp>
      <p:sp>
        <p:nvSpPr>
          <p:cNvPr id="5" name="Espace réservé du pied de page 4">
            <a:extLst>
              <a:ext uri="{FF2B5EF4-FFF2-40B4-BE49-F238E27FC236}">
                <a16:creationId xmlns:a16="http://schemas.microsoft.com/office/drawing/2014/main" id="{83DABE2E-F622-D244-4E47-DDBA7840554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E0EEABB-16A4-B14A-AE8B-E3BAACB2C8D7}"/>
              </a:ext>
            </a:extLst>
          </p:cNvPr>
          <p:cNvSpPr>
            <a:spLocks noGrp="1"/>
          </p:cNvSpPr>
          <p:nvPr>
            <p:ph type="sldNum" sz="quarter" idx="12"/>
          </p:nvPr>
        </p:nvSpPr>
        <p:spPr/>
        <p:txBody>
          <a:bodyPr/>
          <a:lstStyle/>
          <a:p>
            <a:fld id="{2D534E01-7E22-4070-9EE6-F3DCE9C7BBD2}" type="slidenum">
              <a:rPr lang="fr-FR" smtClean="0"/>
              <a:t>‹N°›</a:t>
            </a:fld>
            <a:endParaRPr lang="fr-FR"/>
          </a:p>
        </p:txBody>
      </p:sp>
    </p:spTree>
    <p:extLst>
      <p:ext uri="{BB962C8B-B14F-4D97-AF65-F5344CB8AC3E}">
        <p14:creationId xmlns:p14="http://schemas.microsoft.com/office/powerpoint/2010/main" val="381040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7AE5A0-DD4F-5045-957E-AC01571A6DD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1F7EE3D-8B38-31CC-45BA-388493350D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DA9813C-80DA-3E16-ADA6-C141586E20DE}"/>
              </a:ext>
            </a:extLst>
          </p:cNvPr>
          <p:cNvSpPr>
            <a:spLocks noGrp="1"/>
          </p:cNvSpPr>
          <p:nvPr>
            <p:ph type="dt" sz="half" idx="10"/>
          </p:nvPr>
        </p:nvSpPr>
        <p:spPr/>
        <p:txBody>
          <a:bodyPr/>
          <a:lstStyle/>
          <a:p>
            <a:fld id="{71AC16D2-5C06-4E40-B205-6F74578396F9}" type="datetimeFigureOut">
              <a:rPr lang="fr-FR" smtClean="0"/>
              <a:t>03/12/2025</a:t>
            </a:fld>
            <a:endParaRPr lang="fr-FR"/>
          </a:p>
        </p:txBody>
      </p:sp>
      <p:sp>
        <p:nvSpPr>
          <p:cNvPr id="5" name="Espace réservé du pied de page 4">
            <a:extLst>
              <a:ext uri="{FF2B5EF4-FFF2-40B4-BE49-F238E27FC236}">
                <a16:creationId xmlns:a16="http://schemas.microsoft.com/office/drawing/2014/main" id="{02F64CA3-11D7-2882-DE4E-18EBCFBB31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C3C8CA-2058-470D-5B65-1AC549919F5A}"/>
              </a:ext>
            </a:extLst>
          </p:cNvPr>
          <p:cNvSpPr>
            <a:spLocks noGrp="1"/>
          </p:cNvSpPr>
          <p:nvPr>
            <p:ph type="sldNum" sz="quarter" idx="12"/>
          </p:nvPr>
        </p:nvSpPr>
        <p:spPr/>
        <p:txBody>
          <a:bodyPr/>
          <a:lstStyle/>
          <a:p>
            <a:fld id="{2D534E01-7E22-4070-9EE6-F3DCE9C7BBD2}" type="slidenum">
              <a:rPr lang="fr-FR" smtClean="0"/>
              <a:t>‹N°›</a:t>
            </a:fld>
            <a:endParaRPr lang="fr-FR"/>
          </a:p>
        </p:txBody>
      </p:sp>
    </p:spTree>
    <p:extLst>
      <p:ext uri="{BB962C8B-B14F-4D97-AF65-F5344CB8AC3E}">
        <p14:creationId xmlns:p14="http://schemas.microsoft.com/office/powerpoint/2010/main" val="1387524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6374BE-E2DD-58F2-DF3C-46898888D0E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4604F3D-885A-2119-0247-1EB7A3CF0CA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9E55A08-57A3-1932-3510-867894ADA3C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6F52142-71C7-5ADD-4803-89B733D5093F}"/>
              </a:ext>
            </a:extLst>
          </p:cNvPr>
          <p:cNvSpPr>
            <a:spLocks noGrp="1"/>
          </p:cNvSpPr>
          <p:nvPr>
            <p:ph type="dt" sz="half" idx="10"/>
          </p:nvPr>
        </p:nvSpPr>
        <p:spPr/>
        <p:txBody>
          <a:bodyPr/>
          <a:lstStyle/>
          <a:p>
            <a:fld id="{71AC16D2-5C06-4E40-B205-6F74578396F9}" type="datetimeFigureOut">
              <a:rPr lang="fr-FR" smtClean="0"/>
              <a:t>03/12/2025</a:t>
            </a:fld>
            <a:endParaRPr lang="fr-FR"/>
          </a:p>
        </p:txBody>
      </p:sp>
      <p:sp>
        <p:nvSpPr>
          <p:cNvPr id="6" name="Espace réservé du pied de page 5">
            <a:extLst>
              <a:ext uri="{FF2B5EF4-FFF2-40B4-BE49-F238E27FC236}">
                <a16:creationId xmlns:a16="http://schemas.microsoft.com/office/drawing/2014/main" id="{656E1A21-2EF4-12FD-3DB1-FE11340CDBF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D24A886-8C1A-28D5-90F0-8D8B39A878B3}"/>
              </a:ext>
            </a:extLst>
          </p:cNvPr>
          <p:cNvSpPr>
            <a:spLocks noGrp="1"/>
          </p:cNvSpPr>
          <p:nvPr>
            <p:ph type="sldNum" sz="quarter" idx="12"/>
          </p:nvPr>
        </p:nvSpPr>
        <p:spPr/>
        <p:txBody>
          <a:bodyPr/>
          <a:lstStyle/>
          <a:p>
            <a:fld id="{2D534E01-7E22-4070-9EE6-F3DCE9C7BBD2}" type="slidenum">
              <a:rPr lang="fr-FR" smtClean="0"/>
              <a:t>‹N°›</a:t>
            </a:fld>
            <a:endParaRPr lang="fr-FR"/>
          </a:p>
        </p:txBody>
      </p:sp>
    </p:spTree>
    <p:extLst>
      <p:ext uri="{BB962C8B-B14F-4D97-AF65-F5344CB8AC3E}">
        <p14:creationId xmlns:p14="http://schemas.microsoft.com/office/powerpoint/2010/main" val="2035511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E77E37-5A01-554C-AD73-CF6F288576D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9EDB1D2-67A5-039E-62C1-3738767991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6C60898-32F0-301B-B034-019E839BA49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F9317A0-83F3-A696-3A47-7D0137E08C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1133DE6-EC9D-7B5C-4A0C-BDC0B4B112B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9839E69-288F-9499-7F10-55DB75107A96}"/>
              </a:ext>
            </a:extLst>
          </p:cNvPr>
          <p:cNvSpPr>
            <a:spLocks noGrp="1"/>
          </p:cNvSpPr>
          <p:nvPr>
            <p:ph type="dt" sz="half" idx="10"/>
          </p:nvPr>
        </p:nvSpPr>
        <p:spPr/>
        <p:txBody>
          <a:bodyPr/>
          <a:lstStyle/>
          <a:p>
            <a:fld id="{71AC16D2-5C06-4E40-B205-6F74578396F9}" type="datetimeFigureOut">
              <a:rPr lang="fr-FR" smtClean="0"/>
              <a:t>03/12/2025</a:t>
            </a:fld>
            <a:endParaRPr lang="fr-FR"/>
          </a:p>
        </p:txBody>
      </p:sp>
      <p:sp>
        <p:nvSpPr>
          <p:cNvPr id="8" name="Espace réservé du pied de page 7">
            <a:extLst>
              <a:ext uri="{FF2B5EF4-FFF2-40B4-BE49-F238E27FC236}">
                <a16:creationId xmlns:a16="http://schemas.microsoft.com/office/drawing/2014/main" id="{57EE3264-4025-D7A3-95CF-153EEC9B170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21EFC18-6A19-EEB3-563E-0B41E047CA73}"/>
              </a:ext>
            </a:extLst>
          </p:cNvPr>
          <p:cNvSpPr>
            <a:spLocks noGrp="1"/>
          </p:cNvSpPr>
          <p:nvPr>
            <p:ph type="sldNum" sz="quarter" idx="12"/>
          </p:nvPr>
        </p:nvSpPr>
        <p:spPr/>
        <p:txBody>
          <a:bodyPr/>
          <a:lstStyle/>
          <a:p>
            <a:fld id="{2D534E01-7E22-4070-9EE6-F3DCE9C7BBD2}" type="slidenum">
              <a:rPr lang="fr-FR" smtClean="0"/>
              <a:t>‹N°›</a:t>
            </a:fld>
            <a:endParaRPr lang="fr-FR"/>
          </a:p>
        </p:txBody>
      </p:sp>
    </p:spTree>
    <p:extLst>
      <p:ext uri="{BB962C8B-B14F-4D97-AF65-F5344CB8AC3E}">
        <p14:creationId xmlns:p14="http://schemas.microsoft.com/office/powerpoint/2010/main" val="331912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704D0A-FB42-AE20-CD2B-03DD8F8C7F2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3B8439B-B684-F529-65F9-6131C63F0751}"/>
              </a:ext>
            </a:extLst>
          </p:cNvPr>
          <p:cNvSpPr>
            <a:spLocks noGrp="1"/>
          </p:cNvSpPr>
          <p:nvPr>
            <p:ph type="dt" sz="half" idx="10"/>
          </p:nvPr>
        </p:nvSpPr>
        <p:spPr/>
        <p:txBody>
          <a:bodyPr/>
          <a:lstStyle/>
          <a:p>
            <a:fld id="{71AC16D2-5C06-4E40-B205-6F74578396F9}" type="datetimeFigureOut">
              <a:rPr lang="fr-FR" smtClean="0"/>
              <a:t>03/12/2025</a:t>
            </a:fld>
            <a:endParaRPr lang="fr-FR"/>
          </a:p>
        </p:txBody>
      </p:sp>
      <p:sp>
        <p:nvSpPr>
          <p:cNvPr id="4" name="Espace réservé du pied de page 3">
            <a:extLst>
              <a:ext uri="{FF2B5EF4-FFF2-40B4-BE49-F238E27FC236}">
                <a16:creationId xmlns:a16="http://schemas.microsoft.com/office/drawing/2014/main" id="{B7B87396-CD59-22ED-0251-9D86C1C1365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A09F1EA-1D93-B27E-DBC9-86D191885EC1}"/>
              </a:ext>
            </a:extLst>
          </p:cNvPr>
          <p:cNvSpPr>
            <a:spLocks noGrp="1"/>
          </p:cNvSpPr>
          <p:nvPr>
            <p:ph type="sldNum" sz="quarter" idx="12"/>
          </p:nvPr>
        </p:nvSpPr>
        <p:spPr/>
        <p:txBody>
          <a:bodyPr/>
          <a:lstStyle/>
          <a:p>
            <a:fld id="{2D534E01-7E22-4070-9EE6-F3DCE9C7BBD2}" type="slidenum">
              <a:rPr lang="fr-FR" smtClean="0"/>
              <a:t>‹N°›</a:t>
            </a:fld>
            <a:endParaRPr lang="fr-FR"/>
          </a:p>
        </p:txBody>
      </p:sp>
    </p:spTree>
    <p:extLst>
      <p:ext uri="{BB962C8B-B14F-4D97-AF65-F5344CB8AC3E}">
        <p14:creationId xmlns:p14="http://schemas.microsoft.com/office/powerpoint/2010/main" val="28243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A9CC5F9-AFD2-3188-4A9D-4B14DD11660C}"/>
              </a:ext>
            </a:extLst>
          </p:cNvPr>
          <p:cNvSpPr>
            <a:spLocks noGrp="1"/>
          </p:cNvSpPr>
          <p:nvPr>
            <p:ph type="dt" sz="half" idx="10"/>
          </p:nvPr>
        </p:nvSpPr>
        <p:spPr/>
        <p:txBody>
          <a:bodyPr/>
          <a:lstStyle/>
          <a:p>
            <a:fld id="{71AC16D2-5C06-4E40-B205-6F74578396F9}" type="datetimeFigureOut">
              <a:rPr lang="fr-FR" smtClean="0"/>
              <a:t>03/12/2025</a:t>
            </a:fld>
            <a:endParaRPr lang="fr-FR"/>
          </a:p>
        </p:txBody>
      </p:sp>
      <p:sp>
        <p:nvSpPr>
          <p:cNvPr id="3" name="Espace réservé du pied de page 2">
            <a:extLst>
              <a:ext uri="{FF2B5EF4-FFF2-40B4-BE49-F238E27FC236}">
                <a16:creationId xmlns:a16="http://schemas.microsoft.com/office/drawing/2014/main" id="{56FEF438-E001-7205-B345-F9AADBCA641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9E4B548-6CFF-2A34-8BA6-D917DCA0AEFA}"/>
              </a:ext>
            </a:extLst>
          </p:cNvPr>
          <p:cNvSpPr>
            <a:spLocks noGrp="1"/>
          </p:cNvSpPr>
          <p:nvPr>
            <p:ph type="sldNum" sz="quarter" idx="12"/>
          </p:nvPr>
        </p:nvSpPr>
        <p:spPr/>
        <p:txBody>
          <a:bodyPr/>
          <a:lstStyle/>
          <a:p>
            <a:fld id="{2D534E01-7E22-4070-9EE6-F3DCE9C7BBD2}" type="slidenum">
              <a:rPr lang="fr-FR" smtClean="0"/>
              <a:t>‹N°›</a:t>
            </a:fld>
            <a:endParaRPr lang="fr-FR"/>
          </a:p>
        </p:txBody>
      </p:sp>
    </p:spTree>
    <p:extLst>
      <p:ext uri="{BB962C8B-B14F-4D97-AF65-F5344CB8AC3E}">
        <p14:creationId xmlns:p14="http://schemas.microsoft.com/office/powerpoint/2010/main" val="235786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74E47-6EAD-2ECB-0BEF-1EECE32424C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EC58EDE-A558-345D-E51D-D6EFB9A12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E9D5E58-C149-6ED8-29BF-E46974847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030DCEC-652B-2DEE-AED1-A7C1D6049C6A}"/>
              </a:ext>
            </a:extLst>
          </p:cNvPr>
          <p:cNvSpPr>
            <a:spLocks noGrp="1"/>
          </p:cNvSpPr>
          <p:nvPr>
            <p:ph type="dt" sz="half" idx="10"/>
          </p:nvPr>
        </p:nvSpPr>
        <p:spPr/>
        <p:txBody>
          <a:bodyPr/>
          <a:lstStyle/>
          <a:p>
            <a:fld id="{71AC16D2-5C06-4E40-B205-6F74578396F9}" type="datetimeFigureOut">
              <a:rPr lang="fr-FR" smtClean="0"/>
              <a:t>03/12/2025</a:t>
            </a:fld>
            <a:endParaRPr lang="fr-FR"/>
          </a:p>
        </p:txBody>
      </p:sp>
      <p:sp>
        <p:nvSpPr>
          <p:cNvPr id="6" name="Espace réservé du pied de page 5">
            <a:extLst>
              <a:ext uri="{FF2B5EF4-FFF2-40B4-BE49-F238E27FC236}">
                <a16:creationId xmlns:a16="http://schemas.microsoft.com/office/drawing/2014/main" id="{D3936720-1147-15C4-7018-B7329265C2F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BBC11A-0E70-6040-E6AD-CE36BB8AB4FE}"/>
              </a:ext>
            </a:extLst>
          </p:cNvPr>
          <p:cNvSpPr>
            <a:spLocks noGrp="1"/>
          </p:cNvSpPr>
          <p:nvPr>
            <p:ph type="sldNum" sz="quarter" idx="12"/>
          </p:nvPr>
        </p:nvSpPr>
        <p:spPr/>
        <p:txBody>
          <a:bodyPr/>
          <a:lstStyle/>
          <a:p>
            <a:fld id="{2D534E01-7E22-4070-9EE6-F3DCE9C7BBD2}" type="slidenum">
              <a:rPr lang="fr-FR" smtClean="0"/>
              <a:t>‹N°›</a:t>
            </a:fld>
            <a:endParaRPr lang="fr-FR"/>
          </a:p>
        </p:txBody>
      </p:sp>
    </p:spTree>
    <p:extLst>
      <p:ext uri="{BB962C8B-B14F-4D97-AF65-F5344CB8AC3E}">
        <p14:creationId xmlns:p14="http://schemas.microsoft.com/office/powerpoint/2010/main" val="388203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834252-B5B7-1060-510C-FA00ACEC34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2473040-8527-8985-5817-40D3E370D5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9006604-0D35-E3C0-294F-F45AC51C3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979129A-518A-513A-0C78-E4A56442E7A5}"/>
              </a:ext>
            </a:extLst>
          </p:cNvPr>
          <p:cNvSpPr>
            <a:spLocks noGrp="1"/>
          </p:cNvSpPr>
          <p:nvPr>
            <p:ph type="dt" sz="half" idx="10"/>
          </p:nvPr>
        </p:nvSpPr>
        <p:spPr/>
        <p:txBody>
          <a:bodyPr/>
          <a:lstStyle/>
          <a:p>
            <a:fld id="{71AC16D2-5C06-4E40-B205-6F74578396F9}" type="datetimeFigureOut">
              <a:rPr lang="fr-FR" smtClean="0"/>
              <a:t>03/12/2025</a:t>
            </a:fld>
            <a:endParaRPr lang="fr-FR"/>
          </a:p>
        </p:txBody>
      </p:sp>
      <p:sp>
        <p:nvSpPr>
          <p:cNvPr id="6" name="Espace réservé du pied de page 5">
            <a:extLst>
              <a:ext uri="{FF2B5EF4-FFF2-40B4-BE49-F238E27FC236}">
                <a16:creationId xmlns:a16="http://schemas.microsoft.com/office/drawing/2014/main" id="{8DCB0608-3809-D3CA-88EE-79EEA81C90D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12CB59C-4159-17A0-8455-0820D3F02A36}"/>
              </a:ext>
            </a:extLst>
          </p:cNvPr>
          <p:cNvSpPr>
            <a:spLocks noGrp="1"/>
          </p:cNvSpPr>
          <p:nvPr>
            <p:ph type="sldNum" sz="quarter" idx="12"/>
          </p:nvPr>
        </p:nvSpPr>
        <p:spPr/>
        <p:txBody>
          <a:bodyPr/>
          <a:lstStyle/>
          <a:p>
            <a:fld id="{2D534E01-7E22-4070-9EE6-F3DCE9C7BBD2}" type="slidenum">
              <a:rPr lang="fr-FR" smtClean="0"/>
              <a:t>‹N°›</a:t>
            </a:fld>
            <a:endParaRPr lang="fr-FR"/>
          </a:p>
        </p:txBody>
      </p:sp>
    </p:spTree>
    <p:extLst>
      <p:ext uri="{BB962C8B-B14F-4D97-AF65-F5344CB8AC3E}">
        <p14:creationId xmlns:p14="http://schemas.microsoft.com/office/powerpoint/2010/main" val="335470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21C543F-FE3A-4DA9-076B-92D18ACA70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90291D1-03AD-BE51-23CA-40C276E522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B5C01F-D58E-4463-7A32-664037E2F0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AC16D2-5C06-4E40-B205-6F74578396F9}" type="datetimeFigureOut">
              <a:rPr lang="fr-FR" smtClean="0"/>
              <a:t>03/12/2025</a:t>
            </a:fld>
            <a:endParaRPr lang="fr-FR"/>
          </a:p>
        </p:txBody>
      </p:sp>
      <p:sp>
        <p:nvSpPr>
          <p:cNvPr id="5" name="Espace réservé du pied de page 4">
            <a:extLst>
              <a:ext uri="{FF2B5EF4-FFF2-40B4-BE49-F238E27FC236}">
                <a16:creationId xmlns:a16="http://schemas.microsoft.com/office/drawing/2014/main" id="{CD48E29C-BB9B-B997-C85F-C3C8B0770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395A3A3-A888-7B64-C6B5-EDC1AEF80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534E01-7E22-4070-9EE6-F3DCE9C7BBD2}" type="slidenum">
              <a:rPr lang="fr-FR" smtClean="0"/>
              <a:t>‹N°›</a:t>
            </a:fld>
            <a:endParaRPr lang="fr-FR"/>
          </a:p>
        </p:txBody>
      </p:sp>
    </p:spTree>
    <p:extLst>
      <p:ext uri="{BB962C8B-B14F-4D97-AF65-F5344CB8AC3E}">
        <p14:creationId xmlns:p14="http://schemas.microsoft.com/office/powerpoint/2010/main" val="2748313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www.radiofrance.fr/franceculture/podcasts/le-temps-du-debat/musees-que-faire-des-restes-humains-7894545" TargetMode="External"/><Relationship Id="rId2" Type="http://schemas.openxmlformats.org/officeDocument/2006/relationships/hyperlink" Target="https://youtu.be/hGiRFeEeJzw" TargetMode="External"/><Relationship Id="rId1" Type="http://schemas.openxmlformats.org/officeDocument/2006/relationships/slideLayout" Target="../slideLayouts/slideLayout7.xml"/><Relationship Id="rId4" Type="http://schemas.openxmlformats.org/officeDocument/2006/relationships/hyperlink" Target="https://www.radiofrance.fr/franceinter/podcasts/les-podcasts-du-week-end/les-podcasts-du-week-end-du-samedi-05-novembre-2022-796877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8E6009-7254-4F87-D24C-BCAEDA7F1D2D}"/>
              </a:ext>
            </a:extLst>
          </p:cNvPr>
          <p:cNvSpPr>
            <a:spLocks noGrp="1"/>
          </p:cNvSpPr>
          <p:nvPr>
            <p:ph type="ctrTitle"/>
          </p:nvPr>
        </p:nvSpPr>
        <p:spPr>
          <a:xfrm>
            <a:off x="1712843" y="1597020"/>
            <a:ext cx="8670235" cy="4585119"/>
          </a:xfrm>
        </p:spPr>
        <p:txBody>
          <a:bodyPr>
            <a:normAutofit/>
          </a:bodyPr>
          <a:lstStyle/>
          <a:p>
            <a:r>
              <a:rPr lang="fr-FR" sz="2000" dirty="0">
                <a:latin typeface="Cambria" panose="02040503050406030204" pitchFamily="18" charset="0"/>
                <a:ea typeface="Cambria" panose="02040503050406030204" pitchFamily="18" charset="0"/>
              </a:rPr>
              <a:t>Klara Boyer-Rossol</a:t>
            </a:r>
            <a:br>
              <a:rPr lang="fr-FR" sz="2000" dirty="0">
                <a:latin typeface="Cambria" panose="02040503050406030204" pitchFamily="18" charset="0"/>
                <a:ea typeface="Cambria" panose="02040503050406030204" pitchFamily="18" charset="0"/>
              </a:rPr>
            </a:br>
            <a:br>
              <a:rPr lang="fr-FR" sz="2000" dirty="0">
                <a:latin typeface="Cambria" panose="02040503050406030204" pitchFamily="18" charset="0"/>
                <a:ea typeface="Cambria" panose="02040503050406030204" pitchFamily="18" charset="0"/>
              </a:rPr>
            </a:br>
            <a:r>
              <a:rPr lang="fr-FR" sz="2000" dirty="0">
                <a:latin typeface="Cambria" panose="02040503050406030204" pitchFamily="18" charset="0"/>
                <a:ea typeface="Cambria" panose="02040503050406030204" pitchFamily="18" charset="0"/>
              </a:rPr>
              <a:t>Historienne</a:t>
            </a:r>
            <a:br>
              <a:rPr lang="fr-FR" sz="2000" dirty="0">
                <a:latin typeface="Cambria" panose="02040503050406030204" pitchFamily="18" charset="0"/>
                <a:ea typeface="Cambria" panose="02040503050406030204" pitchFamily="18" charset="0"/>
              </a:rPr>
            </a:br>
            <a:br>
              <a:rPr lang="fr-FR" sz="2000" dirty="0">
                <a:latin typeface="Cambria" panose="02040503050406030204" pitchFamily="18" charset="0"/>
                <a:ea typeface="Cambria" panose="02040503050406030204" pitchFamily="18" charset="0"/>
              </a:rPr>
            </a:br>
            <a:r>
              <a:rPr lang="fr-FR" sz="2000" dirty="0">
                <a:latin typeface="Cambria" panose="02040503050406030204" pitchFamily="18" charset="0"/>
                <a:ea typeface="Cambria" panose="02040503050406030204" pitchFamily="18" charset="0"/>
              </a:rPr>
              <a:t>Chargée de recherche à l’IRD</a:t>
            </a:r>
          </a:p>
        </p:txBody>
      </p:sp>
      <p:sp>
        <p:nvSpPr>
          <p:cNvPr id="3" name="Sous-titre 2">
            <a:extLst>
              <a:ext uri="{FF2B5EF4-FFF2-40B4-BE49-F238E27FC236}">
                <a16:creationId xmlns:a16="http://schemas.microsoft.com/office/drawing/2014/main" id="{7B4A0D69-5282-B6C0-93A3-41308EE9E8A7}"/>
              </a:ext>
            </a:extLst>
          </p:cNvPr>
          <p:cNvSpPr>
            <a:spLocks noGrp="1"/>
          </p:cNvSpPr>
          <p:nvPr>
            <p:ph type="subTitle" idx="1"/>
          </p:nvPr>
        </p:nvSpPr>
        <p:spPr>
          <a:xfrm>
            <a:off x="691243" y="0"/>
            <a:ext cx="10809513" cy="4585119"/>
          </a:xfrm>
        </p:spPr>
        <p:txBody>
          <a:bodyPr>
            <a:normAutofit fontScale="25000" lnSpcReduction="20000"/>
          </a:bodyPr>
          <a:lstStyle/>
          <a:p>
            <a:endParaRPr lang="fr-FR" sz="3200" b="1" dirty="0">
              <a:effectLst/>
              <a:latin typeface="Cambria" panose="02040503050406030204" pitchFamily="18" charset="0"/>
              <a:ea typeface="Cambria" panose="02040503050406030204" pitchFamily="18" charset="0"/>
            </a:endParaRPr>
          </a:p>
          <a:p>
            <a:pPr>
              <a:lnSpc>
                <a:spcPct val="170000"/>
              </a:lnSpc>
              <a:spcBef>
                <a:spcPts val="0"/>
              </a:spcBef>
            </a:pPr>
            <a:r>
              <a:rPr lang="fr-FR" sz="9600" b="1" dirty="0">
                <a:latin typeface="Cambria" panose="02040503050406030204" pitchFamily="18" charset="0"/>
                <a:ea typeface="Cambria" panose="02040503050406030204" pitchFamily="18" charset="0"/>
              </a:rPr>
              <a:t>EAC-CP0305 : Spoliations, restitutions, réparations : quels enjeux aujourd’hui dans les musées et dans la société ?</a:t>
            </a:r>
            <a:r>
              <a:rPr lang="fr-FR" sz="9600" dirty="0">
                <a:latin typeface="Cambria" panose="02040503050406030204" pitchFamily="18" charset="0"/>
                <a:ea typeface="Cambria" panose="02040503050406030204" pitchFamily="18" charset="0"/>
              </a:rPr>
              <a:t> </a:t>
            </a:r>
          </a:p>
          <a:p>
            <a:endParaRPr lang="fr-FR" sz="8000" dirty="0">
              <a:latin typeface="Cambria" panose="02040503050406030204" pitchFamily="18" charset="0"/>
              <a:ea typeface="Cambria" panose="02040503050406030204" pitchFamily="18" charset="0"/>
            </a:endParaRPr>
          </a:p>
          <a:p>
            <a:r>
              <a:rPr lang="fr-FR" sz="8000" dirty="0">
                <a:latin typeface="Cambria" panose="02040503050406030204" pitchFamily="18" charset="0"/>
                <a:ea typeface="Cambria" panose="02040503050406030204" pitchFamily="18" charset="0"/>
              </a:rPr>
              <a:t>Mardi 25 novembre 2025 au Musée d'art et d'histoire du Judaïsme </a:t>
            </a:r>
            <a:endParaRPr lang="fr-FR" sz="8000" b="1" dirty="0">
              <a:latin typeface="Cambria" panose="02040503050406030204" pitchFamily="18" charset="0"/>
              <a:ea typeface="Cambria" panose="02040503050406030204" pitchFamily="18" charset="0"/>
            </a:endParaRPr>
          </a:p>
          <a:p>
            <a:pPr>
              <a:lnSpc>
                <a:spcPct val="160000"/>
              </a:lnSpc>
              <a:spcBef>
                <a:spcPts val="0"/>
              </a:spcBef>
            </a:pPr>
            <a:endParaRPr lang="fr-FR" sz="8000" b="1" dirty="0">
              <a:latin typeface="Cambria" panose="02040503050406030204" pitchFamily="18" charset="0"/>
              <a:ea typeface="Cambria" panose="02040503050406030204" pitchFamily="18" charset="0"/>
            </a:endParaRPr>
          </a:p>
          <a:p>
            <a:pPr>
              <a:lnSpc>
                <a:spcPct val="120000"/>
              </a:lnSpc>
              <a:spcBef>
                <a:spcPts val="0"/>
              </a:spcBef>
            </a:pPr>
            <a:r>
              <a:rPr lang="fr-FR" sz="9600" b="1" dirty="0">
                <a:latin typeface="Cambria" panose="02040503050406030204" pitchFamily="18" charset="0"/>
                <a:ea typeface="Cambria" panose="02040503050406030204" pitchFamily="18" charset="0"/>
              </a:rPr>
              <a:t>"Esclavages, Colonisation et Collections.</a:t>
            </a:r>
            <a:r>
              <a:rPr lang="fr-FR" sz="9600" dirty="0">
                <a:latin typeface="Cambria" panose="02040503050406030204" pitchFamily="18" charset="0"/>
                <a:ea typeface="Cambria" panose="02040503050406030204" pitchFamily="18" charset="0"/>
              </a:rPr>
              <a:t> </a:t>
            </a:r>
          </a:p>
          <a:p>
            <a:pPr>
              <a:lnSpc>
                <a:spcPct val="120000"/>
              </a:lnSpc>
              <a:spcBef>
                <a:spcPts val="0"/>
              </a:spcBef>
            </a:pPr>
            <a:r>
              <a:rPr lang="fr-FR" sz="9600" b="1" dirty="0">
                <a:latin typeface="Cambria" panose="02040503050406030204" pitchFamily="18" charset="0"/>
                <a:ea typeface="Cambria" panose="02040503050406030204" pitchFamily="18" charset="0"/>
              </a:rPr>
              <a:t>Les enjeux autour des retours de restes humains et de bustes moulés sur nature appartenant à des collections publiques françaises et provenant de l'océan Indien occidental (Madagascar, Maurice, Réunion)"</a:t>
            </a:r>
            <a:endParaRPr lang="fr-FR" sz="9600" dirty="0">
              <a:latin typeface="Cambria" panose="02040503050406030204" pitchFamily="18" charset="0"/>
              <a:ea typeface="Cambria" panose="02040503050406030204" pitchFamily="18" charset="0"/>
            </a:endParaRPr>
          </a:p>
          <a:p>
            <a:endParaRPr lang="fr-FR" sz="2600" b="1" dirty="0"/>
          </a:p>
          <a:p>
            <a:endParaRPr lang="fr-FR" sz="2600" b="1" dirty="0"/>
          </a:p>
          <a:p>
            <a:endParaRPr lang="fr-FR" sz="2600" dirty="0"/>
          </a:p>
          <a:p>
            <a:endParaRPr lang="fr-FR" sz="3200" b="1" dirty="0">
              <a:ea typeface="Times New Roman" panose="02020603050405020304" pitchFamily="18" charset="0"/>
            </a:endParaRPr>
          </a:p>
          <a:p>
            <a:endParaRPr lang="fr-FR" dirty="0"/>
          </a:p>
        </p:txBody>
      </p:sp>
      <p:pic>
        <p:nvPicPr>
          <p:cNvPr id="5" name="Image 4" descr="Une image contenant texte, Police, capture d’écran, logo&#10;&#10;Le contenu généré par l’IA peut être incorrect.">
            <a:extLst>
              <a:ext uri="{FF2B5EF4-FFF2-40B4-BE49-F238E27FC236}">
                <a16:creationId xmlns:a16="http://schemas.microsoft.com/office/drawing/2014/main" id="{1106AA2A-D745-72B4-992F-031F0454F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4524" y="5632307"/>
            <a:ext cx="2467319" cy="981212"/>
          </a:xfrm>
          <a:prstGeom prst="rect">
            <a:avLst/>
          </a:prstGeom>
        </p:spPr>
      </p:pic>
    </p:spTree>
    <p:extLst>
      <p:ext uri="{BB962C8B-B14F-4D97-AF65-F5344CB8AC3E}">
        <p14:creationId xmlns:p14="http://schemas.microsoft.com/office/powerpoint/2010/main" val="270038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ouverture-Artefact-19">
            <a:extLst>
              <a:ext uri="{FF2B5EF4-FFF2-40B4-BE49-F238E27FC236}">
                <a16:creationId xmlns:a16="http://schemas.microsoft.com/office/drawing/2014/main" id="{4965B31D-23CF-9FF7-4623-65947753F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59" y="1319203"/>
            <a:ext cx="3073540" cy="44223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estes humains et patrimoine culturel : de quels droits ? - Marie-Sophie de  Clippele | Lgdj.fr">
            <a:extLst>
              <a:ext uri="{FF2B5EF4-FFF2-40B4-BE49-F238E27FC236}">
                <a16:creationId xmlns:a16="http://schemas.microsoft.com/office/drawing/2014/main" id="{4322A4C2-CEEA-B357-C56B-D88FD4ADF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402" y="1338943"/>
            <a:ext cx="3102489" cy="438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31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tituer le patrimoine africain : Sarr, Felwine, Savoy, Bénédicte:  Amazon.fr: Livres">
            <a:extLst>
              <a:ext uri="{FF2B5EF4-FFF2-40B4-BE49-F238E27FC236}">
                <a16:creationId xmlns:a16="http://schemas.microsoft.com/office/drawing/2014/main" id="{074C3841-4F63-9BCB-C1DB-8474F84F7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010471" cy="44262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0" descr="Dictionnaire comparé du droit du patrimoine culturel - 1">
            <a:extLst>
              <a:ext uri="{FF2B5EF4-FFF2-40B4-BE49-F238E27FC236}">
                <a16:creationId xmlns:a16="http://schemas.microsoft.com/office/drawing/2014/main" id="{38E0D0E8-6AA3-6101-A014-E1C38174B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301" y="4386943"/>
            <a:ext cx="2471057" cy="24710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0B6EFEF1-D546-58A8-9DCB-144DAE341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749" y="0"/>
            <a:ext cx="4133219" cy="384265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9B2933D2-8AC2-355C-37BE-FA33424E72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6214" y="1899556"/>
            <a:ext cx="4055786" cy="4958444"/>
          </a:xfrm>
          <a:prstGeom prst="rect">
            <a:avLst/>
          </a:prstGeom>
        </p:spPr>
      </p:pic>
    </p:spTree>
    <p:extLst>
      <p:ext uri="{BB962C8B-B14F-4D97-AF65-F5344CB8AC3E}">
        <p14:creationId xmlns:p14="http://schemas.microsoft.com/office/powerpoint/2010/main" val="620640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AC5A93B-3341-3AF4-A1D4-8C7A257B923F}"/>
              </a:ext>
            </a:extLst>
          </p:cNvPr>
          <p:cNvSpPr txBox="1"/>
          <p:nvPr/>
        </p:nvSpPr>
        <p:spPr>
          <a:xfrm>
            <a:off x="380999" y="754520"/>
            <a:ext cx="10776857" cy="954107"/>
          </a:xfrm>
          <a:prstGeom prst="rect">
            <a:avLst/>
          </a:prstGeom>
          <a:noFill/>
        </p:spPr>
        <p:txBody>
          <a:bodyPr wrap="square">
            <a:spAutoFit/>
          </a:bodyPr>
          <a:lstStyle/>
          <a:p>
            <a:pPr algn="l">
              <a:buNone/>
            </a:pPr>
            <a:r>
              <a:rPr lang="en-US" sz="2000" b="1" i="0" dirty="0">
                <a:solidFill>
                  <a:srgbClr val="0F0F0F"/>
                </a:solidFill>
                <a:effectLst/>
                <a:latin typeface="Cambria" panose="02040503050406030204" pitchFamily="18" charset="0"/>
                <a:ea typeface="Cambria" panose="02040503050406030204" pitchFamily="18" charset="0"/>
              </a:rPr>
              <a:t>TIME FOR DENIAL IS OVER: Ciraj Rassool, Returning the Dead as Humans and Citizens</a:t>
            </a:r>
            <a:endParaRPr lang="en-US" sz="2000" b="1" dirty="0">
              <a:solidFill>
                <a:srgbClr val="0F0F0F"/>
              </a:solidFill>
              <a:latin typeface="Cambria" panose="02040503050406030204" pitchFamily="18" charset="0"/>
              <a:ea typeface="Cambria" panose="02040503050406030204" pitchFamily="18" charset="0"/>
            </a:endParaRPr>
          </a:p>
          <a:p>
            <a:pPr algn="l">
              <a:buNone/>
            </a:pPr>
            <a:r>
              <a:rPr lang="en-US" b="1" i="0" dirty="0">
                <a:solidFill>
                  <a:srgbClr val="0F0F0F"/>
                </a:solidFill>
                <a:effectLst/>
                <a:latin typeface="Cambria" panose="02040503050406030204" pitchFamily="18" charset="0"/>
                <a:ea typeface="Cambria" panose="02040503050406030204" pitchFamily="18" charset="0"/>
                <a:hlinkClick r:id="rId2"/>
              </a:rPr>
              <a:t>https://youtu.be/hGiRFeEeJzw</a:t>
            </a:r>
            <a:r>
              <a:rPr lang="en-US" b="1" i="0" dirty="0">
                <a:solidFill>
                  <a:srgbClr val="0F0F0F"/>
                </a:solidFill>
                <a:effectLst/>
                <a:latin typeface="Cambria" panose="02040503050406030204" pitchFamily="18" charset="0"/>
                <a:ea typeface="Cambria" panose="02040503050406030204" pitchFamily="18" charset="0"/>
              </a:rPr>
              <a:t> </a:t>
            </a:r>
          </a:p>
          <a:p>
            <a:pPr algn="l">
              <a:buNone/>
            </a:pPr>
            <a:endParaRPr lang="en-US" b="1" i="0" dirty="0">
              <a:solidFill>
                <a:srgbClr val="0F0F0F"/>
              </a:solidFill>
              <a:effectLst/>
              <a:latin typeface="Roboto" panose="02000000000000000000" pitchFamily="2" charset="0"/>
            </a:endParaRPr>
          </a:p>
        </p:txBody>
      </p:sp>
      <p:sp>
        <p:nvSpPr>
          <p:cNvPr id="5" name="ZoneTexte 4">
            <a:extLst>
              <a:ext uri="{FF2B5EF4-FFF2-40B4-BE49-F238E27FC236}">
                <a16:creationId xmlns:a16="http://schemas.microsoft.com/office/drawing/2014/main" id="{1AF2D399-011F-975E-E1E2-26BA29863C49}"/>
              </a:ext>
            </a:extLst>
          </p:cNvPr>
          <p:cNvSpPr txBox="1"/>
          <p:nvPr/>
        </p:nvSpPr>
        <p:spPr>
          <a:xfrm>
            <a:off x="315685" y="2122713"/>
            <a:ext cx="8763000" cy="1888337"/>
          </a:xfrm>
          <a:prstGeom prst="rect">
            <a:avLst/>
          </a:prstGeom>
          <a:noFill/>
        </p:spPr>
        <p:txBody>
          <a:bodyPr wrap="square">
            <a:spAutoFit/>
          </a:bodyPr>
          <a:lstStyle/>
          <a:p>
            <a:pPr algn="l">
              <a:lnSpc>
                <a:spcPts val="2700"/>
              </a:lnSpc>
              <a:buNone/>
            </a:pPr>
            <a:r>
              <a:rPr lang="fr-FR" sz="2000" b="1" i="0" dirty="0">
                <a:effectLst/>
                <a:latin typeface="Cambria" panose="02040503050406030204" pitchFamily="18" charset="0"/>
                <a:ea typeface="Cambria" panose="02040503050406030204" pitchFamily="18" charset="0"/>
              </a:rPr>
              <a:t>Musées : que faire des restes humains ?</a:t>
            </a:r>
          </a:p>
          <a:p>
            <a:pPr algn="l">
              <a:lnSpc>
                <a:spcPts val="1350"/>
              </a:lnSpc>
              <a:spcBef>
                <a:spcPts val="600"/>
              </a:spcBef>
              <a:spcAft>
                <a:spcPts val="600"/>
              </a:spcAft>
              <a:buNone/>
            </a:pPr>
            <a:r>
              <a:rPr lang="fr-FR" sz="2000" b="1" i="0" dirty="0">
                <a:effectLst/>
                <a:latin typeface="Cambria" panose="02040503050406030204" pitchFamily="18" charset="0"/>
                <a:ea typeface="Cambria" panose="02040503050406030204" pitchFamily="18" charset="0"/>
              </a:rPr>
              <a:t>Publié le mercredi 21 juin 2023 à 18:20</a:t>
            </a:r>
          </a:p>
          <a:p>
            <a:pPr algn="l">
              <a:lnSpc>
                <a:spcPts val="1350"/>
              </a:lnSpc>
              <a:spcBef>
                <a:spcPts val="600"/>
              </a:spcBef>
              <a:spcAft>
                <a:spcPts val="600"/>
              </a:spcAft>
              <a:buNone/>
            </a:pPr>
            <a:r>
              <a:rPr lang="fr-FR" sz="2000" b="1" i="0" dirty="0">
                <a:effectLst/>
                <a:latin typeface="Cambria" panose="02040503050406030204" pitchFamily="18" charset="0"/>
                <a:ea typeface="Cambria" panose="02040503050406030204" pitchFamily="18" charset="0"/>
                <a:hlinkClick r:id="rId3"/>
              </a:rPr>
              <a:t>https://www.radiofrance.fr/franceculture/podcasts/le-temps-du-debat/musees-que-faire-des-restes-humains-7894545</a:t>
            </a:r>
            <a:r>
              <a:rPr lang="fr-FR" sz="2000" b="1" i="0" dirty="0">
                <a:effectLst/>
                <a:latin typeface="Cambria" panose="02040503050406030204" pitchFamily="18" charset="0"/>
                <a:ea typeface="Cambria" panose="02040503050406030204" pitchFamily="18" charset="0"/>
              </a:rPr>
              <a:t> </a:t>
            </a:r>
          </a:p>
          <a:p>
            <a:pPr algn="l">
              <a:lnSpc>
                <a:spcPts val="1350"/>
              </a:lnSpc>
              <a:spcBef>
                <a:spcPts val="600"/>
              </a:spcBef>
              <a:spcAft>
                <a:spcPts val="600"/>
              </a:spcAft>
              <a:buNone/>
            </a:pPr>
            <a:endParaRPr lang="fr-FR" sz="2000" b="1" dirty="0">
              <a:latin typeface="Cambria" panose="02040503050406030204" pitchFamily="18" charset="0"/>
              <a:ea typeface="Cambria" panose="02040503050406030204" pitchFamily="18" charset="0"/>
            </a:endParaRPr>
          </a:p>
          <a:p>
            <a:pPr algn="l">
              <a:lnSpc>
                <a:spcPts val="1350"/>
              </a:lnSpc>
              <a:spcBef>
                <a:spcPts val="600"/>
              </a:spcBef>
              <a:spcAft>
                <a:spcPts val="600"/>
              </a:spcAft>
              <a:buNone/>
            </a:pPr>
            <a:endParaRPr lang="fr-FR" sz="2000" b="1" i="0" dirty="0">
              <a:effectLst/>
              <a:latin typeface="Cambria" panose="02040503050406030204" pitchFamily="18" charset="0"/>
              <a:ea typeface="Cambria" panose="02040503050406030204" pitchFamily="18" charset="0"/>
            </a:endParaRPr>
          </a:p>
        </p:txBody>
      </p:sp>
      <p:sp>
        <p:nvSpPr>
          <p:cNvPr id="7" name="ZoneTexte 6">
            <a:extLst>
              <a:ext uri="{FF2B5EF4-FFF2-40B4-BE49-F238E27FC236}">
                <a16:creationId xmlns:a16="http://schemas.microsoft.com/office/drawing/2014/main" id="{8816BFE9-DE32-DE09-C636-F0A7027D67AC}"/>
              </a:ext>
            </a:extLst>
          </p:cNvPr>
          <p:cNvSpPr txBox="1"/>
          <p:nvPr/>
        </p:nvSpPr>
        <p:spPr>
          <a:xfrm>
            <a:off x="315685" y="3825993"/>
            <a:ext cx="8632371" cy="2596224"/>
          </a:xfrm>
          <a:prstGeom prst="rect">
            <a:avLst/>
          </a:prstGeom>
          <a:noFill/>
        </p:spPr>
        <p:txBody>
          <a:bodyPr wrap="square">
            <a:spAutoFit/>
          </a:bodyPr>
          <a:lstStyle/>
          <a:p>
            <a:pPr algn="l">
              <a:lnSpc>
                <a:spcPts val="2700"/>
              </a:lnSpc>
              <a:buNone/>
            </a:pPr>
            <a:r>
              <a:rPr lang="fr-FR" sz="2000" b="1" i="0" dirty="0">
                <a:effectLst/>
                <a:latin typeface="Cambria" panose="02040503050406030204" pitchFamily="18" charset="0"/>
                <a:ea typeface="Cambria" panose="02040503050406030204" pitchFamily="18" charset="0"/>
              </a:rPr>
              <a:t>Réparations : le podcast sur la quête de justice des descendants d'esclaves</a:t>
            </a:r>
          </a:p>
          <a:p>
            <a:pPr algn="l">
              <a:lnSpc>
                <a:spcPts val="1350"/>
              </a:lnSpc>
              <a:spcBef>
                <a:spcPts val="600"/>
              </a:spcBef>
              <a:spcAft>
                <a:spcPts val="600"/>
              </a:spcAft>
              <a:buNone/>
            </a:pPr>
            <a:r>
              <a:rPr lang="fr-FR" sz="2000" b="1" i="0" dirty="0">
                <a:effectLst/>
                <a:latin typeface="Cambria" panose="02040503050406030204" pitchFamily="18" charset="0"/>
                <a:ea typeface="Cambria" panose="02040503050406030204" pitchFamily="18" charset="0"/>
              </a:rPr>
              <a:t>Samedi 5 novembre 2022</a:t>
            </a:r>
          </a:p>
          <a:p>
            <a:pPr>
              <a:lnSpc>
                <a:spcPts val="1350"/>
              </a:lnSpc>
              <a:spcBef>
                <a:spcPts val="600"/>
              </a:spcBef>
              <a:spcAft>
                <a:spcPts val="600"/>
              </a:spcAft>
            </a:pPr>
            <a:r>
              <a:rPr lang="fr-FR" b="1" dirty="0">
                <a:latin typeface="Cambria" panose="02040503050406030204" pitchFamily="18" charset="0"/>
                <a:ea typeface="Cambria" panose="02040503050406030204" pitchFamily="18" charset="0"/>
              </a:rPr>
              <a:t>Comment répondre à la demande de réparation des descendants d'esclaves ? C'est le sujet de ce podcast qui nous plonge dans un procès historique qui s'est tenu en 2021. </a:t>
            </a:r>
          </a:p>
          <a:p>
            <a:pPr>
              <a:lnSpc>
                <a:spcPts val="1350"/>
              </a:lnSpc>
              <a:spcBef>
                <a:spcPts val="600"/>
              </a:spcBef>
              <a:spcAft>
                <a:spcPts val="600"/>
              </a:spcAft>
            </a:pPr>
            <a:r>
              <a:rPr lang="fr-FR" b="1" dirty="0">
                <a:hlinkClick r:id="rId4"/>
              </a:rPr>
              <a:t>https://www.radiofrance.fr/franceinter/podcasts/les-podcasts-du-week-end/les-podcasts-du-week-end-du-samedi-05-novembre-2022-7968770</a:t>
            </a:r>
            <a:endParaRPr lang="fr-FR" b="1" dirty="0"/>
          </a:p>
          <a:p>
            <a:pPr>
              <a:lnSpc>
                <a:spcPts val="1350"/>
              </a:lnSpc>
              <a:spcBef>
                <a:spcPts val="600"/>
              </a:spcBef>
              <a:spcAft>
                <a:spcPts val="600"/>
              </a:spcAft>
            </a:pPr>
            <a:endParaRPr lang="fr-FR" b="0" i="0" dirty="0">
              <a:solidFill>
                <a:srgbClr val="9A95B1"/>
              </a:solidFill>
              <a:effectLst/>
              <a:latin typeface="outfitregular"/>
            </a:endParaRPr>
          </a:p>
        </p:txBody>
      </p:sp>
    </p:spTree>
    <p:extLst>
      <p:ext uri="{BB962C8B-B14F-4D97-AF65-F5344CB8AC3E}">
        <p14:creationId xmlns:p14="http://schemas.microsoft.com/office/powerpoint/2010/main" val="1658190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8E6009-7254-4F87-D24C-BCAEDA7F1D2D}"/>
              </a:ext>
            </a:extLst>
          </p:cNvPr>
          <p:cNvSpPr>
            <a:spLocks noGrp="1"/>
          </p:cNvSpPr>
          <p:nvPr>
            <p:ph type="ctrTitle"/>
          </p:nvPr>
        </p:nvSpPr>
        <p:spPr>
          <a:xfrm>
            <a:off x="1712843" y="1597020"/>
            <a:ext cx="8670235" cy="4585119"/>
          </a:xfrm>
        </p:spPr>
        <p:txBody>
          <a:bodyPr>
            <a:normAutofit/>
          </a:bodyPr>
          <a:lstStyle/>
          <a:p>
            <a:r>
              <a:rPr lang="fr-FR" sz="2000" dirty="0">
                <a:latin typeface="Cambria" panose="02040503050406030204" pitchFamily="18" charset="0"/>
                <a:ea typeface="Cambria" panose="02040503050406030204" pitchFamily="18" charset="0"/>
              </a:rPr>
              <a:t>Klara Boyer-Rossol</a:t>
            </a:r>
            <a:br>
              <a:rPr lang="fr-FR" sz="2000" dirty="0">
                <a:latin typeface="Cambria" panose="02040503050406030204" pitchFamily="18" charset="0"/>
                <a:ea typeface="Cambria" panose="02040503050406030204" pitchFamily="18" charset="0"/>
              </a:rPr>
            </a:br>
            <a:br>
              <a:rPr lang="fr-FR" sz="2000" dirty="0">
                <a:latin typeface="Cambria" panose="02040503050406030204" pitchFamily="18" charset="0"/>
                <a:ea typeface="Cambria" panose="02040503050406030204" pitchFamily="18" charset="0"/>
              </a:rPr>
            </a:br>
            <a:r>
              <a:rPr lang="fr-FR" sz="2000" dirty="0">
                <a:latin typeface="Cambria" panose="02040503050406030204" pitchFamily="18" charset="0"/>
                <a:ea typeface="Cambria" panose="02040503050406030204" pitchFamily="18" charset="0"/>
              </a:rPr>
              <a:t>Historienne</a:t>
            </a:r>
            <a:br>
              <a:rPr lang="fr-FR" sz="2000" dirty="0">
                <a:latin typeface="Cambria" panose="02040503050406030204" pitchFamily="18" charset="0"/>
                <a:ea typeface="Cambria" panose="02040503050406030204" pitchFamily="18" charset="0"/>
              </a:rPr>
            </a:br>
            <a:br>
              <a:rPr lang="fr-FR" sz="2000" dirty="0">
                <a:latin typeface="Cambria" panose="02040503050406030204" pitchFamily="18" charset="0"/>
                <a:ea typeface="Cambria" panose="02040503050406030204" pitchFamily="18" charset="0"/>
              </a:rPr>
            </a:br>
            <a:r>
              <a:rPr lang="fr-FR" sz="2000" dirty="0">
                <a:latin typeface="Cambria" panose="02040503050406030204" pitchFamily="18" charset="0"/>
                <a:ea typeface="Cambria" panose="02040503050406030204" pitchFamily="18" charset="0"/>
              </a:rPr>
              <a:t>Chargée de recherche à l’IRD</a:t>
            </a:r>
          </a:p>
        </p:txBody>
      </p:sp>
      <p:sp>
        <p:nvSpPr>
          <p:cNvPr id="3" name="Sous-titre 2">
            <a:extLst>
              <a:ext uri="{FF2B5EF4-FFF2-40B4-BE49-F238E27FC236}">
                <a16:creationId xmlns:a16="http://schemas.microsoft.com/office/drawing/2014/main" id="{7B4A0D69-5282-B6C0-93A3-41308EE9E8A7}"/>
              </a:ext>
            </a:extLst>
          </p:cNvPr>
          <p:cNvSpPr>
            <a:spLocks noGrp="1"/>
          </p:cNvSpPr>
          <p:nvPr>
            <p:ph type="subTitle" idx="1"/>
          </p:nvPr>
        </p:nvSpPr>
        <p:spPr>
          <a:xfrm>
            <a:off x="691243" y="0"/>
            <a:ext cx="10809513" cy="4585119"/>
          </a:xfrm>
        </p:spPr>
        <p:txBody>
          <a:bodyPr>
            <a:normAutofit/>
          </a:bodyPr>
          <a:lstStyle/>
          <a:p>
            <a:endParaRPr lang="fr-FR" sz="3200" b="1" dirty="0">
              <a:effectLst/>
              <a:latin typeface="Cambria" panose="02040503050406030204" pitchFamily="18" charset="0"/>
              <a:ea typeface="Cambria" panose="02040503050406030204" pitchFamily="18" charset="0"/>
            </a:endParaRPr>
          </a:p>
          <a:p>
            <a:r>
              <a:rPr lang="fr-FR" sz="2200" b="1" dirty="0"/>
              <a:t>Séminaire académique – Art et Mémoire</a:t>
            </a:r>
          </a:p>
          <a:p>
            <a:r>
              <a:rPr lang="fr-FR" sz="2200" b="1" dirty="0"/>
              <a:t>Mercredi 3 décembre 2025</a:t>
            </a:r>
          </a:p>
          <a:p>
            <a:r>
              <a:rPr lang="fr-FR" sz="2200" b="1" dirty="0"/>
              <a:t>Archives nationales d'outre-mer, Aix-en-Provence.</a:t>
            </a:r>
          </a:p>
          <a:p>
            <a:endParaRPr lang="fr-FR" sz="2600" b="1" dirty="0"/>
          </a:p>
          <a:p>
            <a:endParaRPr lang="fr-FR" sz="2600" b="1" dirty="0"/>
          </a:p>
          <a:p>
            <a:r>
              <a:rPr lang="fr-FR" sz="2800" b="1" dirty="0"/>
              <a:t>« Restituer à des pays et territoires anciennement colonisés leur patrimoine : restes humains et objets culturels » </a:t>
            </a:r>
          </a:p>
          <a:p>
            <a:endParaRPr lang="fr-FR" sz="2800" b="1" dirty="0"/>
          </a:p>
          <a:p>
            <a:endParaRPr lang="fr-FR" sz="2600" dirty="0"/>
          </a:p>
          <a:p>
            <a:endParaRPr lang="fr-FR" sz="3200" b="1" dirty="0">
              <a:ea typeface="Times New Roman" panose="02020603050405020304" pitchFamily="18" charset="0"/>
            </a:endParaRPr>
          </a:p>
          <a:p>
            <a:endParaRPr lang="fr-FR" dirty="0"/>
          </a:p>
        </p:txBody>
      </p:sp>
      <p:pic>
        <p:nvPicPr>
          <p:cNvPr id="5" name="Image 4" descr="Une image contenant texte, Police, capture d’écran, logo&#10;&#10;Le contenu généré par l’IA peut être incorrect.">
            <a:extLst>
              <a:ext uri="{FF2B5EF4-FFF2-40B4-BE49-F238E27FC236}">
                <a16:creationId xmlns:a16="http://schemas.microsoft.com/office/drawing/2014/main" id="{1106AA2A-D745-72B4-992F-031F0454F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4524" y="5632307"/>
            <a:ext cx="2467319" cy="981212"/>
          </a:xfrm>
          <a:prstGeom prst="rect">
            <a:avLst/>
          </a:prstGeom>
        </p:spPr>
      </p:pic>
    </p:spTree>
    <p:extLst>
      <p:ext uri="{BB962C8B-B14F-4D97-AF65-F5344CB8AC3E}">
        <p14:creationId xmlns:p14="http://schemas.microsoft.com/office/powerpoint/2010/main" val="665802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ucune description alternative pour cette image">
            <a:extLst>
              <a:ext uri="{FF2B5EF4-FFF2-40B4-BE49-F238E27FC236}">
                <a16:creationId xmlns:a16="http://schemas.microsoft.com/office/drawing/2014/main" id="{81A74087-7B1F-B92E-CD8A-33CF410A5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14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ettre, Police&#10;&#10;Le contenu généré par l’IA peut être incorrect.">
            <a:extLst>
              <a:ext uri="{FF2B5EF4-FFF2-40B4-BE49-F238E27FC236}">
                <a16:creationId xmlns:a16="http://schemas.microsoft.com/office/drawing/2014/main" id="{520D6E2A-A376-42DC-F9C9-3E320951C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1841" y="907375"/>
            <a:ext cx="4830159" cy="5950625"/>
          </a:xfrm>
          <a:prstGeom prst="rect">
            <a:avLst/>
          </a:prstGeom>
        </p:spPr>
      </p:pic>
      <p:sp>
        <p:nvSpPr>
          <p:cNvPr id="7" name="ZoneTexte 6">
            <a:extLst>
              <a:ext uri="{FF2B5EF4-FFF2-40B4-BE49-F238E27FC236}">
                <a16:creationId xmlns:a16="http://schemas.microsoft.com/office/drawing/2014/main" id="{F6A8C7E0-63EB-5183-3627-CFFE22E5ECD3}"/>
              </a:ext>
            </a:extLst>
          </p:cNvPr>
          <p:cNvSpPr txBox="1"/>
          <p:nvPr/>
        </p:nvSpPr>
        <p:spPr>
          <a:xfrm>
            <a:off x="228600" y="199489"/>
            <a:ext cx="11567160" cy="707886"/>
          </a:xfrm>
          <a:prstGeom prst="rect">
            <a:avLst/>
          </a:prstGeom>
          <a:noFill/>
        </p:spPr>
        <p:txBody>
          <a:bodyPr wrap="square">
            <a:spAutoFit/>
          </a:bodyPr>
          <a:lstStyle/>
          <a:p>
            <a:pPr algn="l">
              <a:spcAft>
                <a:spcPts val="375"/>
              </a:spcAft>
              <a:buNone/>
            </a:pPr>
            <a:r>
              <a:rPr lang="fr-FR" sz="2000" b="1" i="0" dirty="0">
                <a:effectLst/>
                <a:latin typeface="Cambria" panose="02040503050406030204" pitchFamily="18" charset="0"/>
                <a:ea typeface="Cambria" panose="02040503050406030204" pitchFamily="18" charset="0"/>
              </a:rPr>
              <a:t>LOI n° 2023-1251 du 26 décembre 2023 relative à la restitution de restes humains appartenant aux collections publiques (1)</a:t>
            </a:r>
          </a:p>
        </p:txBody>
      </p:sp>
      <p:sp>
        <p:nvSpPr>
          <p:cNvPr id="9" name="ZoneTexte 8">
            <a:extLst>
              <a:ext uri="{FF2B5EF4-FFF2-40B4-BE49-F238E27FC236}">
                <a16:creationId xmlns:a16="http://schemas.microsoft.com/office/drawing/2014/main" id="{1457ADAA-ED4E-8434-2785-AE2828B0574D}"/>
              </a:ext>
            </a:extLst>
          </p:cNvPr>
          <p:cNvSpPr txBox="1"/>
          <p:nvPr/>
        </p:nvSpPr>
        <p:spPr>
          <a:xfrm>
            <a:off x="88090" y="4680857"/>
            <a:ext cx="6986620" cy="1559401"/>
          </a:xfrm>
          <a:prstGeom prst="rect">
            <a:avLst/>
          </a:prstGeom>
          <a:noFill/>
        </p:spPr>
        <p:txBody>
          <a:bodyPr wrap="square">
            <a:spAutoFit/>
          </a:bodyPr>
          <a:lstStyle/>
          <a:p>
            <a:pPr algn="just">
              <a:spcAft>
                <a:spcPts val="375"/>
              </a:spcAft>
            </a:pPr>
            <a:r>
              <a:rPr lang="fr-FR" sz="2000" b="1" i="0" dirty="0">
                <a:effectLst/>
                <a:latin typeface="Cambria" panose="02040503050406030204" pitchFamily="18" charset="0"/>
                <a:ea typeface="Cambria" panose="02040503050406030204" pitchFamily="18" charset="0"/>
              </a:rPr>
              <a:t> </a:t>
            </a:r>
            <a:r>
              <a:rPr lang="fr-FR" dirty="0">
                <a:latin typeface="Cambria" panose="02040503050406030204" pitchFamily="18" charset="0"/>
                <a:ea typeface="Cambria" panose="02040503050406030204" pitchFamily="18" charset="0"/>
              </a:rPr>
              <a:t>« Art. L. 115-5.-Par dérogation au principe d'inaliénabilité des biens des personnes publiques relevant du domaine public (….)</a:t>
            </a:r>
          </a:p>
          <a:p>
            <a:pPr algn="just">
              <a:spcAft>
                <a:spcPts val="375"/>
              </a:spcAft>
            </a:pPr>
            <a:r>
              <a:rPr lang="fr-FR" b="1" dirty="0">
                <a:latin typeface="Cambria" panose="02040503050406030204" pitchFamily="18" charset="0"/>
                <a:ea typeface="Cambria" panose="02040503050406030204" pitchFamily="18" charset="0"/>
              </a:rPr>
              <a:t>« La sortie du domaine public est réalisée exclusivement pour permettre la restitution de restes humains à un Etat à des fins funéraires.</a:t>
            </a:r>
            <a:endParaRPr lang="fr-FR" sz="2000" b="1" i="0" dirty="0">
              <a:effectLst/>
              <a:latin typeface="Cambria" panose="02040503050406030204" pitchFamily="18" charset="0"/>
              <a:ea typeface="Cambria" panose="02040503050406030204" pitchFamily="18" charset="0"/>
            </a:endParaRPr>
          </a:p>
        </p:txBody>
      </p:sp>
      <p:sp>
        <p:nvSpPr>
          <p:cNvPr id="11" name="ZoneTexte 10">
            <a:extLst>
              <a:ext uri="{FF2B5EF4-FFF2-40B4-BE49-F238E27FC236}">
                <a16:creationId xmlns:a16="http://schemas.microsoft.com/office/drawing/2014/main" id="{0B6E1336-2838-BEE5-7713-0AFD260E9A1C}"/>
              </a:ext>
            </a:extLst>
          </p:cNvPr>
          <p:cNvSpPr txBox="1"/>
          <p:nvPr/>
        </p:nvSpPr>
        <p:spPr>
          <a:xfrm>
            <a:off x="0" y="1334680"/>
            <a:ext cx="7074710" cy="3139321"/>
          </a:xfrm>
          <a:prstGeom prst="rect">
            <a:avLst/>
          </a:prstGeom>
          <a:noFill/>
        </p:spPr>
        <p:txBody>
          <a:bodyPr wrap="square">
            <a:spAutoFit/>
          </a:bodyPr>
          <a:lstStyle/>
          <a:p>
            <a:pPr algn="just">
              <a:buNone/>
            </a:pPr>
            <a:r>
              <a:rPr lang="fr-FR" b="0" i="0" dirty="0">
                <a:solidFill>
                  <a:srgbClr val="000000"/>
                </a:solidFill>
                <a:effectLst/>
                <a:latin typeface="Cambria" panose="02040503050406030204" pitchFamily="18" charset="0"/>
                <a:ea typeface="Cambria" panose="02040503050406030204" pitchFamily="18" charset="0"/>
              </a:rPr>
              <a:t>« Art. L. 115-6.-Pour l'application de l'article L. 115-5, la sortie du domaine public de </a:t>
            </a:r>
            <a:r>
              <a:rPr lang="fr-FR" b="1" i="0" dirty="0">
                <a:solidFill>
                  <a:srgbClr val="000000"/>
                </a:solidFill>
                <a:effectLst/>
                <a:latin typeface="Cambria" panose="02040503050406030204" pitchFamily="18" charset="0"/>
                <a:ea typeface="Cambria" panose="02040503050406030204" pitchFamily="18" charset="0"/>
              </a:rPr>
              <a:t>restes humains identifiés </a:t>
            </a:r>
            <a:r>
              <a:rPr lang="fr-FR" b="0" i="0" dirty="0">
                <a:solidFill>
                  <a:srgbClr val="000000"/>
                </a:solidFill>
                <a:effectLst/>
                <a:latin typeface="Cambria" panose="02040503050406030204" pitchFamily="18" charset="0"/>
                <a:ea typeface="Cambria" panose="02040503050406030204" pitchFamily="18" charset="0"/>
              </a:rPr>
              <a:t>(…) ne peut être prononcée que si les conditions suivantes sont remplies :</a:t>
            </a:r>
            <a:br>
              <a:rPr lang="fr-FR" b="0" i="0" dirty="0">
                <a:solidFill>
                  <a:srgbClr val="000000"/>
                </a:solidFill>
                <a:effectLst/>
                <a:latin typeface="Cambria" panose="02040503050406030204" pitchFamily="18" charset="0"/>
                <a:ea typeface="Cambria" panose="02040503050406030204" pitchFamily="18" charset="0"/>
              </a:rPr>
            </a:br>
            <a:r>
              <a:rPr lang="fr-FR" b="0" i="0" dirty="0">
                <a:solidFill>
                  <a:srgbClr val="000000"/>
                </a:solidFill>
                <a:effectLst/>
                <a:latin typeface="Cambria" panose="02040503050406030204" pitchFamily="18" charset="0"/>
                <a:ea typeface="Cambria" panose="02040503050406030204" pitchFamily="18" charset="0"/>
              </a:rPr>
              <a:t>« 1° La demande de restitution a été formulée par un Etat, agissant le cas échéant au nom d'un groupe humain demeurant présent sur son territoire et dont la culture et les traditions restent actives ;</a:t>
            </a:r>
            <a:br>
              <a:rPr lang="fr-FR" b="0" i="0" dirty="0">
                <a:solidFill>
                  <a:srgbClr val="000000"/>
                </a:solidFill>
                <a:effectLst/>
                <a:latin typeface="Cambria" panose="02040503050406030204" pitchFamily="18" charset="0"/>
                <a:ea typeface="Cambria" panose="02040503050406030204" pitchFamily="18" charset="0"/>
              </a:rPr>
            </a:br>
            <a:r>
              <a:rPr lang="fr-FR" b="0" i="0" dirty="0">
                <a:solidFill>
                  <a:srgbClr val="000000"/>
                </a:solidFill>
                <a:effectLst/>
                <a:latin typeface="Cambria" panose="02040503050406030204" pitchFamily="18" charset="0"/>
                <a:ea typeface="Cambria" panose="02040503050406030204" pitchFamily="18" charset="0"/>
              </a:rPr>
              <a:t>(…)</a:t>
            </a:r>
          </a:p>
          <a:p>
            <a:pPr algn="just">
              <a:buNone/>
            </a:pPr>
            <a:r>
              <a:rPr lang="fr-FR" b="0" i="0" dirty="0">
                <a:solidFill>
                  <a:srgbClr val="000000"/>
                </a:solidFill>
                <a:effectLst/>
                <a:latin typeface="Cambria" panose="02040503050406030204" pitchFamily="18" charset="0"/>
                <a:ea typeface="Cambria" panose="02040503050406030204" pitchFamily="18" charset="0"/>
              </a:rPr>
              <a:t>« 3° Les conditions de leur collecte portent atteinte au principe de la dignité de la personne humaine ou, du point de vue du groupe humain dont ils sont originaires, leur conservation dans les collections contrevient au respect de la culture et des traditions de ce groupe.</a:t>
            </a:r>
          </a:p>
        </p:txBody>
      </p:sp>
    </p:spTree>
    <p:extLst>
      <p:ext uri="{BB962C8B-B14F-4D97-AF65-F5344CB8AC3E}">
        <p14:creationId xmlns:p14="http://schemas.microsoft.com/office/powerpoint/2010/main" val="169334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a:extLst>
              <a:ext uri="{FF2B5EF4-FFF2-40B4-BE49-F238E27FC236}">
                <a16:creationId xmlns:a16="http://schemas.microsoft.com/office/drawing/2014/main" id="{CF7AE292-BF17-4641-AA35-B48B68D7A79A}"/>
              </a:ext>
            </a:extLst>
          </p:cNvPr>
          <p:cNvGraphicFramePr>
            <a:graphicFrameLocks noChangeAspect="1"/>
          </p:cNvGraphicFramePr>
          <p:nvPr/>
        </p:nvGraphicFramePr>
        <p:xfrm>
          <a:off x="-12954" y="0"/>
          <a:ext cx="4846212" cy="6858000"/>
        </p:xfrm>
        <a:graphic>
          <a:graphicData uri="http://schemas.openxmlformats.org/presentationml/2006/ole">
            <mc:AlternateContent xmlns:mc="http://schemas.openxmlformats.org/markup-compatibility/2006">
              <mc:Choice xmlns:v="urn:schemas-microsoft-com:vml" Requires="v">
                <p:oleObj name="Acrobat Document" r:id="rId2" imgW="3777856" imgH="5346331" progId="Acrobat.Document.DC">
                  <p:embed/>
                </p:oleObj>
              </mc:Choice>
              <mc:Fallback>
                <p:oleObj name="Acrobat Document" r:id="rId2" imgW="3777856" imgH="5346331" progId="Acrobat.Document.DC">
                  <p:embed/>
                  <p:pic>
                    <p:nvPicPr>
                      <p:cNvPr id="12" name="Objet 11">
                        <a:extLst>
                          <a:ext uri="{FF2B5EF4-FFF2-40B4-BE49-F238E27FC236}">
                            <a16:creationId xmlns:a16="http://schemas.microsoft.com/office/drawing/2014/main" id="{CF7AE292-BF17-4641-AA35-B48B68D7A79A}"/>
                          </a:ext>
                        </a:extLst>
                      </p:cNvPr>
                      <p:cNvPicPr/>
                      <p:nvPr/>
                    </p:nvPicPr>
                    <p:blipFill>
                      <a:blip r:embed="rId3"/>
                      <a:stretch>
                        <a:fillRect/>
                      </a:stretch>
                    </p:blipFill>
                    <p:spPr>
                      <a:xfrm>
                        <a:off x="-12954" y="0"/>
                        <a:ext cx="4846212" cy="6858000"/>
                      </a:xfrm>
                      <a:prstGeom prst="rect">
                        <a:avLst/>
                      </a:prstGeom>
                    </p:spPr>
                  </p:pic>
                </p:oleObj>
              </mc:Fallback>
            </mc:AlternateContent>
          </a:graphicData>
        </a:graphic>
      </p:graphicFrame>
      <p:sp>
        <p:nvSpPr>
          <p:cNvPr id="14" name="ZoneTexte 13">
            <a:extLst>
              <a:ext uri="{FF2B5EF4-FFF2-40B4-BE49-F238E27FC236}">
                <a16:creationId xmlns:a16="http://schemas.microsoft.com/office/drawing/2014/main" id="{0580FFD0-7856-854B-6CB9-DB9253FBEC7D}"/>
              </a:ext>
            </a:extLst>
          </p:cNvPr>
          <p:cNvSpPr txBox="1"/>
          <p:nvPr/>
        </p:nvSpPr>
        <p:spPr>
          <a:xfrm>
            <a:off x="5445577" y="504953"/>
            <a:ext cx="6101442" cy="971292"/>
          </a:xfrm>
          <a:prstGeom prst="rect">
            <a:avLst/>
          </a:prstGeom>
          <a:noFill/>
        </p:spPr>
        <p:txBody>
          <a:bodyPr wrap="square">
            <a:spAutoFit/>
          </a:bodyPr>
          <a:lstStyle/>
          <a:p>
            <a:pPr algn="just">
              <a:lnSpc>
                <a:spcPct val="107000"/>
              </a:lnSpc>
              <a:spcAft>
                <a:spcPts val="800"/>
              </a:spcAft>
              <a:buNone/>
            </a:pPr>
            <a:r>
              <a:rPr lang="fr-FR" sz="1800" kern="100" dirty="0">
                <a:effectLst/>
                <a:latin typeface="Aptos" panose="020B0004020202020204" pitchFamily="34" charset="0"/>
                <a:ea typeface="Aptos" panose="020B0004020202020204" pitchFamily="34" charset="0"/>
                <a:cs typeface="Times New Roman" panose="02020603050405020304" pitchFamily="18" charset="0"/>
              </a:rPr>
              <a:t>« Le Muséum national d’Histoire naturelle disposerait, par exemple, d’au moins </a:t>
            </a:r>
            <a:r>
              <a:rPr lang="fr-FR" sz="1800" b="1" kern="100" dirty="0">
                <a:effectLst/>
                <a:latin typeface="Aptos" panose="020B0004020202020204" pitchFamily="34" charset="0"/>
                <a:ea typeface="Aptos" panose="020B0004020202020204" pitchFamily="34" charset="0"/>
                <a:cs typeface="Times New Roman" panose="02020603050405020304" pitchFamily="18" charset="0"/>
              </a:rPr>
              <a:t>850 restes humains </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originaires de départements, régions ou collectivités d’outre-mer ».</a:t>
            </a:r>
          </a:p>
        </p:txBody>
      </p:sp>
      <p:sp>
        <p:nvSpPr>
          <p:cNvPr id="16" name="ZoneTexte 15">
            <a:extLst>
              <a:ext uri="{FF2B5EF4-FFF2-40B4-BE49-F238E27FC236}">
                <a16:creationId xmlns:a16="http://schemas.microsoft.com/office/drawing/2014/main" id="{A82F2FA4-FD61-7C53-AD4B-1BC63005883E}"/>
              </a:ext>
            </a:extLst>
          </p:cNvPr>
          <p:cNvSpPr txBox="1"/>
          <p:nvPr/>
        </p:nvSpPr>
        <p:spPr>
          <a:xfrm>
            <a:off x="5478233" y="1713636"/>
            <a:ext cx="6068786" cy="2031325"/>
          </a:xfrm>
          <a:prstGeom prst="rect">
            <a:avLst/>
          </a:prstGeom>
          <a:noFill/>
        </p:spPr>
        <p:txBody>
          <a:bodyPr wrap="square">
            <a:spAutoFit/>
          </a:bodyPr>
          <a:lstStyle/>
          <a:p>
            <a:pPr algn="just"/>
            <a:r>
              <a:rPr lang="fr-FR" dirty="0">
                <a:latin typeface="Cambria" panose="02040503050406030204" pitchFamily="18" charset="0"/>
                <a:ea typeface="Cambria" panose="02040503050406030204" pitchFamily="18" charset="0"/>
              </a:rPr>
              <a:t>« </a:t>
            </a:r>
            <a:r>
              <a:rPr lang="fr-FR" b="1" dirty="0">
                <a:latin typeface="Cambria" panose="02040503050406030204" pitchFamily="18" charset="0"/>
                <a:ea typeface="Cambria" panose="02040503050406030204" pitchFamily="18" charset="0"/>
              </a:rPr>
              <a:t>Une demande </a:t>
            </a:r>
            <a:r>
              <a:rPr lang="fr-FR" dirty="0">
                <a:latin typeface="Cambria" panose="02040503050406030204" pitchFamily="18" charset="0"/>
                <a:ea typeface="Cambria" panose="02040503050406030204" pitchFamily="18" charset="0"/>
              </a:rPr>
              <a:t>a même déjà été formulée </a:t>
            </a:r>
            <a:r>
              <a:rPr lang="fr-FR" b="1" dirty="0">
                <a:latin typeface="Cambria" panose="02040503050406030204" pitchFamily="18" charset="0"/>
                <a:ea typeface="Cambria" panose="02040503050406030204" pitchFamily="18" charset="0"/>
              </a:rPr>
              <a:t>par l’association </a:t>
            </a:r>
            <a:r>
              <a:rPr lang="fr-FR" b="1" dirty="0" err="1">
                <a:latin typeface="Cambria" panose="02040503050406030204" pitchFamily="18" charset="0"/>
                <a:ea typeface="Cambria" panose="02040503050406030204" pitchFamily="18" charset="0"/>
              </a:rPr>
              <a:t>Moliko</a:t>
            </a:r>
            <a:r>
              <a:rPr lang="fr-FR" b="1" dirty="0">
                <a:latin typeface="Cambria" panose="02040503050406030204" pitchFamily="18" charset="0"/>
                <a:ea typeface="Cambria" panose="02040503050406030204" pitchFamily="18" charset="0"/>
              </a:rPr>
              <a:t> </a:t>
            </a:r>
            <a:r>
              <a:rPr lang="fr-FR" b="1" dirty="0" err="1">
                <a:latin typeface="Cambria" panose="02040503050406030204" pitchFamily="18" charset="0"/>
                <a:ea typeface="Cambria" panose="02040503050406030204" pitchFamily="18" charset="0"/>
              </a:rPr>
              <a:t>Alet+po</a:t>
            </a:r>
            <a:r>
              <a:rPr lang="fr-FR" b="1" dirty="0">
                <a:latin typeface="Cambria" panose="02040503050406030204" pitchFamily="18" charset="0"/>
                <a:ea typeface="Cambria" panose="02040503050406030204" pitchFamily="18" charset="0"/>
              </a:rPr>
              <a:t>. </a:t>
            </a:r>
            <a:r>
              <a:rPr lang="fr-FR" dirty="0">
                <a:latin typeface="Cambria" panose="02040503050406030204" pitchFamily="18" charset="0"/>
                <a:ea typeface="Cambria" panose="02040503050406030204" pitchFamily="18" charset="0"/>
              </a:rPr>
              <a:t>Cette dernière revendique, depuis quelques années déjà, </a:t>
            </a:r>
            <a:r>
              <a:rPr lang="fr-FR" b="1" dirty="0">
                <a:latin typeface="Cambria" panose="02040503050406030204" pitchFamily="18" charset="0"/>
                <a:ea typeface="Cambria" panose="02040503050406030204" pitchFamily="18" charset="0"/>
              </a:rPr>
              <a:t>le retour en Guyane </a:t>
            </a:r>
            <a:r>
              <a:rPr lang="fr-FR" dirty="0">
                <a:latin typeface="Cambria" panose="02040503050406030204" pitchFamily="18" charset="0"/>
                <a:ea typeface="Cambria" panose="02040503050406030204" pitchFamily="18" charset="0"/>
              </a:rPr>
              <a:t>de six Kali’nas qui ont été exhibés à la fin du XIXe siècle au Jardin d’acclimatation au sein de véritables « zoos humains » et dont les restes sont aujourd’hui conservés au Musée de l’Homme ». </a:t>
            </a:r>
          </a:p>
        </p:txBody>
      </p:sp>
      <p:sp>
        <p:nvSpPr>
          <p:cNvPr id="18" name="ZoneTexte 17">
            <a:extLst>
              <a:ext uri="{FF2B5EF4-FFF2-40B4-BE49-F238E27FC236}">
                <a16:creationId xmlns:a16="http://schemas.microsoft.com/office/drawing/2014/main" id="{E6FE03CB-FC89-8602-F617-1C2907F04A4F}"/>
              </a:ext>
            </a:extLst>
          </p:cNvPr>
          <p:cNvSpPr txBox="1"/>
          <p:nvPr/>
        </p:nvSpPr>
        <p:spPr>
          <a:xfrm>
            <a:off x="5461905" y="3982352"/>
            <a:ext cx="6101442" cy="2585323"/>
          </a:xfrm>
          <a:prstGeom prst="rect">
            <a:avLst/>
          </a:prstGeom>
          <a:noFill/>
        </p:spPr>
        <p:txBody>
          <a:bodyPr wrap="square">
            <a:spAutoFit/>
          </a:bodyPr>
          <a:lstStyle/>
          <a:p>
            <a:pPr algn="just"/>
            <a:r>
              <a:rPr lang="fr-FR" dirty="0">
                <a:latin typeface="Cambria" panose="02040503050406030204" pitchFamily="18" charset="0"/>
                <a:ea typeface="Cambria" panose="02040503050406030204" pitchFamily="18" charset="0"/>
              </a:rPr>
              <a:t>« La loi du 26 décembre 2023 n’étant applicable qu’aux demandes soumises par des États tiers et non aux requêtes issues du territoire national (…) En l’absence de procédure existante pour permettre la sortie de ces restes des collections publiques, les Sénateurs Catherine Morin-</a:t>
            </a:r>
            <a:r>
              <a:rPr lang="fr-FR" dirty="0" err="1">
                <a:latin typeface="Cambria" panose="02040503050406030204" pitchFamily="18" charset="0"/>
                <a:ea typeface="Cambria" panose="02040503050406030204" pitchFamily="18" charset="0"/>
              </a:rPr>
              <a:t>Desailly</a:t>
            </a:r>
            <a:r>
              <a:rPr lang="fr-FR" dirty="0">
                <a:latin typeface="Cambria" panose="02040503050406030204" pitchFamily="18" charset="0"/>
                <a:ea typeface="Cambria" panose="02040503050406030204" pitchFamily="18" charset="0"/>
              </a:rPr>
              <a:t>, Pierre Ouzoulias et Max Brisson ont donc déposé, le 3 octobre 2024, </a:t>
            </a:r>
            <a:r>
              <a:rPr lang="fr-FR" b="1" dirty="0">
                <a:latin typeface="Cambria" panose="02040503050406030204" pitchFamily="18" charset="0"/>
                <a:ea typeface="Cambria" panose="02040503050406030204" pitchFamily="18" charset="0"/>
              </a:rPr>
              <a:t>une proposition de loi d’espèce visant à déclasser et à remettre à la collectivité de Guyane les restes humains kali’nas</a:t>
            </a:r>
            <a:r>
              <a:rPr lang="fr-FR" dirty="0">
                <a:latin typeface="Cambria" panose="02040503050406030204" pitchFamily="18" charset="0"/>
                <a:ea typeface="Cambria" panose="02040503050406030204" pitchFamily="18" charset="0"/>
              </a:rPr>
              <a:t>. » </a:t>
            </a:r>
          </a:p>
        </p:txBody>
      </p:sp>
    </p:spTree>
    <p:extLst>
      <p:ext uri="{BB962C8B-B14F-4D97-AF65-F5344CB8AC3E}">
        <p14:creationId xmlns:p14="http://schemas.microsoft.com/office/powerpoint/2010/main" val="4224663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habits, homme, art, personne&#10;&#10;Le contenu généré par l’IA peut être incorrect.">
            <a:extLst>
              <a:ext uri="{FF2B5EF4-FFF2-40B4-BE49-F238E27FC236}">
                <a16:creationId xmlns:a16="http://schemas.microsoft.com/office/drawing/2014/main" id="{9F6D590D-6953-8690-A24F-57673CEC6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215" y="0"/>
            <a:ext cx="8534001" cy="5862215"/>
          </a:xfrm>
          <a:prstGeom prst="rect">
            <a:avLst/>
          </a:prstGeom>
        </p:spPr>
      </p:pic>
      <p:sp>
        <p:nvSpPr>
          <p:cNvPr id="5" name="ZoneTexte 4">
            <a:extLst>
              <a:ext uri="{FF2B5EF4-FFF2-40B4-BE49-F238E27FC236}">
                <a16:creationId xmlns:a16="http://schemas.microsoft.com/office/drawing/2014/main" id="{BDD2918F-C4CA-5152-1369-227885E7E656}"/>
              </a:ext>
            </a:extLst>
          </p:cNvPr>
          <p:cNvSpPr txBox="1"/>
          <p:nvPr/>
        </p:nvSpPr>
        <p:spPr>
          <a:xfrm>
            <a:off x="745069" y="6026300"/>
            <a:ext cx="10536206" cy="707886"/>
          </a:xfrm>
          <a:prstGeom prst="rect">
            <a:avLst/>
          </a:prstGeom>
          <a:noFill/>
        </p:spPr>
        <p:txBody>
          <a:bodyPr wrap="square">
            <a:spAutoFit/>
          </a:bodyPr>
          <a:lstStyle/>
          <a:p>
            <a:pPr algn="r"/>
            <a:r>
              <a:rPr lang="fr-FR" sz="2000" b="1" dirty="0">
                <a:latin typeface="Cambria" panose="02040503050406030204" pitchFamily="18" charset="0"/>
                <a:ea typeface="Cambria" panose="02040503050406030204" pitchFamily="18" charset="0"/>
              </a:rPr>
              <a:t>Une première exposition dématérialisée autour de la collection Froberville, inaugurée </a:t>
            </a:r>
          </a:p>
          <a:p>
            <a:pPr algn="r"/>
            <a:r>
              <a:rPr lang="fr-FR" sz="2000" b="1" dirty="0">
                <a:latin typeface="Cambria" panose="02040503050406030204" pitchFamily="18" charset="0"/>
                <a:ea typeface="Cambria" panose="02040503050406030204" pitchFamily="18" charset="0"/>
              </a:rPr>
              <a:t>au Musée de l’Esclavage Intercontinental à Port-Louis, île Maurice, 1</a:t>
            </a:r>
            <a:r>
              <a:rPr lang="fr-FR" sz="2000" b="1" baseline="30000" dirty="0">
                <a:latin typeface="Cambria" panose="02040503050406030204" pitchFamily="18" charset="0"/>
                <a:ea typeface="Cambria" panose="02040503050406030204" pitchFamily="18" charset="0"/>
              </a:rPr>
              <a:t>er</a:t>
            </a:r>
            <a:r>
              <a:rPr lang="fr-FR" sz="2000" b="1" dirty="0">
                <a:latin typeface="Cambria" panose="02040503050406030204" pitchFamily="18" charset="0"/>
                <a:ea typeface="Cambria" panose="02040503050406030204" pitchFamily="18" charset="0"/>
              </a:rPr>
              <a:t> septembre 2023.  </a:t>
            </a:r>
            <a:endParaRPr lang="fr-FR" sz="2000" dirty="0"/>
          </a:p>
        </p:txBody>
      </p:sp>
    </p:spTree>
    <p:extLst>
      <p:ext uri="{BB962C8B-B14F-4D97-AF65-F5344CB8AC3E}">
        <p14:creationId xmlns:p14="http://schemas.microsoft.com/office/powerpoint/2010/main" val="244502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intérieur, musée, art, sculpture&#10;&#10;Le contenu généré par l’IA peut être incorrect.">
            <a:extLst>
              <a:ext uri="{FF2B5EF4-FFF2-40B4-BE49-F238E27FC236}">
                <a16:creationId xmlns:a16="http://schemas.microsoft.com/office/drawing/2014/main" id="{BC0AC9CE-4C0B-8D87-1947-1851379F6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911" y="0"/>
            <a:ext cx="8344299" cy="6064662"/>
          </a:xfrm>
          <a:prstGeom prst="rect">
            <a:avLst/>
          </a:prstGeom>
        </p:spPr>
      </p:pic>
      <p:sp>
        <p:nvSpPr>
          <p:cNvPr id="5" name="ZoneTexte 4">
            <a:extLst>
              <a:ext uri="{FF2B5EF4-FFF2-40B4-BE49-F238E27FC236}">
                <a16:creationId xmlns:a16="http://schemas.microsoft.com/office/drawing/2014/main" id="{F0056FDF-DC0F-AB51-A4B0-7EEAA0500844}"/>
              </a:ext>
            </a:extLst>
          </p:cNvPr>
          <p:cNvSpPr txBox="1"/>
          <p:nvPr/>
        </p:nvSpPr>
        <p:spPr>
          <a:xfrm>
            <a:off x="808290" y="6064662"/>
            <a:ext cx="10847540" cy="707886"/>
          </a:xfrm>
          <a:prstGeom prst="rect">
            <a:avLst/>
          </a:prstGeom>
          <a:noFill/>
        </p:spPr>
        <p:txBody>
          <a:bodyPr wrap="square">
            <a:spAutoFit/>
          </a:bodyPr>
          <a:lstStyle/>
          <a:p>
            <a:pPr algn="ctr"/>
            <a:r>
              <a:rPr lang="fr-FR" sz="2000" b="1" dirty="0">
                <a:latin typeface="Cambria" panose="02040503050406030204" pitchFamily="18" charset="0"/>
                <a:ea typeface="Cambria" panose="02040503050406030204" pitchFamily="18" charset="0"/>
              </a:rPr>
              <a:t>L’exposition « Visages d’Ancêtres », au musée du château royal de Blois, France. </a:t>
            </a:r>
          </a:p>
          <a:p>
            <a:pPr algn="ctr"/>
            <a:r>
              <a:rPr lang="fr-FR" sz="2000" b="1" dirty="0">
                <a:latin typeface="Cambria" panose="02040503050406030204" pitchFamily="18" charset="0"/>
                <a:ea typeface="Cambria" panose="02040503050406030204" pitchFamily="18" charset="0"/>
              </a:rPr>
              <a:t>21 septembre-1</a:t>
            </a:r>
            <a:r>
              <a:rPr lang="fr-FR" sz="2000" b="1" baseline="30000" dirty="0">
                <a:latin typeface="Cambria" panose="02040503050406030204" pitchFamily="18" charset="0"/>
                <a:ea typeface="Cambria" panose="02040503050406030204" pitchFamily="18" charset="0"/>
              </a:rPr>
              <a:t>er</a:t>
            </a:r>
            <a:r>
              <a:rPr lang="fr-FR" sz="2000" b="1" dirty="0">
                <a:latin typeface="Cambria" panose="02040503050406030204" pitchFamily="18" charset="0"/>
                <a:ea typeface="Cambria" panose="02040503050406030204" pitchFamily="18" charset="0"/>
              </a:rPr>
              <a:t> décembre 2024.</a:t>
            </a:r>
          </a:p>
        </p:txBody>
      </p:sp>
    </p:spTree>
    <p:extLst>
      <p:ext uri="{BB962C8B-B14F-4D97-AF65-F5344CB8AC3E}">
        <p14:creationId xmlns:p14="http://schemas.microsoft.com/office/powerpoint/2010/main" val="428547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intérieur, sol, mur, décoration d’intérieur&#10;&#10;Le contenu généré par l’IA peut être incorrect.">
            <a:extLst>
              <a:ext uri="{FF2B5EF4-FFF2-40B4-BE49-F238E27FC236}">
                <a16:creationId xmlns:a16="http://schemas.microsoft.com/office/drawing/2014/main" id="{B1DAD949-777D-10A9-CB16-38BE12CE7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6130" y="845826"/>
            <a:ext cx="5117657" cy="6012174"/>
          </a:xfrm>
          <a:prstGeom prst="rect">
            <a:avLst/>
          </a:prstGeom>
        </p:spPr>
      </p:pic>
      <p:sp>
        <p:nvSpPr>
          <p:cNvPr id="5" name="ZoneTexte 4">
            <a:extLst>
              <a:ext uri="{FF2B5EF4-FFF2-40B4-BE49-F238E27FC236}">
                <a16:creationId xmlns:a16="http://schemas.microsoft.com/office/drawing/2014/main" id="{BC4964EE-299E-16B7-9CA7-904F43A006EB}"/>
              </a:ext>
            </a:extLst>
          </p:cNvPr>
          <p:cNvSpPr txBox="1"/>
          <p:nvPr/>
        </p:nvSpPr>
        <p:spPr>
          <a:xfrm>
            <a:off x="0" y="0"/>
            <a:ext cx="12081510" cy="707886"/>
          </a:xfrm>
          <a:prstGeom prst="rect">
            <a:avLst/>
          </a:prstGeom>
          <a:noFill/>
        </p:spPr>
        <p:txBody>
          <a:bodyPr wrap="square">
            <a:spAutoFit/>
          </a:bodyPr>
          <a:lstStyle/>
          <a:p>
            <a:pPr algn="ctr"/>
            <a:r>
              <a:rPr lang="fr-FR" sz="2000" b="1" dirty="0">
                <a:latin typeface="Cambria" panose="02040503050406030204" pitchFamily="18" charset="0"/>
                <a:ea typeface="Cambria" panose="02040503050406030204" pitchFamily="18" charset="0"/>
              </a:rPr>
              <a:t>Inauguration de l’exposition de trois bustes originaux transférés, dans le cadre d’un prêt (renouvelable) au Musée de l’Esclavage Intercontinental à Port-Louis, Ile Maurice, 25 avril 2025.</a:t>
            </a:r>
            <a:endParaRPr lang="fr-FR" sz="2000" dirty="0"/>
          </a:p>
        </p:txBody>
      </p:sp>
    </p:spTree>
    <p:extLst>
      <p:ext uri="{BB962C8B-B14F-4D97-AF65-F5344CB8AC3E}">
        <p14:creationId xmlns:p14="http://schemas.microsoft.com/office/powerpoint/2010/main" val="965991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5AB1BFB-68DC-657A-2E8B-F33C6096FBF7}"/>
              </a:ext>
            </a:extLst>
          </p:cNvPr>
          <p:cNvSpPr txBox="1"/>
          <p:nvPr/>
        </p:nvSpPr>
        <p:spPr>
          <a:xfrm>
            <a:off x="1491432" y="325607"/>
            <a:ext cx="7260682" cy="400110"/>
          </a:xfrm>
          <a:prstGeom prst="rect">
            <a:avLst/>
          </a:prstGeom>
          <a:noFill/>
        </p:spPr>
        <p:txBody>
          <a:bodyPr wrap="square">
            <a:spAutoFit/>
          </a:bodyPr>
          <a:lstStyle/>
          <a:p>
            <a:r>
              <a:rPr lang="fr-FR" sz="2000" b="1" dirty="0">
                <a:latin typeface="Cambria" panose="02040503050406030204" pitchFamily="18" charset="0"/>
                <a:ea typeface="Cambria" panose="02040503050406030204" pitchFamily="18" charset="0"/>
              </a:rPr>
              <a:t>Ressources bibliographiques et digitales</a:t>
            </a:r>
          </a:p>
        </p:txBody>
      </p:sp>
      <p:pic>
        <p:nvPicPr>
          <p:cNvPr id="1028" name="Picture 4" descr="Lexique des réparations de l'esclavage – Esclavages CIRESC">
            <a:extLst>
              <a:ext uri="{FF2B5EF4-FFF2-40B4-BE49-F238E27FC236}">
                <a16:creationId xmlns:a16="http://schemas.microsoft.com/office/drawing/2014/main" id="{00768B61-80C1-72D7-F7A1-370B84DC3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292" y="1226703"/>
            <a:ext cx="2460171" cy="39473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a Lucia Araujo, Réparations. Combats pour la mémoire de l'esclavage  (XVIIIe-XXIe siècle)">
            <a:extLst>
              <a:ext uri="{FF2B5EF4-FFF2-40B4-BE49-F238E27FC236}">
                <a16:creationId xmlns:a16="http://schemas.microsoft.com/office/drawing/2014/main" id="{EBA36B79-2636-9BD3-BA72-5C059CB66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116" y="2225112"/>
            <a:ext cx="2311173" cy="36281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azon.fr - Faire justice de l'irréparable : Esclavage colonial et  responsabilités contemporaines - Bessone, Magali - Livres">
            <a:extLst>
              <a:ext uri="{FF2B5EF4-FFF2-40B4-BE49-F238E27FC236}">
                <a16:creationId xmlns:a16="http://schemas.microsoft.com/office/drawing/2014/main" id="{42E0CBD3-F203-33AC-3295-096E59A63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7942" y="3277788"/>
            <a:ext cx="2484058" cy="358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68564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TotalTime>
  <Words>694</Words>
  <Application>Microsoft Office PowerPoint</Application>
  <PresentationFormat>Grand écran</PresentationFormat>
  <Paragraphs>44</Paragraphs>
  <Slides>12</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21" baseType="lpstr">
      <vt:lpstr>Aptos</vt:lpstr>
      <vt:lpstr>Aptos Display</vt:lpstr>
      <vt:lpstr>Arial</vt:lpstr>
      <vt:lpstr>Cambria</vt:lpstr>
      <vt:lpstr>outfitregular</vt:lpstr>
      <vt:lpstr>Roboto</vt:lpstr>
      <vt:lpstr>Times New Roman</vt:lpstr>
      <vt:lpstr>Thème Office</vt:lpstr>
      <vt:lpstr>Acrobat Document</vt:lpstr>
      <vt:lpstr>Klara Boyer-Rossol  Historienne  Chargée de recherche à l’IRD</vt:lpstr>
      <vt:lpstr>Klara Boyer-Rossol  Historienne  Chargée de recherche à l’IRD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Klara Boyer-Rossol</dc:creator>
  <cp:lastModifiedBy>Klara Boyer-Rossol</cp:lastModifiedBy>
  <cp:revision>5</cp:revision>
  <dcterms:created xsi:type="dcterms:W3CDTF">2025-12-03T13:48:42Z</dcterms:created>
  <dcterms:modified xsi:type="dcterms:W3CDTF">2025-12-03T14:15:05Z</dcterms:modified>
</cp:coreProperties>
</file>