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305" r:id="rId2"/>
    <p:sldId id="351" r:id="rId3"/>
    <p:sldId id="257" r:id="rId4"/>
    <p:sldId id="352" r:id="rId5"/>
    <p:sldId id="354" r:id="rId6"/>
    <p:sldId id="338" r:id="rId7"/>
    <p:sldId id="376" r:id="rId8"/>
    <p:sldId id="378" r:id="rId9"/>
    <p:sldId id="377" r:id="rId10"/>
    <p:sldId id="358" r:id="rId11"/>
    <p:sldId id="379" r:id="rId12"/>
    <p:sldId id="363" r:id="rId13"/>
    <p:sldId id="353" r:id="rId14"/>
    <p:sldId id="366" r:id="rId15"/>
    <p:sldId id="365" r:id="rId16"/>
    <p:sldId id="375" r:id="rId17"/>
    <p:sldId id="264" r:id="rId18"/>
    <p:sldId id="268" r:id="rId19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élène Clévy" initials="HC" lastIdx="5" clrIdx="0">
    <p:extLst>
      <p:ext uri="{19B8F6BF-5375-455C-9EA6-DF929625EA0E}">
        <p15:presenceInfo xmlns:p15="http://schemas.microsoft.com/office/powerpoint/2012/main" userId="f9b06ccf7cc2c19b" providerId="Windows Live"/>
      </p:ext>
    </p:extLst>
  </p:cmAuthor>
  <p:cmAuthor id="2" name="Hélène Clévy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15" autoAdjust="0"/>
    <p:restoredTop sz="78220" autoAdjust="0"/>
  </p:normalViewPr>
  <p:slideViewPr>
    <p:cSldViewPr>
      <p:cViewPr varScale="1">
        <p:scale>
          <a:sx n="70" d="100"/>
          <a:sy n="70" d="100"/>
        </p:scale>
        <p:origin x="19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16T17:17:06.211" idx="3">
    <p:pos x="10" y="10"/>
    <p:text>Ajout d'une diapositive titre + notes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16T17:20:20.137" idx="5">
    <p:pos x="10" y="10"/>
    <p:text>Ajout de 2 notes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1-16T16:17:06.211" idx="2">
    <p:pos x="10" y="10"/>
    <p:text>Ajout d'une diapositive titre + notes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MzJY3pg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1-16T16:17:06.211" idx="2">
    <p:pos x="10" y="10"/>
    <p:text>Ajout d'une diapositive titre + notes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MzJY3pg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B534CF7-46D6-4AFC-BE79-E1E1B9F6CE04}" type="datetimeFigureOut">
              <a:rPr lang="fr-FR"/>
              <a:pPr>
                <a:defRPr/>
              </a:pPr>
              <a:t>29/04/2025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53D9354-8CE2-4E35-8536-12B6618350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696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85275C-CFA4-480C-BC4A-D6ADA848A72B}" type="datetimeFigureOut">
              <a:rPr lang="fr-FR"/>
              <a:pPr>
                <a:defRPr/>
              </a:pPr>
              <a:t>29/04/2025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3B3D80-A582-4DF3-A1EE-30ADD2FFB5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9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3B3D80-A582-4DF3-A1EE-30ADD2FFB5D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477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3B3D80-A582-4DF3-A1EE-30ADD2FFB5D3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697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3B3D80-A582-4DF3-A1EE-30ADD2FFB5D3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370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5146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4917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 txBox="1">
            <a:spLocks noGrp="1"/>
          </p:cNvSpPr>
          <p:nvPr>
            <p:ph type="sldNum" idx="12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0045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 txBox="1">
            <a:spLocks noGrp="1"/>
          </p:cNvSpPr>
          <p:nvPr>
            <p:ph type="sldNum" idx="12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0381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8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3B3D80-A582-4DF3-A1EE-30ADD2FFB5D3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256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3B3D80-A582-4DF3-A1EE-30ADD2FFB5D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378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3B3D80-A582-4DF3-A1EE-30ADD2FFB5D3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641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3B3D80-A582-4DF3-A1EE-30ADD2FFB5D3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453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DBA3EA-BA33-4D88-B201-F7CC0F0270D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520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3B3D80-A582-4DF3-A1EE-30ADD2FFB5D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006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3B3D80-A582-4DF3-A1EE-30ADD2FFB5D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462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3B3D80-A582-4DF3-A1EE-30ADD2FFB5D3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57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0F650-2C36-425C-A1E5-9BCAF32B06C0}" type="datetimeFigureOut">
              <a:rPr lang="fr-FR"/>
              <a:pPr>
                <a:defRPr/>
              </a:pPr>
              <a:t>29/04/2025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CC273-53F9-44E0-8F52-8FC7B83917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77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9294-A509-48BB-9D05-0D7BFA3070A5}" type="datetimeFigureOut">
              <a:rPr lang="fr-FR"/>
              <a:pPr>
                <a:defRPr/>
              </a:pPr>
              <a:t>29/04/2025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A627-1A98-4E7F-AA47-69FD45AE35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07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488B1-58D2-42D9-B6BD-09C88A5F962D}" type="datetimeFigureOut">
              <a:rPr lang="fr-FR"/>
              <a:pPr>
                <a:defRPr/>
              </a:pPr>
              <a:t>29/04/2025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CB436-B4DD-422F-9088-AF4EE9D5A8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52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4C7E0-8AAE-4449-939B-80B31802884F}" type="datetimeFigureOut">
              <a:rPr lang="fr-FR"/>
              <a:pPr>
                <a:defRPr/>
              </a:pPr>
              <a:t>29/04/2025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ED7B-D4CB-474C-9E77-1045126A19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87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02DA0-1C8E-459C-85DC-6BB72D7EAFCC}" type="datetimeFigureOut">
              <a:rPr lang="fr-FR"/>
              <a:pPr>
                <a:defRPr/>
              </a:pPr>
              <a:t>29/04/2025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9C7B-FCD2-4500-B740-AA16EACE9D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319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A647C-B55A-4B25-9BD1-B6975C6ADFB0}" type="datetimeFigureOut">
              <a:rPr lang="fr-FR"/>
              <a:pPr>
                <a:defRPr/>
              </a:pPr>
              <a:t>29/04/2025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0B354-3B4D-4B55-8257-3440DECB6C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62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C6CC7-0D0A-4DDB-A147-D43F11AFBC39}" type="datetimeFigureOut">
              <a:rPr lang="fr-FR"/>
              <a:pPr>
                <a:defRPr/>
              </a:pPr>
              <a:t>29/04/2025</a:t>
            </a:fld>
            <a:endParaRPr lang="fr-F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44A1B-9A5C-4F39-80DC-6D893E87DC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03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A0EA-1F82-438C-8CE8-4BAB0943E9AC}" type="datetimeFigureOut">
              <a:rPr lang="fr-FR"/>
              <a:pPr>
                <a:defRPr/>
              </a:pPr>
              <a:t>29/04/2025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FDCF3-8AA0-4B00-A37A-5F90468810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55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0394C-8F5F-4FDE-8A0C-0E19F6090845}" type="datetimeFigureOut">
              <a:rPr lang="fr-FR"/>
              <a:pPr>
                <a:defRPr/>
              </a:pPr>
              <a:t>29/04/2025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DBD5D-B692-4F9F-AB6D-E1CEC9A57F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75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11AE8-5F03-48F9-B42A-E5441F71DAA1}" type="datetimeFigureOut">
              <a:rPr lang="fr-FR"/>
              <a:pPr>
                <a:defRPr/>
              </a:pPr>
              <a:t>29/04/2025</a:t>
            </a:fld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BA1F-81B7-4609-B380-B4471F7DFD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18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B239-D98C-4F0B-AE5F-4ACA16BD1AF0}" type="datetimeFigureOut">
              <a:rPr lang="fr-FR"/>
              <a:pPr>
                <a:defRPr/>
              </a:pPr>
              <a:t>29/04/2025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FE2AE-91A6-4EB3-AB1A-8426A011C3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35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3C20E7-95D0-41D3-B248-69D5B80EE9AA}" type="datetimeFigureOut">
              <a:rPr lang="fr-FR"/>
              <a:pPr>
                <a:defRPr/>
              </a:pPr>
              <a:t>29/04/2025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025451-DF6E-438F-ABC6-ABE76E5D8A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8" r:id="rId2"/>
    <p:sldLayoutId id="2147483696" r:id="rId3"/>
    <p:sldLayoutId id="2147483689" r:id="rId4"/>
    <p:sldLayoutId id="2147483697" r:id="rId5"/>
    <p:sldLayoutId id="2147483690" r:id="rId6"/>
    <p:sldLayoutId id="2147483691" r:id="rId7"/>
    <p:sldLayoutId id="2147483698" r:id="rId8"/>
    <p:sldLayoutId id="2147483692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Helene.clevy@quaibranly.fr" TargetMode="External"/><Relationship Id="rId4" Type="http://schemas.openxmlformats.org/officeDocument/2006/relationships/hyperlink" Target="mailto:helene.clevy@quaibranly.f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MuseeduquaiBranlyJacquesChirac/ressources-g-n-rales-sur-le-mus-e-du-quai-branly-jacques-chi-xzxx7q8iyiye413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quaibranly.fr/fr/missions-et-fonctionnement/eclairages-sur-les-restitutions-du-patrimoine-africain-conserve-au-musee" TargetMode="External"/><Relationship Id="rId4" Type="http://schemas.openxmlformats.org/officeDocument/2006/relationships/hyperlink" Target="https://padlet.com/MuseeduquaiBranlyJacquesChirac/mission-dakar-djibouti-1931-1933-contre-enqu-tes-15-04-25-14-orn1r8ew342bw2w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MuseeduquaiBranlyJacquesChirac/zombis-la-mort-n-est-pas-une-fin-08-10-24-16-02-25-as0a6glrbo8cb6u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hyperlink" Target="https://padlet.com/MuseeduquaiBranlyJacquesChirac/au-fil-de-l-or-l-art-de-se-v-tir-de-l-orient-au-soleil-levan-4d4se52losrmjrwb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m.ac.uk/exhibitions/africa-fashi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mailto:clemence.revuz@quaibranly.fr" TargetMode="External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hyperlink" Target="http://www.quaibranly.fr/fr/edu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gif"/><Relationship Id="rId10" Type="http://schemas.openxmlformats.org/officeDocument/2006/relationships/image" Target="../media/image14.png"/><Relationship Id="rId4" Type="http://schemas.openxmlformats.org/officeDocument/2006/relationships/hyperlink" Target="mailto:enseignants@quaibranly.fr" TargetMode="External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loda/id/JORFTEXT00000076953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gifrance.gouv.fr/jorf/id/JORFTEXT000000615405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quaibranly.fr/fileadmin/user_upload/1-Edito/6-Footer/3-Si-vous-etes/2-Enseignant-animateurs/Dossier_Pedagogique_Exposition_20_ANS_VD.pdf" TargetMode="External"/><Relationship Id="rId5" Type="http://schemas.openxmlformats.org/officeDocument/2006/relationships/hyperlink" Target="https://www.quaibranly.fr/fr/collections/toutes-les-collections/histoire-des-collections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e-publique.fr/loi/289101-restitution-des-bien-culturels-spolies-1933-1945-loi-22-juillet-2023#:~:text=La%20loi%20a%20pour%20objet,des%20collections%20publiques%20est%20instaur&#233;.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jorf/id/JORFTEXT000048668800#:~:text=&#171;%20La%20sortie%20du%20domaine%20public,France%20par%20dons%20et%20legs.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e-publique.fr/rapport/38563-la-restitution-du-patrimoine-culturel-africai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3544"/>
            <a:ext cx="9144000" cy="6494455"/>
          </a:xfrm>
          <a:prstGeom prst="rect">
            <a:avLst/>
          </a:prstGeom>
          <a:blipFill>
            <a:blip r:embed="rId3">
              <a:alphaModFix amt="32000"/>
            </a:blip>
            <a:stretch>
              <a:fillRect t="-461" b="-922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950" y="1049332"/>
            <a:ext cx="8640242" cy="21345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dirty="0">
                <a:latin typeface="Trebuchet MS" panose="020B0603020202020204" pitchFamily="34" charset="0"/>
              </a:rPr>
              <a:t>Stage DAAC Créteil</a:t>
            </a:r>
            <a:r>
              <a:rPr lang="fr-FR" sz="4400" dirty="0">
                <a:latin typeface="Trebuchet MS" panose="020B0603020202020204" pitchFamily="34" charset="0"/>
              </a:rPr>
              <a:t/>
            </a:r>
            <a:br>
              <a:rPr lang="fr-FR" sz="4400" dirty="0">
                <a:latin typeface="Trebuchet MS" panose="020B0603020202020204" pitchFamily="34" charset="0"/>
              </a:rPr>
            </a:br>
            <a:r>
              <a:rPr lang="fr-FR" sz="4400" dirty="0">
                <a:latin typeface="Trebuchet MS" panose="020B0603020202020204" pitchFamily="34" charset="0"/>
              </a:rPr>
              <a:t>« Spoliations, restitutions, réparations : quels enjeux ? »</a:t>
            </a:r>
          </a:p>
        </p:txBody>
      </p:sp>
      <p:sp>
        <p:nvSpPr>
          <p:cNvPr id="6147" name="ZoneTexte 4"/>
          <p:cNvSpPr txBox="1">
            <a:spLocks noChangeArrowheads="1"/>
          </p:cNvSpPr>
          <p:nvPr/>
        </p:nvSpPr>
        <p:spPr bwMode="auto">
          <a:xfrm>
            <a:off x="669405" y="3644900"/>
            <a:ext cx="78486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altLang="fr-FR" sz="3600" dirty="0">
                <a:latin typeface="Trebuchet MS" pitchFamily="34" charset="0"/>
              </a:rPr>
              <a:t>Mardi 29 avril - musée du quai Branly-Jacques Chirac</a:t>
            </a:r>
            <a:endParaRPr lang="fr-FR" altLang="fr-FR" sz="2000" dirty="0">
              <a:latin typeface="Trebuchet MS" pitchFamily="34" charset="0"/>
            </a:endParaRPr>
          </a:p>
          <a:p>
            <a:pPr algn="ctr"/>
            <a:endParaRPr lang="fr-FR" altLang="fr-FR" sz="2000" dirty="0">
              <a:latin typeface="Trebuchet MS" pitchFamily="34" charset="0"/>
            </a:endParaRPr>
          </a:p>
          <a:p>
            <a:pPr algn="ctr"/>
            <a:r>
              <a:rPr lang="fr-FR" altLang="fr-FR" sz="2800" b="1" dirty="0">
                <a:solidFill>
                  <a:schemeClr val="accent4"/>
                </a:solidFill>
                <a:latin typeface="Trebuchet MS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helene.clevy@quaibranly.fr</a:t>
            </a:r>
            <a:endParaRPr lang="fr-FR" altLang="fr-FR" sz="2800" b="1" dirty="0">
              <a:solidFill>
                <a:schemeClr val="accent4"/>
              </a:solidFill>
              <a:latin typeface="Trebuchet MS" pitchFamily="34" charset="0"/>
            </a:endParaRPr>
          </a:p>
          <a:p>
            <a:pPr algn="ctr"/>
            <a:endParaRPr lang="fr-FR" altLang="fr-FR" sz="2000" b="1" dirty="0">
              <a:solidFill>
                <a:schemeClr val="accent4"/>
              </a:solidFill>
              <a:latin typeface="Trebuchet MS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ctr"/>
            <a:r>
              <a:rPr lang="fr-FR" altLang="fr-FR" sz="2800" b="1" dirty="0">
                <a:solidFill>
                  <a:schemeClr val="accent4"/>
                </a:solidFill>
                <a:latin typeface="Trebuchet MS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clemence.revuz@quaibranly.fr</a:t>
            </a:r>
          </a:p>
          <a:p>
            <a:pPr algn="ctr"/>
            <a:endParaRPr lang="fr-FR" altLang="fr-FR" sz="2800" b="1" dirty="0">
              <a:solidFill>
                <a:schemeClr val="accent4"/>
              </a:solidFill>
              <a:latin typeface="Trebuchet MS" pitchFamily="34" charset="0"/>
            </a:endParaRPr>
          </a:p>
        </p:txBody>
      </p:sp>
      <p:pic>
        <p:nvPicPr>
          <p:cNvPr id="6148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23034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274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755576" y="1700808"/>
            <a:ext cx="75612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C35FB3A-DCC8-C04F-A620-189747FA0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15" y="1340768"/>
            <a:ext cx="8229600" cy="4876800"/>
          </a:xfrm>
        </p:spPr>
        <p:txBody>
          <a:bodyPr/>
          <a:lstStyle/>
          <a:p>
            <a:pPr marL="0" indent="0">
              <a:buNone/>
            </a:pPr>
            <a:endParaRPr lang="fr-FR" sz="2600" dirty="0">
              <a:latin typeface="Trebuchet MS" panose="020B0703020202090204" pitchFamily="34" charset="0"/>
            </a:endParaRPr>
          </a:p>
          <a:p>
            <a:r>
              <a:rPr lang="fr-FR" sz="2600" dirty="0">
                <a:latin typeface="Trebuchet MS" panose="020B0703020202090204" pitchFamily="34" charset="0"/>
              </a:rPr>
              <a:t>Archives lacunaires : dons sans traçabilité de l’origine de l’objet, absence de références aux artistes…</a:t>
            </a:r>
          </a:p>
          <a:p>
            <a:r>
              <a:rPr lang="fr-FR" sz="2600" dirty="0">
                <a:latin typeface="Trebuchet MS" panose="020B0703020202090204" pitchFamily="34" charset="0"/>
              </a:rPr>
              <a:t>L’analyse des objets se fait au cas par cas et prend du temps : évaluation de la valeur de l’objet dans le contexte de l’époque, recherche de témoins, discussions avec les communautés sources…</a:t>
            </a:r>
          </a:p>
          <a:p>
            <a:endParaRPr lang="fr-FR" sz="2600" dirty="0">
              <a:latin typeface="Trebuchet MS" panose="020B070302020209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5C0D36F-F258-F84F-8EAB-6352BBA4AC61}"/>
              </a:ext>
            </a:extLst>
          </p:cNvPr>
          <p:cNvSpPr txBox="1">
            <a:spLocks/>
          </p:cNvSpPr>
          <p:nvPr/>
        </p:nvSpPr>
        <p:spPr>
          <a:xfrm>
            <a:off x="457200" y="609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dirty="0">
                <a:latin typeface="Trebuchet MS" panose="020B0603020202020204" pitchFamily="34" charset="0"/>
              </a:rPr>
              <a:t>Les difficultés</a:t>
            </a:r>
          </a:p>
        </p:txBody>
      </p:sp>
    </p:spTree>
    <p:extLst>
      <p:ext uri="{BB962C8B-B14F-4D97-AF65-F5344CB8AC3E}">
        <p14:creationId xmlns:p14="http://schemas.microsoft.com/office/powerpoint/2010/main" val="3886896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755576" y="1700808"/>
            <a:ext cx="75612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C35FB3A-DCC8-C04F-A620-189747FA0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5" y="1268760"/>
            <a:ext cx="8229600" cy="4876800"/>
          </a:xfrm>
        </p:spPr>
        <p:txBody>
          <a:bodyPr/>
          <a:lstStyle/>
          <a:p>
            <a:pPr marL="0" indent="0">
              <a:buNone/>
            </a:pPr>
            <a:endParaRPr lang="fr-FR" sz="2600" dirty="0">
              <a:latin typeface="Trebuchet MS" panose="020B0703020202090204" pitchFamily="34" charset="0"/>
            </a:endParaRPr>
          </a:p>
          <a:p>
            <a:r>
              <a:rPr lang="fr-FR" sz="2600" dirty="0">
                <a:latin typeface="Trebuchet MS" panose="020B0703020202090204" pitchFamily="34" charset="0"/>
              </a:rPr>
              <a:t>Apporter un avis le plus scientifiquement informé possible sur la valeur de l’objet et son mode d’acquisition, à destination des politiques</a:t>
            </a:r>
          </a:p>
          <a:p>
            <a:r>
              <a:rPr lang="fr-FR" sz="2600" dirty="0">
                <a:latin typeface="Trebuchet MS" panose="020B0703020202090204" pitchFamily="34" charset="0"/>
              </a:rPr>
              <a:t>Donner accès aux objets : communautés sources, </a:t>
            </a:r>
            <a:r>
              <a:rPr lang="fr-FR" sz="2600" dirty="0" err="1">
                <a:latin typeface="Trebuchet MS" panose="020B0703020202090204" pitchFamily="34" charset="0"/>
              </a:rPr>
              <a:t>chercheur·ses</a:t>
            </a:r>
            <a:r>
              <a:rPr lang="fr-FR" sz="2600" dirty="0">
                <a:latin typeface="Trebuchet MS" panose="020B0703020202090204" pitchFamily="34" charset="0"/>
              </a:rPr>
              <a:t>, public…</a:t>
            </a:r>
          </a:p>
          <a:p>
            <a:r>
              <a:rPr lang="fr-FR" sz="2600" dirty="0">
                <a:latin typeface="Trebuchet MS" panose="020B0703020202090204" pitchFamily="34" charset="0"/>
              </a:rPr>
              <a:t>Collaborer avec les scientifiques et </a:t>
            </a:r>
            <a:r>
              <a:rPr lang="fr-FR" sz="2600" dirty="0" err="1">
                <a:latin typeface="Trebuchet MS" panose="020B0703020202090204" pitchFamily="34" charset="0"/>
              </a:rPr>
              <a:t>chercheur·es</a:t>
            </a:r>
            <a:r>
              <a:rPr lang="fr-FR" sz="2600" dirty="0">
                <a:latin typeface="Trebuchet MS" panose="020B0703020202090204" pitchFamily="34" charset="0"/>
              </a:rPr>
              <a:t> d’autres pays, avec les représentants d’autres cultures</a:t>
            </a:r>
          </a:p>
          <a:p>
            <a:r>
              <a:rPr lang="fr-FR" sz="2600" dirty="0">
                <a:latin typeface="Trebuchet MS" panose="020B0703020202090204" pitchFamily="34" charset="0"/>
              </a:rPr>
              <a:t>Faire circuler les œuvres : prêts, expositions itinérantes…</a:t>
            </a:r>
          </a:p>
          <a:p>
            <a:pPr marL="0" indent="0">
              <a:buNone/>
            </a:pPr>
            <a:r>
              <a:rPr lang="fr-FR" sz="2600" dirty="0">
                <a:latin typeface="Trebuchet MS" panose="020B0703020202090204" pitchFamily="34" charset="0"/>
                <a:sym typeface="Wingdings" pitchFamily="2" charset="2"/>
              </a:rPr>
              <a:t> La « restitution » n’est pas le seul moyen de réparation</a:t>
            </a:r>
            <a:endParaRPr lang="fr-FR" sz="2600" dirty="0">
              <a:latin typeface="Trebuchet MS" panose="020B0703020202090204" pitchFamily="34" charset="0"/>
            </a:endParaRPr>
          </a:p>
          <a:p>
            <a:endParaRPr lang="fr-FR" sz="2600" dirty="0">
              <a:latin typeface="Trebuchet MS" panose="020B070302020209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5C0D36F-F258-F84F-8EAB-6352BBA4AC61}"/>
              </a:ext>
            </a:extLst>
          </p:cNvPr>
          <p:cNvSpPr txBox="1">
            <a:spLocks/>
          </p:cNvSpPr>
          <p:nvPr/>
        </p:nvSpPr>
        <p:spPr>
          <a:xfrm>
            <a:off x="457200" y="609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dirty="0">
                <a:latin typeface="Trebuchet MS" panose="020B0603020202020204" pitchFamily="34" charset="0"/>
              </a:rPr>
              <a:t>Les missions du musée</a:t>
            </a:r>
          </a:p>
        </p:txBody>
      </p:sp>
    </p:spTree>
    <p:extLst>
      <p:ext uri="{BB962C8B-B14F-4D97-AF65-F5344CB8AC3E}">
        <p14:creationId xmlns:p14="http://schemas.microsoft.com/office/powerpoint/2010/main" val="2392088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 err="1">
                <a:latin typeface="Trebuchet MS"/>
                <a:ea typeface="Trebuchet MS"/>
                <a:cs typeface="Trebuchet MS"/>
                <a:sym typeface="Trebuchet MS"/>
              </a:rPr>
              <a:t>Padlet</a:t>
            </a:r>
            <a:r>
              <a:rPr lang="fr-FR" sz="3600" dirty="0">
                <a:latin typeface="Trebuchet MS"/>
                <a:ea typeface="Trebuchet MS"/>
                <a:cs typeface="Trebuchet MS"/>
                <a:sym typeface="Trebuchet MS"/>
              </a:rPr>
              <a:t> de ressources générales</a:t>
            </a:r>
            <a:endParaRPr sz="3600" dirty="0"/>
          </a:p>
        </p:txBody>
      </p:sp>
      <p:cxnSp>
        <p:nvCxnSpPr>
          <p:cNvPr id="137" name="Google Shape;137;p6"/>
          <p:cNvCxnSpPr/>
          <p:nvPr/>
        </p:nvCxnSpPr>
        <p:spPr>
          <a:xfrm>
            <a:off x="755574" y="1545637"/>
            <a:ext cx="7561263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475322" y="1404631"/>
            <a:ext cx="8229600" cy="932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lvl="0" indent="-74613">
              <a:spcBef>
                <a:spcPts val="0"/>
              </a:spcBef>
              <a:buSzPts val="1700"/>
              <a:buNone/>
            </a:pPr>
            <a:endParaRPr lang="fr-FR" sz="2000" dirty="0">
              <a:latin typeface="Trebuchet MS"/>
              <a:ea typeface="Trebuchet MS"/>
              <a:cs typeface="Trebuchet MS"/>
              <a:sym typeface="Trebuchet MS"/>
              <a:hlinkClick r:id="" action="ppaction://noaction"/>
            </a:endParaRPr>
          </a:p>
          <a:p>
            <a:pPr marL="182563" lvl="0" indent="-74613">
              <a:spcBef>
                <a:spcPts val="0"/>
              </a:spcBef>
              <a:buSzPts val="1700"/>
              <a:buNone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https://padlet.com/MuseeduquaiBranlyJacquesChirac/ressources-g-n-rales-sur-le-mus-e-du-quai-branly-jacques-chi-xzxx7q8iyiye413e</a:t>
            </a:r>
            <a:endParaRPr lang="fr-FR"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182563" lvl="0" indent="-74613">
              <a:spcBef>
                <a:spcPts val="0"/>
              </a:spcBef>
              <a:buSzPts val="1700"/>
              <a:buNone/>
            </a:pP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Google Shape;138;p6">
            <a:extLst>
              <a:ext uri="{FF2B5EF4-FFF2-40B4-BE49-F238E27FC236}">
                <a16:creationId xmlns:a16="http://schemas.microsoft.com/office/drawing/2014/main" id="{3CBBDC15-8791-5546-86D2-26C5F89D4B6C}"/>
              </a:ext>
            </a:extLst>
          </p:cNvPr>
          <p:cNvSpPr txBox="1">
            <a:spLocks/>
          </p:cNvSpPr>
          <p:nvPr/>
        </p:nvSpPr>
        <p:spPr>
          <a:xfrm>
            <a:off x="272800" y="3397871"/>
            <a:ext cx="8229600" cy="1210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 indent="0" algn="ctr">
              <a:buNone/>
            </a:pPr>
            <a:r>
              <a:rPr lang="fr-FR" sz="3600" dirty="0" err="1">
                <a:latin typeface="Trebuchet MS" panose="020B0703020202090204" pitchFamily="34" charset="0"/>
              </a:rPr>
              <a:t>Padlet</a:t>
            </a:r>
            <a:r>
              <a:rPr lang="fr-FR" sz="3600" dirty="0">
                <a:latin typeface="Trebuchet MS" panose="020B0703020202090204" pitchFamily="34" charset="0"/>
              </a:rPr>
              <a:t> de ressources sur l’exposition « Mission Dakar-Djibouti [1931-1933] : Contre-enquêtes »</a:t>
            </a:r>
          </a:p>
          <a:p>
            <a:pPr marL="131445" indent="0" algn="ctr">
              <a:buNone/>
            </a:pPr>
            <a:r>
              <a:rPr lang="fr-FR" sz="2000" dirty="0">
                <a:latin typeface="Trebuchet MS" panose="020B0703020202090204" pitchFamily="34" charset="0"/>
                <a:hlinkClick r:id="rId4"/>
              </a:rPr>
              <a:t>https://</a:t>
            </a:r>
            <a:r>
              <a:rPr lang="fr-FR" sz="2000" dirty="0" smtClean="0">
                <a:latin typeface="Trebuchet MS" panose="020B0703020202090204" pitchFamily="34" charset="0"/>
                <a:hlinkClick r:id="rId4"/>
              </a:rPr>
              <a:t>padlet.com/MuseeduquaiBranlyJacquesChirac/mission-dakar-djibouti-1931-1933-contre-enqu-tes-15-04-25-14-orn1r8ew342bw2wf</a:t>
            </a:r>
            <a:endParaRPr lang="fr-FR" sz="2000" dirty="0" smtClean="0">
              <a:latin typeface="Trebuchet MS" panose="020B0703020202090204" pitchFamily="34" charset="0"/>
            </a:endParaRPr>
          </a:p>
          <a:p>
            <a:pPr marL="131445" indent="0" algn="ctr">
              <a:buNone/>
            </a:pPr>
            <a:r>
              <a:rPr lang="fr-FR" dirty="0" smtClean="0">
                <a:latin typeface="Trebuchet MS" panose="020B0703020202090204" pitchFamily="34" charset="0"/>
              </a:rPr>
              <a:t>Activité : Visite guidée « Histoire des collections » </a:t>
            </a:r>
            <a:endParaRPr lang="fr-FR" dirty="0">
              <a:latin typeface="Trebuchet MS" panose="020B0703020202090204" pitchFamily="34" charset="0"/>
            </a:endParaRPr>
          </a:p>
          <a:p>
            <a:pPr marL="182563" indent="-74613">
              <a:spcBef>
                <a:spcPts val="0"/>
              </a:spcBef>
              <a:buSzPts val="1700"/>
              <a:buFont typeface="Arial"/>
              <a:buNone/>
            </a:pPr>
            <a:endParaRPr lang="fr-FR" sz="36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7" name="Google Shape;137;p6">
            <a:extLst>
              <a:ext uri="{FF2B5EF4-FFF2-40B4-BE49-F238E27FC236}">
                <a16:creationId xmlns:a16="http://schemas.microsoft.com/office/drawing/2014/main" id="{313E8DF2-4212-E542-9280-124DED11D9B8}"/>
              </a:ext>
            </a:extLst>
          </p:cNvPr>
          <p:cNvCxnSpPr/>
          <p:nvPr/>
        </p:nvCxnSpPr>
        <p:spPr>
          <a:xfrm>
            <a:off x="755573" y="3510395"/>
            <a:ext cx="7561263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EA002E2C-9C12-2F4B-8BEF-C9B346EE042F}"/>
              </a:ext>
            </a:extLst>
          </p:cNvPr>
          <p:cNvSpPr txBox="1">
            <a:spLocks/>
          </p:cNvSpPr>
          <p:nvPr/>
        </p:nvSpPr>
        <p:spPr>
          <a:xfrm>
            <a:off x="286054" y="2681242"/>
            <a:ext cx="8229600" cy="688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sz="3200" dirty="0">
                <a:latin typeface="Trebuchet MS" panose="020B0603020202020204" pitchFamily="34" charset="0"/>
              </a:rPr>
              <a:t>Le </a:t>
            </a:r>
            <a:r>
              <a:rPr lang="fr-FR" sz="3200" dirty="0">
                <a:latin typeface="Trebuchet MS" panose="020B0603020202020204" pitchFamily="34" charset="0"/>
                <a:hlinkClick r:id="rId5"/>
              </a:rPr>
              <a:t>site internet du musée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cxnSp>
        <p:nvCxnSpPr>
          <p:cNvPr id="9" name="Google Shape;137;p6">
            <a:extLst>
              <a:ext uri="{FF2B5EF4-FFF2-40B4-BE49-F238E27FC236}">
                <a16:creationId xmlns:a16="http://schemas.microsoft.com/office/drawing/2014/main" id="{D5C5A0AB-AC92-F340-8E90-094487972CBC}"/>
              </a:ext>
            </a:extLst>
          </p:cNvPr>
          <p:cNvCxnSpPr/>
          <p:nvPr/>
        </p:nvCxnSpPr>
        <p:spPr>
          <a:xfrm>
            <a:off x="755573" y="2708920"/>
            <a:ext cx="7561263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0710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Trebuchet MS" panose="020B0603020202020204" pitchFamily="34" charset="0"/>
              </a:rPr>
              <a:t>Les missions du service de médiation culturelle – publics scolaires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755576" y="1700808"/>
            <a:ext cx="75612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C35FB3A-DCC8-C04F-A620-189747FA0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76800"/>
          </a:xfrm>
        </p:spPr>
        <p:txBody>
          <a:bodyPr/>
          <a:lstStyle/>
          <a:p>
            <a:endParaRPr lang="fr-FR" sz="2000" dirty="0">
              <a:latin typeface="Trebuchet MS" panose="020B0703020202090204" pitchFamily="34" charset="0"/>
            </a:endParaRPr>
          </a:p>
          <a:p>
            <a:r>
              <a:rPr lang="fr-FR" dirty="0">
                <a:latin typeface="Trebuchet MS" panose="020B0703020202090204" pitchFamily="34" charset="0"/>
              </a:rPr>
              <a:t>Développer des </a:t>
            </a:r>
            <a:r>
              <a:rPr lang="fr-FR" b="1" dirty="0">
                <a:latin typeface="Trebuchet MS" panose="020B0703020202090204" pitchFamily="34" charset="0"/>
              </a:rPr>
              <a:t>activités pédagogiques </a:t>
            </a:r>
            <a:r>
              <a:rPr lang="fr-FR" dirty="0">
                <a:latin typeface="Trebuchet MS" panose="020B0703020202090204" pitchFamily="34" charset="0"/>
              </a:rPr>
              <a:t>(</a:t>
            </a:r>
            <a:r>
              <a:rPr lang="fr-FR" dirty="0" err="1">
                <a:latin typeface="Trebuchet MS" panose="020B0703020202090204" pitchFamily="34" charset="0"/>
              </a:rPr>
              <a:t>cf</a:t>
            </a:r>
            <a:r>
              <a:rPr lang="fr-FR" dirty="0">
                <a:latin typeface="Trebuchet MS" panose="020B0703020202090204" pitchFamily="34" charset="0"/>
              </a:rPr>
              <a:t> dépliant scolaires / </a:t>
            </a:r>
            <a:r>
              <a:rPr lang="fr-FR" dirty="0" err="1">
                <a:latin typeface="Trebuchet MS" panose="020B0703020202090204" pitchFamily="34" charset="0"/>
              </a:rPr>
              <a:t>péri-scolaires</a:t>
            </a:r>
            <a:r>
              <a:rPr lang="fr-FR" dirty="0">
                <a:latin typeface="Trebuchet MS" panose="020B0703020202090204" pitchFamily="34" charset="0"/>
              </a:rPr>
              <a:t>)</a:t>
            </a:r>
          </a:p>
          <a:p>
            <a:r>
              <a:rPr lang="fr-FR" dirty="0">
                <a:latin typeface="Trebuchet MS" panose="020B0703020202090204" pitchFamily="34" charset="0"/>
              </a:rPr>
              <a:t>Développer des </a:t>
            </a:r>
            <a:r>
              <a:rPr lang="fr-FR" b="1" dirty="0">
                <a:latin typeface="Trebuchet MS" panose="020B0703020202090204" pitchFamily="34" charset="0"/>
              </a:rPr>
              <a:t>ressources pédagogiques </a:t>
            </a:r>
            <a:r>
              <a:rPr lang="fr-FR" dirty="0">
                <a:latin typeface="Trebuchet MS" panose="020B0703020202090204" pitchFamily="34" charset="0"/>
              </a:rPr>
              <a:t>à destination des </a:t>
            </a:r>
            <a:r>
              <a:rPr lang="fr-FR" dirty="0" err="1">
                <a:latin typeface="Trebuchet MS" panose="020B0703020202090204" pitchFamily="34" charset="0"/>
              </a:rPr>
              <a:t>enseignant·es</a:t>
            </a:r>
            <a:r>
              <a:rPr lang="fr-FR" dirty="0">
                <a:latin typeface="Trebuchet MS" panose="020B0703020202090204" pitchFamily="34" charset="0"/>
              </a:rPr>
              <a:t> (</a:t>
            </a:r>
            <a:r>
              <a:rPr lang="fr-FR" dirty="0" err="1">
                <a:latin typeface="Trebuchet MS" panose="020B0703020202090204" pitchFamily="34" charset="0"/>
              </a:rPr>
              <a:t>cf</a:t>
            </a:r>
            <a:r>
              <a:rPr lang="fr-FR" dirty="0">
                <a:latin typeface="Trebuchet MS" panose="020B0703020202090204" pitchFamily="34" charset="0"/>
              </a:rPr>
              <a:t> dossier d’aide à la visite enseignants + dossiers pédagogiques) + des outils de visite pour les élèves</a:t>
            </a:r>
          </a:p>
          <a:p>
            <a:r>
              <a:rPr lang="fr-FR" dirty="0">
                <a:latin typeface="Trebuchet MS" panose="020B0703020202090204" pitchFamily="34" charset="0"/>
              </a:rPr>
              <a:t>Construire des </a:t>
            </a:r>
            <a:r>
              <a:rPr lang="fr-FR" b="1" dirty="0">
                <a:latin typeface="Trebuchet MS" panose="020B0703020202090204" pitchFamily="34" charset="0"/>
              </a:rPr>
              <a:t>projets pédagogiques </a:t>
            </a:r>
            <a:r>
              <a:rPr lang="fr-FR" dirty="0">
                <a:latin typeface="Trebuchet MS" panose="020B0703020202090204" pitchFamily="34" charset="0"/>
              </a:rPr>
              <a:t>avec les classes (« appel à projets « Chercheurs d’art » : des rencontres avec des professionnels du musée)</a:t>
            </a:r>
          </a:p>
          <a:p>
            <a:r>
              <a:rPr lang="fr-FR" dirty="0">
                <a:latin typeface="Trebuchet MS" panose="020B0703020202090204" pitchFamily="34" charset="0"/>
              </a:rPr>
              <a:t>Animer des formations à destination des </a:t>
            </a:r>
            <a:r>
              <a:rPr lang="fr-FR" dirty="0" err="1">
                <a:latin typeface="Trebuchet MS" panose="020B0703020202090204" pitchFamily="34" charset="0"/>
              </a:rPr>
              <a:t>enseignant·es</a:t>
            </a:r>
            <a:r>
              <a:rPr lang="fr-FR" dirty="0">
                <a:latin typeface="Trebuchet MS" panose="020B0703020202090204" pitchFamily="34" charset="0"/>
              </a:rPr>
              <a:t> : EAFC, goûters pédagogiques et visites préparatoires d’exposition</a:t>
            </a:r>
          </a:p>
          <a:p>
            <a:r>
              <a:rPr lang="fr-FR" dirty="0">
                <a:latin typeface="Trebuchet MS" panose="020B0703020202090204" pitchFamily="34" charset="0"/>
              </a:rPr>
              <a:t>Point sur le </a:t>
            </a:r>
            <a:r>
              <a:rPr lang="fr-FR" dirty="0" err="1">
                <a:latin typeface="Trebuchet MS" panose="020B0703020202090204" pitchFamily="34" charset="0"/>
              </a:rPr>
              <a:t>Pass</a:t>
            </a:r>
            <a:r>
              <a:rPr lang="fr-FR" dirty="0">
                <a:latin typeface="Trebuchet MS" panose="020B0703020202090204" pitchFamily="34" charset="0"/>
              </a:rPr>
              <a:t> Culture</a:t>
            </a:r>
          </a:p>
        </p:txBody>
      </p:sp>
    </p:spTree>
    <p:extLst>
      <p:ext uri="{BB962C8B-B14F-4D97-AF65-F5344CB8AC3E}">
        <p14:creationId xmlns:p14="http://schemas.microsoft.com/office/powerpoint/2010/main" val="312030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59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Trebuchet MS"/>
                <a:ea typeface="Trebuchet MS"/>
                <a:cs typeface="Trebuchet MS"/>
                <a:sym typeface="Trebuchet MS"/>
              </a:rPr>
              <a:t>Informations pratiques</a:t>
            </a:r>
            <a:endParaRPr/>
          </a:p>
        </p:txBody>
      </p:sp>
      <p:graphicFrame>
        <p:nvGraphicFramePr>
          <p:cNvPr id="171" name="Google Shape;171;p11"/>
          <p:cNvGraphicFramePr/>
          <p:nvPr/>
        </p:nvGraphicFramePr>
        <p:xfrm>
          <a:off x="395536" y="1098964"/>
          <a:ext cx="8507275" cy="564243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41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1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Visite en autonomie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BC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GRATUIT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25/30 participants max.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BC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700" b="0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Vous avez le droit de parole.</a:t>
                      </a:r>
                      <a:endParaRPr sz="1700" b="0" i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BCB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Visite guidée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2E9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70 € </a:t>
                      </a:r>
                      <a:r>
                        <a:rPr lang="fr-FR" sz="2000" b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(REP – 35€)</a:t>
                      </a:r>
                      <a:endParaRPr sz="2000" b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25/30 participants max</a:t>
                      </a:r>
                      <a:r>
                        <a:rPr lang="fr-FR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2E9D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fr-FR" sz="1700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Découverte ou Histoire des collections : 1h30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fr-FR" sz="1700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Thématique, Alpha ou continent : 1h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fr-FR" sz="1700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Expositions : 1h30 ou 1h</a:t>
                      </a:r>
                      <a:endParaRPr sz="1700" i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2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7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Visite contée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2E9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fr-FR" sz="20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70 € </a:t>
                      </a:r>
                      <a:r>
                        <a:rPr lang="fr-FR" sz="2000" b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(REP – 35€)</a:t>
                      </a:r>
                      <a:endParaRPr sz="2000" b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25/30 participants max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2E9D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fr-FR" sz="1700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Choix d’un continent  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fr-FR" sz="1700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Expositions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fr-FR" sz="1700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Thématique (« Carnavals », « Femmes », « Mythes de création »…)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2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2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Atelier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2E9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100 € </a:t>
                      </a:r>
                      <a:r>
                        <a:rPr lang="fr-FR" sz="2000" b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(REP – 50€)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25/30 participants max.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2E9D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fr-FR" sz="1700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Du cycle 1 au lycée</a:t>
                      </a:r>
                      <a:endParaRPr sz="1700" i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fr-FR" sz="1700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Autour des collections ou des expositions</a:t>
                      </a:r>
                      <a:endParaRPr sz="1700" i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2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Visio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2CC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60 € </a:t>
                      </a:r>
                      <a:r>
                        <a:rPr lang="fr-FR" sz="2000" b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(REP – 30 €)</a:t>
                      </a:r>
                      <a:endParaRPr sz="2000" b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2CC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700" b="0" i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Pour la classe, à l’école ou la maison ou en hybride</a:t>
                      </a:r>
                      <a:endParaRPr sz="1700" b="0" i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2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916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body" idx="1"/>
          </p:nvPr>
        </p:nvSpPr>
        <p:spPr>
          <a:xfrm>
            <a:off x="457200" y="692696"/>
            <a:ext cx="8229600" cy="5784304"/>
          </a:xfrm>
          <a:prstGeom prst="rect">
            <a:avLst/>
          </a:prstGeom>
          <a:solidFill>
            <a:srgbClr val="FBCB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080"/>
              <a:buNone/>
            </a:pPr>
            <a:r>
              <a:rPr lang="fr-FR" sz="4800" dirty="0"/>
              <a:t>Programmation 2024-2025</a:t>
            </a:r>
            <a:endParaRPr sz="4800" dirty="0"/>
          </a:p>
          <a:p>
            <a:pPr marL="0" lvl="0" indent="0" algn="ctr" rtl="0">
              <a:spcBef>
                <a:spcPts val="280"/>
              </a:spcBef>
              <a:spcAft>
                <a:spcPts val="0"/>
              </a:spcAft>
              <a:buSzPts val="1190"/>
              <a:buNone/>
            </a:pPr>
            <a:endParaRPr sz="1400" dirty="0"/>
          </a:p>
          <a:p>
            <a:pPr marL="182563" lvl="0" indent="-182563" algn="l" rtl="0">
              <a:spcBef>
                <a:spcPts val="640"/>
              </a:spcBef>
              <a:spcAft>
                <a:spcPts val="0"/>
              </a:spcAft>
              <a:buSzPts val="2720"/>
              <a:buFont typeface="Arial"/>
              <a:buChar char="-"/>
            </a:pPr>
            <a:r>
              <a:rPr lang="fr-FR" sz="3200" b="1" dirty="0"/>
              <a:t>Zombis, la mort n’est pas une fin ? </a:t>
            </a:r>
            <a:r>
              <a:rPr lang="fr-FR" sz="3200" dirty="0"/>
              <a:t>(8/10/24-16/02/25)</a:t>
            </a:r>
            <a:endParaRPr dirty="0"/>
          </a:p>
          <a:p>
            <a:pPr marL="0" indent="0">
              <a:spcBef>
                <a:spcPts val="640"/>
              </a:spcBef>
              <a:buSzPts val="2720"/>
              <a:buNone/>
            </a:pPr>
            <a:r>
              <a:rPr lang="fr-FR" sz="2000" dirty="0" err="1">
                <a:hlinkClick r:id="rId3"/>
              </a:rPr>
              <a:t>Padlet</a:t>
            </a:r>
            <a:r>
              <a:rPr lang="fr-FR" sz="2000" dirty="0">
                <a:hlinkClick r:id="rId3"/>
              </a:rPr>
              <a:t> de ressources</a:t>
            </a:r>
            <a:endParaRPr lang="fr-FR" sz="2000" dirty="0"/>
          </a:p>
          <a:p>
            <a:pPr marL="0" indent="0">
              <a:spcBef>
                <a:spcPts val="640"/>
              </a:spcBef>
              <a:buSzPts val="2720"/>
              <a:buNone/>
            </a:pPr>
            <a:endParaRPr sz="2000" dirty="0"/>
          </a:p>
          <a:p>
            <a:pPr marL="182563" lvl="0" indent="-182563" algn="l" rtl="0">
              <a:spcBef>
                <a:spcPts val="640"/>
              </a:spcBef>
              <a:spcAft>
                <a:spcPts val="0"/>
              </a:spcAft>
              <a:buSzPts val="2720"/>
              <a:buFont typeface="Arial"/>
              <a:buChar char="-"/>
            </a:pPr>
            <a:r>
              <a:rPr lang="fr-FR" sz="3200" b="1" dirty="0"/>
              <a:t>Au fil de l’or, l’art de se vêtir de l’Orient au Soleil-Levant </a:t>
            </a:r>
            <a:r>
              <a:rPr lang="fr-FR" sz="3200" dirty="0"/>
              <a:t>(11/02/25-06/07/25)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rPr lang="fr-FR" sz="2000" dirty="0" err="1">
                <a:hlinkClick r:id="rId4"/>
              </a:rPr>
              <a:t>Padlet</a:t>
            </a:r>
            <a:r>
              <a:rPr lang="fr-FR" sz="2000" dirty="0">
                <a:hlinkClick r:id="rId4"/>
              </a:rPr>
              <a:t> de ressources</a:t>
            </a:r>
            <a:endParaRPr sz="20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720"/>
              <a:buNone/>
            </a:pPr>
            <a:endParaRPr sz="2000" dirty="0"/>
          </a:p>
          <a:p>
            <a:pPr marL="182563" lvl="0" indent="-182563" algn="l" rtl="0">
              <a:spcBef>
                <a:spcPts val="640"/>
              </a:spcBef>
              <a:spcAft>
                <a:spcPts val="0"/>
              </a:spcAft>
              <a:buSzPts val="2720"/>
              <a:buFont typeface="Arial"/>
              <a:buChar char="-"/>
            </a:pPr>
            <a:r>
              <a:rPr lang="fr-FR" sz="3200" b="1" dirty="0"/>
              <a:t>Mission Dakar-Djibouti [1931-1933] Contre-enquêtes</a:t>
            </a:r>
            <a:r>
              <a:rPr lang="fr-FR" sz="3200" dirty="0"/>
              <a:t> (15/04/25-14/09/25)</a:t>
            </a:r>
            <a:endParaRPr dirty="0"/>
          </a:p>
          <a:p>
            <a:pPr marL="182563" lvl="0" indent="-53023" algn="ctr" rtl="0">
              <a:spcBef>
                <a:spcPts val="480"/>
              </a:spcBef>
              <a:spcAft>
                <a:spcPts val="0"/>
              </a:spcAft>
              <a:buSzPts val="2040"/>
              <a:buFont typeface="Arial"/>
              <a:buNone/>
            </a:pPr>
            <a:endParaRPr dirty="0"/>
          </a:p>
          <a:p>
            <a:pPr marL="182563" lvl="0" indent="0" algn="l" rtl="0">
              <a:spcBef>
                <a:spcPts val="800"/>
              </a:spcBef>
              <a:spcAft>
                <a:spcPts val="0"/>
              </a:spcAft>
              <a:buSzPts val="3400"/>
              <a:buFont typeface="Arial"/>
              <a:buNone/>
            </a:pP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014683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body" idx="1"/>
          </p:nvPr>
        </p:nvSpPr>
        <p:spPr>
          <a:xfrm>
            <a:off x="457200" y="692696"/>
            <a:ext cx="8229600" cy="5784304"/>
          </a:xfrm>
          <a:prstGeom prst="rect">
            <a:avLst/>
          </a:prstGeom>
          <a:solidFill>
            <a:srgbClr val="FBCB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080"/>
              <a:buNone/>
            </a:pPr>
            <a:r>
              <a:rPr lang="fr-FR" sz="4800" dirty="0"/>
              <a:t>Programmation 2025-2026</a:t>
            </a:r>
            <a:endParaRPr sz="4800" dirty="0"/>
          </a:p>
          <a:p>
            <a:pPr marL="0" lvl="0" indent="0" algn="ctr" rtl="0">
              <a:spcBef>
                <a:spcPts val="280"/>
              </a:spcBef>
              <a:spcAft>
                <a:spcPts val="0"/>
              </a:spcAft>
              <a:buSzPts val="1190"/>
              <a:buNone/>
            </a:pPr>
            <a:endParaRPr sz="1400" dirty="0"/>
          </a:p>
          <a:p>
            <a:pPr marL="182563" lvl="0" indent="-182563" algn="l" rtl="0">
              <a:spcBef>
                <a:spcPts val="640"/>
              </a:spcBef>
              <a:spcAft>
                <a:spcPts val="0"/>
              </a:spcAft>
              <a:buSzPts val="2720"/>
              <a:buFont typeface="Arial"/>
              <a:buChar char="-"/>
            </a:pPr>
            <a:r>
              <a:rPr lang="fr-FR" sz="3200" b="1" dirty="0" err="1"/>
              <a:t>Amazônia</a:t>
            </a:r>
            <a:r>
              <a:rPr lang="fr-FR" sz="3200" b="1" dirty="0"/>
              <a:t>. Créations et futurs autochtones </a:t>
            </a:r>
            <a:r>
              <a:rPr lang="fr-FR" sz="3200" dirty="0"/>
              <a:t>(</a:t>
            </a:r>
            <a:r>
              <a:rPr lang="fr-FR" sz="3200" dirty="0" smtClean="0"/>
              <a:t>30/09/25-18/01/26</a:t>
            </a:r>
            <a:r>
              <a:rPr lang="fr-FR" sz="3200" dirty="0"/>
              <a:t>)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720"/>
              <a:buNone/>
            </a:pPr>
            <a:endParaRPr sz="3200" dirty="0"/>
          </a:p>
          <a:p>
            <a:pPr marL="182563" lvl="0" indent="-182563" algn="l" rtl="0">
              <a:spcBef>
                <a:spcPts val="640"/>
              </a:spcBef>
              <a:spcAft>
                <a:spcPts val="0"/>
              </a:spcAft>
              <a:buSzPts val="2720"/>
              <a:buFont typeface="Arial"/>
              <a:buChar char="-"/>
            </a:pPr>
            <a:r>
              <a:rPr lang="fr-FR" sz="3200" b="1" dirty="0"/>
              <a:t>Dragons </a:t>
            </a:r>
            <a:r>
              <a:rPr lang="fr-FR" sz="3200" dirty="0"/>
              <a:t>(18/11/25-01/03/26)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720"/>
              <a:buNone/>
            </a:pPr>
            <a:endParaRPr sz="3200" dirty="0"/>
          </a:p>
          <a:p>
            <a:pPr marL="182563" lvl="0" indent="-182563" algn="l" rtl="0">
              <a:spcBef>
                <a:spcPts val="640"/>
              </a:spcBef>
              <a:spcAft>
                <a:spcPts val="0"/>
              </a:spcAft>
              <a:buSzPts val="2720"/>
              <a:buFont typeface="Arial"/>
              <a:buChar char="-"/>
            </a:pPr>
            <a:r>
              <a:rPr lang="fr-FR" sz="3200" b="1" dirty="0" err="1">
                <a:hlinkClick r:id="rId3"/>
              </a:rPr>
              <a:t>Africa</a:t>
            </a:r>
            <a:r>
              <a:rPr lang="fr-FR" sz="3200" b="1" dirty="0">
                <a:hlinkClick r:id="rId3"/>
              </a:rPr>
              <a:t> </a:t>
            </a:r>
            <a:r>
              <a:rPr lang="fr-FR" sz="3200" b="1" dirty="0" err="1">
                <a:hlinkClick r:id="rId3"/>
              </a:rPr>
              <a:t>Fashion</a:t>
            </a:r>
            <a:r>
              <a:rPr lang="fr-FR" sz="3200" b="1" dirty="0">
                <a:hlinkClick r:id="rId3"/>
              </a:rPr>
              <a:t> </a:t>
            </a:r>
            <a:r>
              <a:rPr lang="fr-FR" sz="3200" dirty="0"/>
              <a:t>(31/03/26-12/07/26)</a:t>
            </a:r>
            <a:endParaRPr dirty="0"/>
          </a:p>
          <a:p>
            <a:pPr marL="182563" lvl="0" indent="-53023" algn="ctr" rtl="0">
              <a:spcBef>
                <a:spcPts val="480"/>
              </a:spcBef>
              <a:spcAft>
                <a:spcPts val="0"/>
              </a:spcAft>
              <a:buSzPts val="2040"/>
              <a:buFont typeface="Arial"/>
              <a:buNone/>
            </a:pPr>
            <a:endParaRPr dirty="0"/>
          </a:p>
          <a:p>
            <a:pPr marL="182563" lvl="0" indent="0" algn="l" rtl="0">
              <a:spcBef>
                <a:spcPts val="800"/>
              </a:spcBef>
              <a:spcAft>
                <a:spcPts val="0"/>
              </a:spcAft>
              <a:buSzPts val="3400"/>
              <a:buFont typeface="Arial"/>
              <a:buNone/>
            </a:pP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04999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dirty="0">
                <a:latin typeface="Trebuchet MS" panose="020B0603020202020204" pitchFamily="34" charset="0"/>
              </a:rPr>
              <a:t>Pour vous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700808"/>
            <a:ext cx="7571184" cy="4824834"/>
          </a:xfrm>
        </p:spPr>
        <p:txBody>
          <a:bodyPr rtlCol="0">
            <a:normAutofit lnSpcReduction="1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>
                <a:latin typeface="Trebuchet MS" panose="020B0603020202020204" pitchFamily="34" charset="0"/>
              </a:rPr>
              <a:t>Une rubrique « Enseignants » sur le </a:t>
            </a:r>
            <a:r>
              <a:rPr lang="fr-FR" dirty="0">
                <a:latin typeface="Trebuchet MS" panose="020B0603020202020204" pitchFamily="34" charset="0"/>
                <a:hlinkClick r:id="rId2"/>
              </a:rPr>
              <a:t>site Internet</a:t>
            </a:r>
            <a:endParaRPr lang="fr-FR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1800" dirty="0">
              <a:latin typeface="Trebuchet MS" panose="020B0603020202020204" pitchFamily="34" charset="0"/>
            </a:endParaRP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>
                <a:latin typeface="Trebuchet MS" panose="020B0603020202020204" pitchFamily="34" charset="0"/>
              </a:rPr>
              <a:t>Une lettre d’information trimestrielle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800" dirty="0">
              <a:latin typeface="Trebuchet MS" panose="020B0603020202020204" pitchFamily="34" charset="0"/>
            </a:endParaRP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>
                <a:latin typeface="Trebuchet MS" panose="020B0603020202020204" pitchFamily="34" charset="0"/>
              </a:rPr>
              <a:t>De nouveaux outils en ligne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1800" dirty="0">
              <a:latin typeface="Trebuchet MS" panose="020B0603020202020204" pitchFamily="34" charset="0"/>
            </a:endParaRP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>
                <a:latin typeface="Trebuchet MS" panose="020B0603020202020204" pitchFamily="34" charset="0"/>
              </a:rPr>
              <a:t>Accès gratuit aux collections permanentes, aux expositions des mezzanines et aux expositions de la Galerie Jardin sur présentation du </a:t>
            </a:r>
            <a:r>
              <a:rPr lang="fr-FR" b="1" dirty="0" err="1">
                <a:latin typeface="Trebuchet MS" panose="020B0603020202020204" pitchFamily="34" charset="0"/>
              </a:rPr>
              <a:t>Pass</a:t>
            </a:r>
            <a:r>
              <a:rPr lang="fr-FR" b="1" dirty="0">
                <a:latin typeface="Trebuchet MS" panose="020B0603020202020204" pitchFamily="34" charset="0"/>
              </a:rPr>
              <a:t> Education</a:t>
            </a:r>
            <a:r>
              <a:rPr lang="fr-FR" dirty="0">
                <a:latin typeface="Trebuchet MS" panose="020B0603020202020204" pitchFamily="34" charset="0"/>
              </a:rPr>
              <a:t> en cours de validité.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1800" dirty="0">
              <a:latin typeface="Trebuchet MS" panose="020B0603020202020204" pitchFamily="34" charset="0"/>
            </a:endParaRP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>
                <a:latin typeface="Trebuchet MS" panose="020B0603020202020204" pitchFamily="34" charset="0"/>
              </a:rPr>
              <a:t>Contacts : </a:t>
            </a:r>
            <a:r>
              <a:rPr lang="fr-FR" dirty="0">
                <a:latin typeface="Trebuchet MS" panose="020B0603020202020204" pitchFamily="34" charset="0"/>
                <a:hlinkClick r:id="rId3"/>
              </a:rPr>
              <a:t>clemence.revuz@quaibranly.fr</a:t>
            </a:r>
            <a:r>
              <a:rPr lang="fr-FR" dirty="0">
                <a:latin typeface="Trebuchet MS" panose="020B0603020202020204" pitchFamily="34" charset="0"/>
              </a:rPr>
              <a:t>           		        </a:t>
            </a:r>
            <a:r>
              <a:rPr lang="fr-FR" dirty="0">
                <a:latin typeface="Trebuchet MS" panose="020B0603020202020204" pitchFamily="34" charset="0"/>
                <a:hlinkClick r:id="rId4"/>
              </a:rPr>
              <a:t>helene.clevy@quaibranly.fr</a:t>
            </a:r>
            <a:r>
              <a:rPr lang="fr-FR" dirty="0">
                <a:latin typeface="Trebuchet MS" panose="020B0603020202020204" pitchFamily="34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8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800" dirty="0">
              <a:latin typeface="Trebuchet MS" panose="020B0603020202020204" pitchFamily="34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755650" y="1412875"/>
            <a:ext cx="75612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2896"/>
            <a:ext cx="472447" cy="4252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76000" y1="78594" x2="76000" y2="78594"/>
                        <a14:foregroundMark x1="56667" y1="60156" x2="56667" y2="60156"/>
                        <a14:foregroundMark x1="34556" y1="23438" x2="34556" y2="23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7" y="3356992"/>
            <a:ext cx="457200" cy="3251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2111" y1="18111" x2="72111" y2="18111"/>
                        <a14:foregroundMark x1="81444" y1="28000" x2="81444" y2="28000"/>
                        <a14:foregroundMark x1="92333" y1="42444" x2="92333" y2="42444"/>
                        <a14:foregroundMark x1="27333" y1="82667" x2="27333" y2="82667"/>
                        <a14:foregroundMark x1="17667" y1="71444" x2="17667" y2="71444"/>
                        <a14:foregroundMark x1="17000" y1="50111" x2="17000" y2="50111"/>
                        <a14:foregroundMark x1="58778" y1="24000" x2="58778" y2="24000"/>
                        <a14:foregroundMark x1="68889" y1="33667" x2="68889" y2="33667"/>
                        <a14:foregroundMark x1="76889" y1="40556" x2="76889" y2="40556"/>
                        <a14:foregroundMark x1="82222" y1="47000" x2="82222" y2="47000"/>
                        <a14:foregroundMark x1="53444" y1="17889" x2="53444" y2="17889"/>
                        <a14:foregroundMark x1="42222" y1="24222" x2="42222" y2="24222"/>
                        <a14:foregroundMark x1="58556" y1="7778" x2="58556" y2="7778"/>
                        <a14:foregroundMark x1="56667" y1="76000" x2="5666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03" y="4509120"/>
            <a:ext cx="453644" cy="4536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3" y="5959152"/>
            <a:ext cx="350168" cy="3501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0000">
                        <a14:foregroundMark x1="24333" y1="40000" x2="24333" y2="40000"/>
                        <a14:foregroundMark x1="34889" y1="40000" x2="34889" y2="40000"/>
                        <a14:foregroundMark x1="50889" y1="41538" x2="50889" y2="41538"/>
                        <a14:foregroundMark x1="65000" y1="43269" x2="65000" y2="43269"/>
                        <a14:foregroundMark x1="76111" y1="42308" x2="76111" y2="4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1" y="1810949"/>
            <a:ext cx="525963" cy="3038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/>
          <p:nvPr/>
        </p:nvSpPr>
        <p:spPr>
          <a:xfrm>
            <a:off x="0" y="351148"/>
            <a:ext cx="9144000" cy="6506852"/>
          </a:xfrm>
          <a:prstGeom prst="rect">
            <a:avLst/>
          </a:prstGeom>
          <a:blipFill rotWithShape="1">
            <a:blip r:embed="rId3">
              <a:alphaModFix amt="52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4"/>
          <p:cNvSpPr txBox="1">
            <a:spLocks noGrp="1"/>
          </p:cNvSpPr>
          <p:nvPr>
            <p:ph type="title"/>
          </p:nvPr>
        </p:nvSpPr>
        <p:spPr>
          <a:xfrm>
            <a:off x="457200" y="863189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Bonne visite ! </a:t>
            </a:r>
            <a:r>
              <a:rPr lang="fr-FR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>
              <a:solidFill>
                <a:schemeClr val="dk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74A7FD-CE89-224D-81D8-EFDE8EA7BC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0" t="2317" r="3094" b="1967"/>
          <a:stretch/>
        </p:blipFill>
        <p:spPr>
          <a:xfrm>
            <a:off x="2756647" y="2702859"/>
            <a:ext cx="3644154" cy="36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7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33670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fr-FR" sz="4800" dirty="0"/>
              <a:t>Programme de la journée</a:t>
            </a:r>
          </a:p>
          <a:p>
            <a:r>
              <a:rPr lang="fr-FR" sz="2200" b="1" dirty="0"/>
              <a:t>9h30-10h : </a:t>
            </a:r>
            <a:r>
              <a:rPr lang="fr-FR" sz="2200" dirty="0"/>
              <a:t>Accueil et présentation du musée par Hélène Clévy, professeure-relais pour l’académie de Créteil</a:t>
            </a:r>
          </a:p>
          <a:p>
            <a:r>
              <a:rPr lang="fr-FR" sz="2200" b="1" dirty="0"/>
              <a:t>10h et 10h15</a:t>
            </a:r>
            <a:r>
              <a:rPr lang="fr-FR" sz="2200" dirty="0"/>
              <a:t> : Visites guidées de l’exposition « Mission Dakar-Djibouti [1931-1933] : contre-enquêtes »</a:t>
            </a:r>
          </a:p>
          <a:p>
            <a:r>
              <a:rPr lang="fr-FR" sz="2200" b="1" dirty="0"/>
              <a:t>11h30-12h30 : </a:t>
            </a:r>
            <a:r>
              <a:rPr lang="fr-FR" sz="2200" dirty="0"/>
              <a:t>Rencontre avec Gaëlle </a:t>
            </a:r>
            <a:r>
              <a:rPr lang="fr-FR" sz="2200" dirty="0" err="1"/>
              <a:t>Beaujean</a:t>
            </a:r>
            <a:r>
              <a:rPr lang="fr-FR" sz="2200" dirty="0"/>
              <a:t>, responsable de collections Afrique et commissaire générale de l’exposition</a:t>
            </a:r>
          </a:p>
          <a:p>
            <a:r>
              <a:rPr lang="fr-FR" sz="2200" b="1" dirty="0"/>
              <a:t>12h40-14h : Pause déjeuner</a:t>
            </a:r>
          </a:p>
          <a:p>
            <a:r>
              <a:rPr lang="fr-FR" sz="2200" b="1" dirty="0"/>
              <a:t>14h-15h</a:t>
            </a:r>
            <a:r>
              <a:rPr lang="fr-FR" sz="2200" dirty="0"/>
              <a:t> : Intervention de Pierre-Yves Bocquet (Fondation pour la Mémoire de l’Esclavage) sur la question de la dette haïtienne</a:t>
            </a:r>
            <a:endParaRPr lang="fr-FR" sz="2200" b="1" dirty="0"/>
          </a:p>
          <a:p>
            <a:r>
              <a:rPr lang="fr-FR" sz="2200" b="1" dirty="0"/>
              <a:t>15h-15h30 : </a:t>
            </a:r>
            <a:r>
              <a:rPr lang="fr-FR" sz="2200" dirty="0"/>
              <a:t>présentation des activités et des ressources pédagogiques de la FME par Anne Boulanger, professeure-relais pour l’académie de Créteil</a:t>
            </a:r>
          </a:p>
          <a:p>
            <a:r>
              <a:rPr lang="fr-FR" sz="2200" b="1" dirty="0"/>
              <a:t>15h30-16h : </a:t>
            </a:r>
            <a:r>
              <a:rPr lang="fr-FR" sz="2200" dirty="0"/>
              <a:t>l’actualité de la DAAC de Créteil, PIE, appel à projets…</a:t>
            </a:r>
            <a:endParaRPr lang="fr-FR" sz="1300" b="1" dirty="0"/>
          </a:p>
        </p:txBody>
      </p:sp>
    </p:spTree>
    <p:extLst>
      <p:ext uri="{BB962C8B-B14F-4D97-AF65-F5344CB8AC3E}">
        <p14:creationId xmlns:p14="http://schemas.microsoft.com/office/powerpoint/2010/main" val="283166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688" y="436563"/>
            <a:ext cx="8229600" cy="990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200" dirty="0">
                <a:latin typeface="Trebuchet MS" panose="020B0603020202020204" pitchFamily="34" charset="0"/>
              </a:rPr>
              <a:t>Bienvenue au </a:t>
            </a:r>
            <a:br>
              <a:rPr lang="fr-FR" sz="3200" dirty="0">
                <a:latin typeface="Trebuchet MS" panose="020B0603020202020204" pitchFamily="34" charset="0"/>
              </a:rPr>
            </a:br>
            <a:r>
              <a:rPr lang="fr-FR" sz="3200" dirty="0">
                <a:latin typeface="Trebuchet MS" panose="020B0603020202020204" pitchFamily="34" charset="0"/>
              </a:rPr>
              <a:t>musée du quai Branly – Jacques Chirac !</a:t>
            </a:r>
          </a:p>
        </p:txBody>
      </p:sp>
      <p:pic>
        <p:nvPicPr>
          <p:cNvPr id="7171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/>
          <a:stretch>
            <a:fillRect/>
          </a:stretch>
        </p:blipFill>
        <p:spPr bwMode="auto">
          <a:xfrm>
            <a:off x="755650" y="1700213"/>
            <a:ext cx="3052763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>
          <a:xfrm>
            <a:off x="755650" y="1412875"/>
            <a:ext cx="75612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9225" y="3160713"/>
            <a:ext cx="2314575" cy="1543050"/>
          </a:xfrm>
        </p:spPr>
      </p:pic>
      <p:pic>
        <p:nvPicPr>
          <p:cNvPr id="7174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4756150"/>
            <a:ext cx="227488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5"/>
          <a:stretch>
            <a:fillRect/>
          </a:stretch>
        </p:blipFill>
        <p:spPr bwMode="auto">
          <a:xfrm>
            <a:off x="6300788" y="4756150"/>
            <a:ext cx="237331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794" y="3140968"/>
            <a:ext cx="2273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7" name="ZoneTexte 9"/>
          <p:cNvSpPr txBox="1">
            <a:spLocks noChangeArrowheads="1"/>
          </p:cNvSpPr>
          <p:nvPr/>
        </p:nvSpPr>
        <p:spPr bwMode="auto">
          <a:xfrm>
            <a:off x="4067175" y="1916113"/>
            <a:ext cx="4465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2000">
                <a:latin typeface="Trebuchet MS" panose="020B0603020202020204" pitchFamily="34" charset="0"/>
              </a:rPr>
              <a:t>Ouvert en 2006, dédié aux arts et civilisations d’Afrique</a:t>
            </a:r>
            <a:r>
              <a:rPr lang="fr-FR" altLang="fr-FR" sz="2000" dirty="0">
                <a:latin typeface="Trebuchet MS" panose="020B0603020202020204" pitchFamily="34" charset="0"/>
              </a:rPr>
              <a:t>, d’Asie, d’Océanie et des Amériques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musée en quelques chiffres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000" dirty="0">
              <a:latin typeface="Trebuchet MS" panose="020B0703020202090204" pitchFamily="34" charset="0"/>
            </a:endParaRPr>
          </a:p>
          <a:p>
            <a:r>
              <a:rPr lang="fr-FR" sz="2000" dirty="0">
                <a:latin typeface="Trebuchet MS" panose="020B0703020202090204" pitchFamily="34" charset="0"/>
              </a:rPr>
              <a:t>370 000 objets originaires d’Afrique, du Proche-Orient, d’Asie, d’Océanie et des Amériques qui illustrent la richesse et la diversité culturelle des civilisations extra-européennes du Néolithique (+/- 10 000 ans) au 21ème siècle dont :</a:t>
            </a:r>
          </a:p>
          <a:p>
            <a:pPr lvl="1"/>
            <a:r>
              <a:rPr lang="fr-FR" dirty="0">
                <a:latin typeface="Trebuchet MS" panose="020B0703020202090204" pitchFamily="34" charset="0"/>
              </a:rPr>
              <a:t>3500 objets présentés sur le plateau des Collections</a:t>
            </a:r>
          </a:p>
          <a:p>
            <a:pPr lvl="1"/>
            <a:r>
              <a:rPr lang="fr-FR" dirty="0">
                <a:latin typeface="Trebuchet MS" panose="020B0703020202090204" pitchFamily="34" charset="0"/>
              </a:rPr>
              <a:t>1800 objets prêtés et déposés par an </a:t>
            </a:r>
          </a:p>
          <a:p>
            <a:pPr lvl="1"/>
            <a:r>
              <a:rPr lang="fr-FR" dirty="0">
                <a:latin typeface="Trebuchet MS" panose="020B0703020202090204" pitchFamily="34" charset="0"/>
              </a:rPr>
              <a:t>15 000 objets déplacés pour usage interne ou externe par an</a:t>
            </a:r>
          </a:p>
          <a:p>
            <a:endParaRPr lang="fr-FR" sz="2000" dirty="0">
              <a:latin typeface="Trebuchet MS" panose="020B0703020202090204" pitchFamily="34" charset="0"/>
            </a:endParaRPr>
          </a:p>
          <a:p>
            <a:r>
              <a:rPr lang="fr-FR" sz="2000" dirty="0">
                <a:latin typeface="Trebuchet MS" panose="020B0703020202090204" pitchFamily="34" charset="0"/>
              </a:rPr>
              <a:t>700 000 pièces iconographiques (Photographies, dessins, affiches, etc.)</a:t>
            </a:r>
          </a:p>
          <a:p>
            <a:endParaRPr lang="fr-FR" sz="2000" dirty="0">
              <a:latin typeface="Trebuchet MS" panose="020B0703020202090204" pitchFamily="34" charset="0"/>
            </a:endParaRPr>
          </a:p>
          <a:p>
            <a:r>
              <a:rPr lang="fr-FR" sz="2000" dirty="0">
                <a:latin typeface="Trebuchet MS" panose="020B0703020202090204" pitchFamily="34" charset="0"/>
              </a:rPr>
              <a:t>200 000 titres d’ouvrages de référence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B224AC8-56E2-EB42-BA6C-265D5BFFCF39}"/>
              </a:ext>
            </a:extLst>
          </p:cNvPr>
          <p:cNvCxnSpPr/>
          <p:nvPr/>
        </p:nvCxnSpPr>
        <p:spPr>
          <a:xfrm>
            <a:off x="683568" y="1509167"/>
            <a:ext cx="75612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47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755576" y="1700808"/>
            <a:ext cx="75612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C35FB3A-DCC8-C04F-A620-189747FA0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endParaRPr lang="fr-FR" sz="28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fr-FR" sz="2800" dirty="0">
                <a:latin typeface="Trebuchet MS" panose="020B0703020202090204" pitchFamily="34" charset="0"/>
              </a:rPr>
              <a:t>Depuis l’Ancien Régime (et réaffirmé par la </a:t>
            </a:r>
            <a:r>
              <a:rPr lang="fr-FR" sz="2800" dirty="0">
                <a:latin typeface="Trebuchet MS" panose="020B0703020202090204" pitchFamily="34" charset="0"/>
                <a:hlinkClick r:id="rId3"/>
              </a:rPr>
              <a:t>loi n° 2002-05 du 4 janvier 2002</a:t>
            </a:r>
            <a:r>
              <a:rPr lang="fr-FR" sz="2800" dirty="0">
                <a:latin typeface="Trebuchet MS" panose="020B0703020202090204" pitchFamily="34" charset="0"/>
              </a:rPr>
              <a:t>, complétée par </a:t>
            </a:r>
            <a:r>
              <a:rPr lang="fr-FR" sz="2800" dirty="0">
                <a:latin typeface="Trebuchet MS" panose="020B0703020202090204" pitchFamily="34" charset="0"/>
                <a:hlinkClick r:id="rId4"/>
              </a:rPr>
              <a:t>l’ordonnance n°2004-178 du 20 février 2004</a:t>
            </a:r>
            <a:r>
              <a:rPr lang="fr-FR" sz="2800" dirty="0">
                <a:latin typeface="Trebuchet MS" panose="020B0703020202090204" pitchFamily="34" charset="0"/>
              </a:rPr>
              <a:t>) les collections nationales sont « </a:t>
            </a:r>
            <a:r>
              <a:rPr lang="fr-FR" sz="2800" b="1" dirty="0">
                <a:latin typeface="Trebuchet MS" panose="020B0703020202090204" pitchFamily="34" charset="0"/>
              </a:rPr>
              <a:t>inaliénables</a:t>
            </a:r>
            <a:r>
              <a:rPr lang="fr-FR" sz="2800" dirty="0">
                <a:latin typeface="Trebuchet MS" panose="020B0703020202090204" pitchFamily="34" charset="0"/>
              </a:rPr>
              <a:t> » et « </a:t>
            </a:r>
            <a:r>
              <a:rPr lang="fr-FR" sz="2800" b="1" dirty="0">
                <a:latin typeface="Trebuchet MS" panose="020B0703020202090204" pitchFamily="34" charset="0"/>
              </a:rPr>
              <a:t>imprescriptibles</a:t>
            </a:r>
            <a:r>
              <a:rPr lang="fr-FR" sz="2800" dirty="0">
                <a:latin typeface="Trebuchet MS" panose="020B0703020202090204" pitchFamily="34" charset="0"/>
              </a:rPr>
              <a:t> ». </a:t>
            </a:r>
          </a:p>
          <a:p>
            <a:pPr marL="0" indent="0">
              <a:buNone/>
            </a:pPr>
            <a:endParaRPr lang="fr-FR" sz="28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fr-FR" sz="2800" dirty="0">
                <a:latin typeface="Trebuchet MS" panose="020B0703020202090204" pitchFamily="34" charset="0"/>
              </a:rPr>
              <a:t>Le musée du quai Branly-Jacques Chirac est le gardien des œuvres, pas leur propriétaire. Il assure leur protection, leur analyse et leur diffusion au public.</a:t>
            </a:r>
          </a:p>
          <a:p>
            <a:pPr marL="0" indent="0">
              <a:buNone/>
            </a:pPr>
            <a:endParaRPr lang="fr-FR" sz="28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fr-FR" sz="28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fr-FR" sz="2800" dirty="0">
              <a:latin typeface="Trebuchet MS" panose="020B070302020209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5C0D36F-F258-F84F-8EAB-6352BBA4AC61}"/>
              </a:ext>
            </a:extLst>
          </p:cNvPr>
          <p:cNvSpPr txBox="1">
            <a:spLocks/>
          </p:cNvSpPr>
          <p:nvPr/>
        </p:nvSpPr>
        <p:spPr>
          <a:xfrm>
            <a:off x="457200" y="609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dirty="0">
                <a:latin typeface="Trebuchet MS" panose="020B0603020202020204" pitchFamily="34" charset="0"/>
              </a:rPr>
              <a:t>Les collections nationales</a:t>
            </a:r>
          </a:p>
        </p:txBody>
      </p:sp>
    </p:spTree>
    <p:extLst>
      <p:ext uri="{BB962C8B-B14F-4D97-AF65-F5344CB8AC3E}">
        <p14:creationId xmlns:p14="http://schemas.microsoft.com/office/powerpoint/2010/main" val="355274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-185932" y="128195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grpSp>
        <p:nvGrpSpPr>
          <p:cNvPr id="15362" name="Group 3"/>
          <p:cNvGrpSpPr>
            <a:grpSpLocks noChangeAspect="1"/>
          </p:cNvGrpSpPr>
          <p:nvPr/>
        </p:nvGrpSpPr>
        <p:grpSpPr bwMode="auto">
          <a:xfrm>
            <a:off x="1390881" y="1556792"/>
            <a:ext cx="6102299" cy="4135554"/>
            <a:chOff x="2032" y="5053"/>
            <a:chExt cx="8376" cy="5542"/>
          </a:xfrm>
        </p:grpSpPr>
        <p:sp>
          <p:nvSpPr>
            <p:cNvPr id="1536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32" y="5053"/>
              <a:ext cx="8376" cy="5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5400" y="9109"/>
              <a:ext cx="1564" cy="1139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5837" tIns="32918" rIns="65837" bIns="32918"/>
            <a:lstStyle/>
            <a:p>
              <a:pPr algn="ctr"/>
              <a:r>
                <a:rPr lang="fr-FR" sz="1425" b="1" dirty="0">
                  <a:latin typeface="Calibri" pitchFamily="34" charset="0"/>
                  <a:cs typeface="Times New Roman" pitchFamily="18" charset="0"/>
                </a:rPr>
                <a:t>  Musée du quai Branly</a:t>
              </a:r>
              <a:endParaRPr lang="fr-FR" dirty="0">
                <a:latin typeface="Calibri" pitchFamily="34" charset="0"/>
              </a:endParaRPr>
            </a:p>
          </p:txBody>
        </p:sp>
        <p:sp>
          <p:nvSpPr>
            <p:cNvPr id="15366" name="Oval 6"/>
            <p:cNvSpPr>
              <a:spLocks noChangeArrowheads="1"/>
            </p:cNvSpPr>
            <p:nvPr/>
          </p:nvSpPr>
          <p:spPr bwMode="auto">
            <a:xfrm>
              <a:off x="7833" y="5804"/>
              <a:ext cx="2088" cy="94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5837" tIns="32918" rIns="65837" bIns="32918"/>
            <a:lstStyle/>
            <a:p>
              <a:r>
                <a:rPr lang="fr-FR" sz="750" dirty="0">
                  <a:latin typeface="Calibri" pitchFamily="34" charset="0"/>
                  <a:cs typeface="Times New Roman" pitchFamily="18" charset="0"/>
                </a:rPr>
                <a:t>* Musée des Colonies </a:t>
              </a:r>
              <a:endParaRPr lang="fr-FR" sz="750" dirty="0">
                <a:latin typeface="Calibri" pitchFamily="34" charset="0"/>
              </a:endParaRPr>
            </a:p>
            <a:p>
              <a:pPr eaLnBrk="0" hangingPunct="0"/>
              <a:r>
                <a:rPr lang="fr-FR" sz="750" dirty="0">
                  <a:latin typeface="Calibri" pitchFamily="34" charset="0"/>
                  <a:cs typeface="Times New Roman" pitchFamily="18" charset="0"/>
                </a:rPr>
                <a:t>* Musée de la France  d’Outre-mer</a:t>
              </a:r>
              <a:endParaRPr lang="fr-FR" sz="750" dirty="0">
                <a:latin typeface="Calibri" pitchFamily="34" charset="0"/>
              </a:endParaRPr>
            </a:p>
            <a:p>
              <a:pPr eaLnBrk="0" hangingPunct="0"/>
              <a:r>
                <a:rPr lang="fr-FR" sz="750" dirty="0">
                  <a:latin typeface="Calibri" pitchFamily="34" charset="0"/>
                  <a:cs typeface="Times New Roman" pitchFamily="18" charset="0"/>
                </a:rPr>
                <a:t>(MFOM, 1931-1960)</a:t>
              </a:r>
              <a:endParaRPr lang="fr-FR" sz="750" dirty="0">
                <a:latin typeface="Calibri" pitchFamily="34" charset="0"/>
              </a:endParaRP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8020" y="5053"/>
              <a:ext cx="1310" cy="469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5837" tIns="32918" rIns="65837" bIns="32918"/>
            <a:lstStyle/>
            <a:p>
              <a:pPr algn="ctr"/>
              <a:r>
                <a:rPr lang="fr-FR" sz="825">
                  <a:latin typeface="Calibri" pitchFamily="34" charset="0"/>
                  <a:cs typeface="Times New Roman" pitchFamily="18" charset="0"/>
                </a:rPr>
                <a:t>Exposition coloniale Internationale (1931)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5368" name="Oval 8"/>
            <p:cNvSpPr>
              <a:spLocks noChangeArrowheads="1"/>
            </p:cNvSpPr>
            <p:nvPr/>
          </p:nvSpPr>
          <p:spPr bwMode="auto">
            <a:xfrm>
              <a:off x="7833" y="7119"/>
              <a:ext cx="1869" cy="65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5837" tIns="32918" rIns="65837" bIns="32918"/>
            <a:lstStyle/>
            <a:p>
              <a:pPr algn="ctr"/>
              <a:r>
                <a:rPr lang="fr-FR" sz="750" dirty="0">
                  <a:latin typeface="Calibri" pitchFamily="34" charset="0"/>
                  <a:cs typeface="Times New Roman" pitchFamily="18" charset="0"/>
                </a:rPr>
                <a:t>Musée des arts africains et océaniens </a:t>
              </a:r>
              <a:endParaRPr lang="fr-FR" sz="750" dirty="0">
                <a:latin typeface="Calibri" pitchFamily="34" charset="0"/>
              </a:endParaRPr>
            </a:p>
            <a:p>
              <a:pPr algn="ctr" eaLnBrk="0" hangingPunct="0"/>
              <a:r>
                <a:rPr lang="fr-FR" sz="750" dirty="0">
                  <a:latin typeface="Calibri" pitchFamily="34" charset="0"/>
                  <a:cs typeface="Times New Roman" pitchFamily="18" charset="0"/>
                </a:rPr>
                <a:t>(MAAO, 1960-1991)</a:t>
              </a:r>
              <a:endParaRPr lang="fr-FR" sz="750" dirty="0">
                <a:latin typeface="Calibri" pitchFamily="34" charset="0"/>
              </a:endParaRPr>
            </a:p>
            <a:p>
              <a:pPr algn="ctr" eaLnBrk="0" hangingPunct="0"/>
              <a:endParaRPr lang="fr-FR" sz="750" dirty="0">
                <a:latin typeface="Calibri" pitchFamily="34" charset="0"/>
              </a:endParaRPr>
            </a:p>
          </p:txBody>
        </p:sp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7646" y="8234"/>
              <a:ext cx="2058" cy="751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5837" tIns="32918" rIns="65837" bIns="32918"/>
            <a:lstStyle/>
            <a:p>
              <a:pPr algn="ctr"/>
              <a:r>
                <a:rPr lang="fr-FR" sz="750" dirty="0">
                  <a:latin typeface="Calibri" pitchFamily="34" charset="0"/>
                  <a:cs typeface="Times New Roman" pitchFamily="18" charset="0"/>
                </a:rPr>
                <a:t>Musée National des arts d’Afrique et d’Océanie (MNAAO, 1991 – 2003)</a:t>
              </a:r>
              <a:endParaRPr lang="fr-FR" sz="750" dirty="0">
                <a:latin typeface="Calibri" pitchFamily="34" charset="0"/>
              </a:endParaRPr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5400" y="5053"/>
              <a:ext cx="1684" cy="131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5837" tIns="32918" rIns="65837" bIns="32918"/>
            <a:lstStyle/>
            <a:p>
              <a:r>
                <a:rPr lang="fr-FR" sz="900" u="sng" dirty="0">
                  <a:latin typeface="Calibri" pitchFamily="34" charset="0"/>
                  <a:cs typeface="Times New Roman" pitchFamily="18" charset="0"/>
                </a:rPr>
                <a:t>Collections Royales</a:t>
              </a:r>
              <a:endParaRPr lang="fr-FR" sz="900" u="sng" dirty="0">
                <a:latin typeface="Calibri" pitchFamily="34" charset="0"/>
              </a:endParaRPr>
            </a:p>
            <a:p>
              <a:pPr eaLnBrk="0" hangingPunct="0"/>
              <a:r>
                <a:rPr lang="fr-FR" sz="900" dirty="0">
                  <a:latin typeface="Calibri" pitchFamily="34" charset="0"/>
                  <a:cs typeface="Times New Roman" pitchFamily="18" charset="0"/>
                </a:rPr>
                <a:t>présentées :</a:t>
              </a:r>
              <a:endParaRPr lang="fr-FR" sz="900" dirty="0">
                <a:latin typeface="Calibri" pitchFamily="34" charset="0"/>
              </a:endParaRPr>
            </a:p>
            <a:p>
              <a:pPr eaLnBrk="0" hangingPunct="0"/>
              <a:r>
                <a:rPr lang="fr-FR" sz="750" dirty="0">
                  <a:latin typeface="Calibri" pitchFamily="34" charset="0"/>
                  <a:cs typeface="Times New Roman" pitchFamily="18" charset="0"/>
                </a:rPr>
                <a:t>- au Louvre </a:t>
              </a:r>
            </a:p>
            <a:p>
              <a:pPr eaLnBrk="0" hangingPunct="0"/>
              <a:r>
                <a:rPr lang="fr-FR" sz="750" dirty="0">
                  <a:latin typeface="Calibri" pitchFamily="34" charset="0"/>
                  <a:cs typeface="Times New Roman" pitchFamily="18" charset="0"/>
                </a:rPr>
                <a:t>- Bibliothèque de Versailles</a:t>
              </a:r>
            </a:p>
            <a:p>
              <a:pPr eaLnBrk="0" hangingPunct="0"/>
              <a:r>
                <a:rPr lang="fr-FR" sz="750" dirty="0">
                  <a:latin typeface="Calibri" pitchFamily="34" charset="0"/>
                  <a:cs typeface="Times New Roman" pitchFamily="18" charset="0"/>
                </a:rPr>
                <a:t>- au Musée de la Marine </a:t>
              </a:r>
            </a:p>
            <a:p>
              <a:pPr eaLnBrk="0" hangingPunct="0"/>
              <a:r>
                <a:rPr lang="fr-FR" sz="750" dirty="0">
                  <a:latin typeface="Calibri" pitchFamily="34" charset="0"/>
                  <a:cs typeface="Times New Roman" pitchFamily="18" charset="0"/>
                </a:rPr>
                <a:t>- au Musée des antiquités nationales de Saint-Germain en Laye</a:t>
              </a:r>
              <a:r>
                <a:rPr lang="fr-FR" sz="900" dirty="0">
                  <a:latin typeface="Calibri" pitchFamily="34" charset="0"/>
                  <a:cs typeface="Times New Roman" pitchFamily="18" charset="0"/>
                </a:rPr>
                <a:t> </a:t>
              </a:r>
              <a:endParaRPr lang="fr-FR" sz="900" dirty="0">
                <a:latin typeface="Calibri" pitchFamily="34" charset="0"/>
              </a:endParaRPr>
            </a:p>
            <a:p>
              <a:pPr eaLnBrk="0" hangingPunct="0"/>
              <a:endParaRPr lang="fr-FR" sz="900" dirty="0">
                <a:latin typeface="Calibri" pitchFamily="34" charset="0"/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2874" y="6368"/>
              <a:ext cx="1778" cy="751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5837" tIns="32918" rIns="65837" bIns="32918"/>
            <a:lstStyle/>
            <a:p>
              <a:pPr algn="ctr"/>
              <a:r>
                <a:rPr lang="fr-FR" sz="750">
                  <a:latin typeface="Calibri" pitchFamily="34" charset="0"/>
                  <a:cs typeface="Times New Roman" pitchFamily="18" charset="0"/>
                </a:rPr>
                <a:t>Musée d’Ethnographie du Trocadéro </a:t>
              </a:r>
              <a:endParaRPr lang="fr-FR" sz="750">
                <a:latin typeface="Calibri" pitchFamily="34" charset="0"/>
              </a:endParaRPr>
            </a:p>
            <a:p>
              <a:pPr algn="ctr" eaLnBrk="0" hangingPunct="0"/>
              <a:r>
                <a:rPr lang="fr-FR" sz="750">
                  <a:latin typeface="Calibri" pitchFamily="34" charset="0"/>
                  <a:cs typeface="Times New Roman" pitchFamily="18" charset="0"/>
                </a:rPr>
                <a:t>(MET, 1878 – 1937)</a:t>
              </a:r>
              <a:endParaRPr lang="fr-FR" sz="750">
                <a:latin typeface="Calibri" pitchFamily="34" charset="0"/>
              </a:endParaRPr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2968" y="8153"/>
              <a:ext cx="1684" cy="751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5837" tIns="32918" rIns="65837" bIns="32918"/>
            <a:lstStyle/>
            <a:p>
              <a:pPr algn="ctr"/>
              <a:r>
                <a:rPr lang="fr-FR" sz="750" dirty="0">
                  <a:latin typeface="Calibri" pitchFamily="34" charset="0"/>
                  <a:cs typeface="Times New Roman" pitchFamily="18" charset="0"/>
                </a:rPr>
                <a:t>Musée de l’Homme</a:t>
              </a:r>
              <a:endParaRPr lang="fr-FR" sz="750" dirty="0">
                <a:latin typeface="Calibri" pitchFamily="34" charset="0"/>
              </a:endParaRPr>
            </a:p>
            <a:p>
              <a:pPr algn="ctr" eaLnBrk="0" hangingPunct="0"/>
              <a:r>
                <a:rPr lang="fr-FR" sz="750" dirty="0">
                  <a:latin typeface="Calibri" pitchFamily="34" charset="0"/>
                  <a:cs typeface="Times New Roman" pitchFamily="18" charset="0"/>
                </a:rPr>
                <a:t>(MH, 1937 – 2004)</a:t>
              </a:r>
              <a:endParaRPr lang="fr-FR" sz="750" dirty="0">
                <a:latin typeface="Calibri" pitchFamily="34" charset="0"/>
              </a:endParaRPr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H="1">
              <a:off x="4745" y="6462"/>
              <a:ext cx="562" cy="2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 flipH="1">
              <a:off x="4465" y="6462"/>
              <a:ext cx="842" cy="17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75" name="Line 15"/>
            <p:cNvSpPr>
              <a:spLocks noChangeShapeType="1"/>
            </p:cNvSpPr>
            <p:nvPr/>
          </p:nvSpPr>
          <p:spPr bwMode="auto">
            <a:xfrm>
              <a:off x="7178" y="6368"/>
              <a:ext cx="5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76" name="Line 16"/>
            <p:cNvSpPr>
              <a:spLocks noChangeShapeType="1"/>
            </p:cNvSpPr>
            <p:nvPr/>
          </p:nvSpPr>
          <p:spPr bwMode="auto">
            <a:xfrm>
              <a:off x="7178" y="6368"/>
              <a:ext cx="561" cy="8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>
              <a:off x="7178" y="6368"/>
              <a:ext cx="468" cy="20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78" name="AutoShape 18"/>
            <p:cNvSpPr>
              <a:spLocks noChangeArrowheads="1"/>
            </p:cNvSpPr>
            <p:nvPr/>
          </p:nvSpPr>
          <p:spPr bwMode="auto">
            <a:xfrm>
              <a:off x="3623" y="7213"/>
              <a:ext cx="396" cy="803"/>
            </a:xfrm>
            <a:prstGeom prst="downArrow">
              <a:avLst>
                <a:gd name="adj1" fmla="val 50000"/>
                <a:gd name="adj2" fmla="val 50694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5379" name="AutoShape 19"/>
            <p:cNvSpPr>
              <a:spLocks noChangeArrowheads="1"/>
            </p:cNvSpPr>
            <p:nvPr/>
          </p:nvSpPr>
          <p:spPr bwMode="auto">
            <a:xfrm rot="1406405">
              <a:off x="4035" y="9172"/>
              <a:ext cx="1404" cy="399"/>
            </a:xfrm>
            <a:prstGeom prst="rightArrow">
              <a:avLst>
                <a:gd name="adj1" fmla="val 50000"/>
                <a:gd name="adj2" fmla="val 8797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 rot="-2008377">
              <a:off x="6890" y="9188"/>
              <a:ext cx="1224" cy="466"/>
            </a:xfrm>
            <a:prstGeom prst="leftArrow">
              <a:avLst>
                <a:gd name="adj1" fmla="val 50000"/>
                <a:gd name="adj2" fmla="val 65665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5381" name="AutoShape 21"/>
            <p:cNvSpPr>
              <a:spLocks noChangeArrowheads="1"/>
            </p:cNvSpPr>
            <p:nvPr/>
          </p:nvSpPr>
          <p:spPr bwMode="auto">
            <a:xfrm>
              <a:off x="8488" y="7777"/>
              <a:ext cx="465" cy="470"/>
            </a:xfrm>
            <a:prstGeom prst="downArrow">
              <a:avLst>
                <a:gd name="adj1" fmla="val 18583"/>
                <a:gd name="adj2" fmla="val 25236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5382" name="AutoShape 22"/>
            <p:cNvSpPr>
              <a:spLocks noChangeArrowheads="1"/>
            </p:cNvSpPr>
            <p:nvPr/>
          </p:nvSpPr>
          <p:spPr bwMode="auto">
            <a:xfrm>
              <a:off x="8581" y="6744"/>
              <a:ext cx="374" cy="371"/>
            </a:xfrm>
            <a:prstGeom prst="downArrow">
              <a:avLst>
                <a:gd name="adj1" fmla="val 18481"/>
                <a:gd name="adj2" fmla="val 54259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5383" name="Line 27"/>
            <p:cNvSpPr>
              <a:spLocks noChangeShapeType="1"/>
            </p:cNvSpPr>
            <p:nvPr/>
          </p:nvSpPr>
          <p:spPr bwMode="auto">
            <a:xfrm flipH="1">
              <a:off x="8862" y="5523"/>
              <a:ext cx="187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84" name="Line 28"/>
            <p:cNvSpPr>
              <a:spLocks noChangeShapeType="1"/>
            </p:cNvSpPr>
            <p:nvPr/>
          </p:nvSpPr>
          <p:spPr bwMode="auto">
            <a:xfrm flipH="1">
              <a:off x="4652" y="5523"/>
              <a:ext cx="4396" cy="1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6" name="Picture 7" descr="Afficher l'image d'orig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371" y="3551402"/>
            <a:ext cx="1192674" cy="133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94" r="-5994"/>
          <a:stretch>
            <a:fillRect/>
          </a:stretch>
        </p:blipFill>
        <p:spPr bwMode="auto">
          <a:xfrm>
            <a:off x="7150170" y="1753789"/>
            <a:ext cx="1430591" cy="97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re 1"/>
          <p:cNvSpPr txBox="1">
            <a:spLocks/>
          </p:cNvSpPr>
          <p:nvPr/>
        </p:nvSpPr>
        <p:spPr>
          <a:xfrm>
            <a:off x="666251" y="456844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dirty="0">
                <a:solidFill>
                  <a:schemeClr val="tx1"/>
                </a:solidFill>
                <a:latin typeface="Trebuchet MS" panose="020B0603020202020204" pitchFamily="34" charset="0"/>
              </a:rPr>
              <a:t>L’histoire des collections</a:t>
            </a:r>
          </a:p>
        </p:txBody>
      </p:sp>
      <p:cxnSp>
        <p:nvCxnSpPr>
          <p:cNvPr id="29" name="Connecteur droit 28"/>
          <p:cNvCxnSpPr/>
          <p:nvPr/>
        </p:nvCxnSpPr>
        <p:spPr>
          <a:xfrm>
            <a:off x="754224" y="1281952"/>
            <a:ext cx="75612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648361" y="5595523"/>
            <a:ext cx="6217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hlinkClick r:id="rId5"/>
              </a:rPr>
              <a:t>Chronologie de l’histoire du musée</a:t>
            </a:r>
            <a:endParaRPr lang="fr-FR" sz="1600" dirty="0"/>
          </a:p>
          <a:p>
            <a:pPr algn="ctr"/>
            <a:r>
              <a:rPr lang="fr-FR" sz="1600" dirty="0">
                <a:hlinkClick r:id="rId6"/>
              </a:rPr>
              <a:t>Dossier pédagogique </a:t>
            </a:r>
            <a:r>
              <a:rPr lang="fr-FR" sz="1600" dirty="0"/>
              <a:t>« 20 ANS. Les acquisitions du musée du quai Branly – Jacques Chirac » (24/11/2019 – 26/01/2020)</a:t>
            </a:r>
          </a:p>
        </p:txBody>
      </p:sp>
    </p:spTree>
    <p:extLst>
      <p:ext uri="{BB962C8B-B14F-4D97-AF65-F5344CB8AC3E}">
        <p14:creationId xmlns:p14="http://schemas.microsoft.com/office/powerpoint/2010/main" val="2596422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755576" y="1700808"/>
            <a:ext cx="75612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C35FB3A-DCC8-C04F-A620-189747FA0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endParaRPr lang="fr-FR" sz="28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fr-FR" sz="2800" dirty="0">
                <a:latin typeface="Trebuchet MS" panose="020B0703020202090204" pitchFamily="34" charset="0"/>
              </a:rPr>
              <a:t>La question des restitutions recouvre 3 champs principaux dans les musées :</a:t>
            </a:r>
          </a:p>
          <a:p>
            <a:pPr marL="0" indent="0">
              <a:buNone/>
            </a:pPr>
            <a:endParaRPr lang="fr-FR" sz="2000" dirty="0">
              <a:latin typeface="Trebuchet MS" panose="020B0703020202090204" pitchFamily="34" charset="0"/>
            </a:endParaRPr>
          </a:p>
          <a:p>
            <a:pPr marL="514350" indent="-514350">
              <a:buAutoNum type="arabicParenR"/>
            </a:pPr>
            <a:r>
              <a:rPr lang="fr-FR" sz="3200" b="1" dirty="0">
                <a:solidFill>
                  <a:schemeClr val="accent1"/>
                </a:solidFill>
                <a:latin typeface="Trebuchet MS" panose="020B0703020202090204" pitchFamily="34" charset="0"/>
              </a:rPr>
              <a:t>Spoliations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  <a:r>
              <a:rPr lang="fr-FR" sz="3200" b="1" dirty="0">
                <a:solidFill>
                  <a:schemeClr val="accent1"/>
                </a:solidFill>
                <a:latin typeface="Trebuchet MS" panose="020B0703020202090204" pitchFamily="34" charset="0"/>
              </a:rPr>
              <a:t>juives pendant la seconde guerre </a:t>
            </a:r>
            <a:r>
              <a:rPr lang="fr-FR" sz="3200" b="1" dirty="0" smtClean="0">
                <a:solidFill>
                  <a:schemeClr val="accent1"/>
                </a:solidFill>
                <a:latin typeface="Trebuchet MS" panose="020B0703020202090204" pitchFamily="34" charset="0"/>
              </a:rPr>
              <a:t>mondiale</a:t>
            </a:r>
          </a:p>
          <a:p>
            <a:pPr marL="0" indent="0">
              <a:buNone/>
            </a:pPr>
            <a:endParaRPr lang="fr-FR" sz="2000" b="1" dirty="0">
              <a:solidFill>
                <a:schemeClr val="accent1"/>
              </a:solidFill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fr-FR" sz="2800" dirty="0">
                <a:latin typeface="Trebuchet MS" panose="020B0703020202090204" pitchFamily="34" charset="0"/>
                <a:hlinkClick r:id="rId3"/>
              </a:rPr>
              <a:t>Loi du 22 juillet 2023 </a:t>
            </a:r>
            <a:r>
              <a:rPr lang="fr-FR" sz="2800" dirty="0">
                <a:latin typeface="Trebuchet MS" panose="020B0703020202090204" pitchFamily="34" charset="0"/>
              </a:rPr>
              <a:t>relative à la restitutions de biens culturels ayant fait l'objet de spoliations dans le contexte des persécutions antisémites perpétrées entre 1933 et 1945</a:t>
            </a:r>
          </a:p>
          <a:p>
            <a:pPr marL="0" indent="0">
              <a:buNone/>
            </a:pPr>
            <a:endParaRPr lang="fr-FR" sz="28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fr-FR" sz="28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fr-FR" sz="28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fr-FR" sz="28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fr-FR" sz="2800" dirty="0">
              <a:latin typeface="Trebuchet MS" panose="020B070302020209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5C0D36F-F258-F84F-8EAB-6352BBA4AC61}"/>
              </a:ext>
            </a:extLst>
          </p:cNvPr>
          <p:cNvSpPr txBox="1">
            <a:spLocks/>
          </p:cNvSpPr>
          <p:nvPr/>
        </p:nvSpPr>
        <p:spPr>
          <a:xfrm>
            <a:off x="457200" y="609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dirty="0">
                <a:latin typeface="Trebuchet MS" panose="020B0603020202020204" pitchFamily="34" charset="0"/>
              </a:rPr>
              <a:t>Spoliations, biens mal acquis, restes humains ?</a:t>
            </a:r>
          </a:p>
        </p:txBody>
      </p:sp>
    </p:spTree>
    <p:extLst>
      <p:ext uri="{BB962C8B-B14F-4D97-AF65-F5344CB8AC3E}">
        <p14:creationId xmlns:p14="http://schemas.microsoft.com/office/powerpoint/2010/main" val="41582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755576" y="1700808"/>
            <a:ext cx="75612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C35FB3A-DCC8-C04F-A620-189747FA0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endParaRPr lang="fr-FR" sz="28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fr-FR" sz="3200" b="1" dirty="0">
                <a:solidFill>
                  <a:schemeClr val="accent1"/>
                </a:solidFill>
                <a:latin typeface="Trebuchet MS" panose="020B0703020202090204" pitchFamily="34" charset="0"/>
              </a:rPr>
              <a:t>2) Les restes humains</a:t>
            </a:r>
          </a:p>
          <a:p>
            <a:pPr marL="0" indent="0">
              <a:buNone/>
            </a:pPr>
            <a:endParaRPr lang="fr-FR" sz="2800" b="1" dirty="0">
              <a:solidFill>
                <a:schemeClr val="accent1"/>
              </a:solidFill>
              <a:latin typeface="Trebuchet MS" panose="020B0703020202090204" pitchFamily="34" charset="0"/>
            </a:endParaRPr>
          </a:p>
          <a:p>
            <a:r>
              <a:rPr lang="fr-FR" sz="2800" dirty="0">
                <a:latin typeface="Trebuchet MS" panose="020B0703020202090204" pitchFamily="34" charset="0"/>
              </a:rPr>
              <a:t>2012 : restitution des « Toi Moko » (têtes maori), conservées au MQB et dans d’autres musées de France, à la Nouvelle-Zélande</a:t>
            </a:r>
          </a:p>
          <a:p>
            <a:r>
              <a:rPr lang="fr-FR" sz="2800" dirty="0">
                <a:latin typeface="Trebuchet MS" panose="020B0703020202090204" pitchFamily="34" charset="0"/>
                <a:hlinkClick r:id="rId3"/>
              </a:rPr>
              <a:t>Loi du 26 décembre 2023 </a:t>
            </a:r>
            <a:r>
              <a:rPr lang="fr-FR" sz="2800" dirty="0">
                <a:latin typeface="Trebuchet MS" panose="020B0703020202090204" pitchFamily="34" charset="0"/>
              </a:rPr>
              <a:t>relative à la restitution de restes humains appartenant aux collections publiques</a:t>
            </a:r>
          </a:p>
          <a:p>
            <a:pPr marL="0" indent="0">
              <a:buNone/>
            </a:pPr>
            <a:endParaRPr lang="fr-FR" sz="28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fr-FR" sz="28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fr-FR" sz="28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fr-FR" sz="2800" dirty="0">
              <a:latin typeface="Trebuchet MS" panose="020B070302020209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5C0D36F-F258-F84F-8EAB-6352BBA4AC61}"/>
              </a:ext>
            </a:extLst>
          </p:cNvPr>
          <p:cNvSpPr txBox="1">
            <a:spLocks/>
          </p:cNvSpPr>
          <p:nvPr/>
        </p:nvSpPr>
        <p:spPr>
          <a:xfrm>
            <a:off x="457200" y="609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dirty="0">
                <a:latin typeface="Trebuchet MS" panose="020B0603020202020204" pitchFamily="34" charset="0"/>
              </a:rPr>
              <a:t>Spoliations, biens mal acquis, restes humains ?</a:t>
            </a:r>
          </a:p>
        </p:txBody>
      </p:sp>
    </p:spTree>
    <p:extLst>
      <p:ext uri="{BB962C8B-B14F-4D97-AF65-F5344CB8AC3E}">
        <p14:creationId xmlns:p14="http://schemas.microsoft.com/office/powerpoint/2010/main" val="1429496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791368" y="1513239"/>
            <a:ext cx="75612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C35FB3A-DCC8-C04F-A620-189747FA0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30212"/>
            <a:ext cx="8229600" cy="4995132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  <a:latin typeface="Trebuchet MS" panose="020B0703020202090204" pitchFamily="34" charset="0"/>
              </a:rPr>
              <a:t>3) Biens mal acquis en contexte colonial (achat à vil prix, butin de guerre illégal, vol…)</a:t>
            </a:r>
          </a:p>
          <a:p>
            <a:r>
              <a:rPr lang="fr-FR" sz="2100" dirty="0">
                <a:latin typeface="Trebuchet MS" panose="020B0703020202090204" pitchFamily="34" charset="0"/>
              </a:rPr>
              <a:t>2017 : discours d’Emmanuel Macron à </a:t>
            </a:r>
            <a:r>
              <a:rPr lang="fr-FR" sz="2100" dirty="0" err="1">
                <a:latin typeface="Trebuchet MS" panose="020B0703020202090204" pitchFamily="34" charset="0"/>
              </a:rPr>
              <a:t>Ougadougou</a:t>
            </a:r>
            <a:r>
              <a:rPr lang="fr-FR" sz="2100" dirty="0">
                <a:latin typeface="Trebuchet MS" panose="020B0703020202090204" pitchFamily="34" charset="0"/>
              </a:rPr>
              <a:t> : </a:t>
            </a:r>
            <a:r>
              <a:rPr lang="fr-FR" sz="2100" dirty="0">
                <a:latin typeface="Trebuchet MS" panose="020B0603020202020204" pitchFamily="34" charset="0"/>
              </a:rPr>
              <a:t>«  Je veux que d’ici cinq ans les conditions soient réunies pour des restitutions temporaires ou définitives du patrimoine africain en Afrique. </a:t>
            </a:r>
            <a:r>
              <a:rPr lang="fr-FR" sz="2100" dirty="0" smtClean="0">
                <a:latin typeface="Trebuchet MS" panose="020B0603020202020204" pitchFamily="34" charset="0"/>
              </a:rPr>
              <a:t>»</a:t>
            </a:r>
          </a:p>
          <a:p>
            <a:r>
              <a:rPr lang="fr-FR" sz="2100" dirty="0" smtClean="0"/>
              <a:t>2018 : remise du </a:t>
            </a:r>
            <a:r>
              <a:rPr lang="fr-FR" sz="2100" dirty="0" smtClean="0">
                <a:hlinkClick r:id="rId3"/>
              </a:rPr>
              <a:t>rapport </a:t>
            </a:r>
            <a:r>
              <a:rPr lang="fr-FR" sz="2100" dirty="0" err="1" smtClean="0">
                <a:hlinkClick r:id="rId3"/>
              </a:rPr>
              <a:t>Sarr-Savoy</a:t>
            </a:r>
            <a:r>
              <a:rPr lang="fr-FR" sz="2100" dirty="0" smtClean="0">
                <a:hlinkClick r:id="rId3"/>
              </a:rPr>
              <a:t> </a:t>
            </a:r>
            <a:r>
              <a:rPr lang="fr-FR" sz="2100" dirty="0" smtClean="0"/>
              <a:t>(« </a:t>
            </a:r>
            <a:r>
              <a:rPr lang="fr-FR" sz="2100" dirty="0" smtClean="0">
                <a:latin typeface="Trebuchet MS" panose="020B0603020202020204" pitchFamily="34" charset="0"/>
              </a:rPr>
              <a:t>Rapport </a:t>
            </a:r>
            <a:r>
              <a:rPr lang="fr-FR" sz="2100" dirty="0">
                <a:latin typeface="Trebuchet MS" panose="020B0603020202020204" pitchFamily="34" charset="0"/>
              </a:rPr>
              <a:t>sur la restitution du patrimoine culturel africain - Vers une nouvelle éthique </a:t>
            </a:r>
            <a:r>
              <a:rPr lang="fr-FR" sz="2100" dirty="0" smtClean="0">
                <a:latin typeface="Trebuchet MS" panose="020B0603020202020204" pitchFamily="34" charset="0"/>
              </a:rPr>
              <a:t>relationnelle » : 80 à 90% du patrimoine culturel de l’Afrique subsaharienne se trouverait dans des collections occidentales)</a:t>
            </a:r>
            <a:endParaRPr lang="fr-FR" sz="2100" dirty="0">
              <a:latin typeface="Trebuchet MS" panose="020B0603020202020204" pitchFamily="34" charset="0"/>
            </a:endParaRPr>
          </a:p>
          <a:p>
            <a:r>
              <a:rPr lang="fr-FR" sz="2100" dirty="0" smtClean="0">
                <a:latin typeface="Trebuchet MS" panose="020B0703020202090204" pitchFamily="34" charset="0"/>
              </a:rPr>
              <a:t>2024 : un </a:t>
            </a:r>
            <a:r>
              <a:rPr lang="fr-FR" sz="2100" dirty="0">
                <a:latin typeface="Trebuchet MS" panose="020B0703020202090204" pitchFamily="34" charset="0"/>
              </a:rPr>
              <a:t>texte </a:t>
            </a:r>
            <a:r>
              <a:rPr lang="fr-FR" sz="2100" dirty="0" smtClean="0">
                <a:latin typeface="Trebuchet MS" panose="020B0703020202090204" pitchFamily="34" charset="0"/>
              </a:rPr>
              <a:t>de loi proposé </a:t>
            </a:r>
            <a:r>
              <a:rPr lang="fr-FR" sz="2100" dirty="0">
                <a:latin typeface="Trebuchet MS" panose="020B0703020202090204" pitchFamily="34" charset="0"/>
              </a:rPr>
              <a:t>par l’ex-ministre de la culture Rima Abdul </a:t>
            </a:r>
            <a:r>
              <a:rPr lang="fr-FR" sz="2100" dirty="0" err="1" smtClean="0">
                <a:latin typeface="Trebuchet MS" panose="020B0703020202090204" pitchFamily="34" charset="0"/>
              </a:rPr>
              <a:t>Malak</a:t>
            </a:r>
            <a:r>
              <a:rPr lang="fr-FR" sz="2100" dirty="0" smtClean="0">
                <a:latin typeface="Trebuchet MS" panose="020B0703020202090204" pitchFamily="34" charset="0"/>
              </a:rPr>
              <a:t>, </a:t>
            </a:r>
            <a:r>
              <a:rPr lang="fr-FR" sz="2100" dirty="0">
                <a:latin typeface="Trebuchet MS" panose="020B0703020202090204" pitchFamily="34" charset="0"/>
              </a:rPr>
              <a:t>repoussé</a:t>
            </a:r>
          </a:p>
          <a:p>
            <a:r>
              <a:rPr lang="fr-FR" sz="2100" dirty="0">
                <a:latin typeface="Trebuchet MS" panose="020B0703020202090204" pitchFamily="34" charset="0"/>
              </a:rPr>
              <a:t>Loi-cadre toujours en attente, plus à l’ordre du jour</a:t>
            </a:r>
          </a:p>
          <a:p>
            <a:r>
              <a:rPr lang="fr-FR" sz="2100" dirty="0">
                <a:latin typeface="Trebuchet MS" panose="020B0703020202090204" pitchFamily="34" charset="0"/>
              </a:rPr>
              <a:t>En attendant : décrets au cas par cas, prêts longue durée</a:t>
            </a:r>
          </a:p>
          <a:p>
            <a:pPr marL="0" indent="0">
              <a:buNone/>
            </a:pPr>
            <a:endParaRPr lang="fr-FR" sz="28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fr-FR" sz="28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fr-FR" sz="28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fr-FR" sz="2800" dirty="0">
              <a:latin typeface="Trebuchet MS" panose="020B070302020209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5C0D36F-F258-F84F-8EAB-6352BBA4AC61}"/>
              </a:ext>
            </a:extLst>
          </p:cNvPr>
          <p:cNvSpPr txBox="1">
            <a:spLocks/>
          </p:cNvSpPr>
          <p:nvPr/>
        </p:nvSpPr>
        <p:spPr>
          <a:xfrm>
            <a:off x="457200" y="51415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dirty="0">
                <a:latin typeface="Trebuchet MS" panose="020B0603020202020204" pitchFamily="34" charset="0"/>
              </a:rPr>
              <a:t>Spoliations, biens mal acquis, restes humains ?</a:t>
            </a:r>
          </a:p>
        </p:txBody>
      </p:sp>
    </p:spTree>
    <p:extLst>
      <p:ext uri="{BB962C8B-B14F-4D97-AF65-F5344CB8AC3E}">
        <p14:creationId xmlns:p14="http://schemas.microsoft.com/office/powerpoint/2010/main" val="3722025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4650</TotalTime>
  <Words>1261</Words>
  <Application>Microsoft Office PowerPoint</Application>
  <PresentationFormat>Affichage à l'écran (4:3)</PresentationFormat>
  <Paragraphs>170</Paragraphs>
  <Slides>18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</vt:lpstr>
      <vt:lpstr>Clarté</vt:lpstr>
      <vt:lpstr>Stage DAAC Créteil « Spoliations, restitutions, réparations : quels enjeux ? »</vt:lpstr>
      <vt:lpstr>Présentation PowerPoint</vt:lpstr>
      <vt:lpstr>Bienvenue au  musée du quai Branly – Jacques Chirac !</vt:lpstr>
      <vt:lpstr>Le musée en quelques chiffres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Padlet de ressources générales</vt:lpstr>
      <vt:lpstr>Les missions du service de médiation culturelle – publics scolaires</vt:lpstr>
      <vt:lpstr>Informations pratiques</vt:lpstr>
      <vt:lpstr>Présentation PowerPoint</vt:lpstr>
      <vt:lpstr>Présentation PowerPoint</vt:lpstr>
      <vt:lpstr>Pour vous</vt:lpstr>
      <vt:lpstr>Bonne visite !  </vt:lpstr>
    </vt:vector>
  </TitlesOfParts>
  <Company>Musée du Quaibranly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Relais du champ social</dc:title>
  <dc:creator>DERDER Peggy</dc:creator>
  <cp:lastModifiedBy>Hélène CLEVY</cp:lastModifiedBy>
  <cp:revision>263</cp:revision>
  <cp:lastPrinted>2016-10-13T09:25:47Z</cp:lastPrinted>
  <dcterms:created xsi:type="dcterms:W3CDTF">2015-03-06T16:46:31Z</dcterms:created>
  <dcterms:modified xsi:type="dcterms:W3CDTF">2025-04-29T15:58:43Z</dcterms:modified>
</cp:coreProperties>
</file>