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98" r:id="rId6"/>
    <p:sldId id="297" r:id="rId7"/>
    <p:sldId id="300" r:id="rId8"/>
    <p:sldId id="301" r:id="rId9"/>
    <p:sldId id="302" r:id="rId10"/>
    <p:sldId id="303" r:id="rId11"/>
    <p:sldId id="304" r:id="rId12"/>
    <p:sldId id="292" r:id="rId13"/>
    <p:sldId id="295" r:id="rId14"/>
    <p:sldId id="296" r:id="rId15"/>
    <p:sldId id="289" r:id="rId16"/>
    <p:sldId id="306" r:id="rId1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35" autoAdjust="0"/>
    <p:restoredTop sz="94660"/>
  </p:normalViewPr>
  <p:slideViewPr>
    <p:cSldViewPr snapToGrid="0">
      <p:cViewPr varScale="1">
        <p:scale>
          <a:sx n="82" d="100"/>
          <a:sy n="82" d="100"/>
        </p:scale>
        <p:origin x="677"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FF931B-EE4B-8188-D018-8CF544C53E7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F43B1D15-D823-1788-3E9A-1DE9CCFD9D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A57441A-8747-D78E-B92F-1F63A22790C1}"/>
              </a:ext>
            </a:extLst>
          </p:cNvPr>
          <p:cNvSpPr>
            <a:spLocks noGrp="1"/>
          </p:cNvSpPr>
          <p:nvPr>
            <p:ph type="dt" sz="half" idx="10"/>
          </p:nvPr>
        </p:nvSpPr>
        <p:spPr/>
        <p:txBody>
          <a:bodyPr/>
          <a:lstStyle/>
          <a:p>
            <a:fld id="{342AF1C4-21A4-4365-9705-56C8196D0C56}" type="datetimeFigureOut">
              <a:rPr lang="fr-FR" smtClean="0"/>
              <a:t>30/04/2025</a:t>
            </a:fld>
            <a:endParaRPr lang="fr-FR"/>
          </a:p>
        </p:txBody>
      </p:sp>
      <p:sp>
        <p:nvSpPr>
          <p:cNvPr id="5" name="Espace réservé du pied de page 4">
            <a:extLst>
              <a:ext uri="{FF2B5EF4-FFF2-40B4-BE49-F238E27FC236}">
                <a16:creationId xmlns:a16="http://schemas.microsoft.com/office/drawing/2014/main" id="{B3BEB9A4-8323-70B2-A230-AAAE08DA66B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2ED55FF-26C2-4856-6873-8280BD113C9F}"/>
              </a:ext>
            </a:extLst>
          </p:cNvPr>
          <p:cNvSpPr>
            <a:spLocks noGrp="1"/>
          </p:cNvSpPr>
          <p:nvPr>
            <p:ph type="sldNum" sz="quarter" idx="12"/>
          </p:nvPr>
        </p:nvSpPr>
        <p:spPr/>
        <p:txBody>
          <a:bodyPr/>
          <a:lstStyle/>
          <a:p>
            <a:fld id="{84A1198B-36D1-4528-8CBE-7456796AA68D}" type="slidenum">
              <a:rPr lang="fr-FR" smtClean="0"/>
              <a:t>‹N°›</a:t>
            </a:fld>
            <a:endParaRPr lang="fr-FR"/>
          </a:p>
        </p:txBody>
      </p:sp>
    </p:spTree>
    <p:extLst>
      <p:ext uri="{BB962C8B-B14F-4D97-AF65-F5344CB8AC3E}">
        <p14:creationId xmlns:p14="http://schemas.microsoft.com/office/powerpoint/2010/main" val="1793026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47BD14-0D23-ECFB-E71A-49FBCC3F049C}"/>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1F136E02-1781-0B98-F7C5-C821C7732989}"/>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6101174-7A0A-F063-E55A-6BC5804F72DE}"/>
              </a:ext>
            </a:extLst>
          </p:cNvPr>
          <p:cNvSpPr>
            <a:spLocks noGrp="1"/>
          </p:cNvSpPr>
          <p:nvPr>
            <p:ph type="dt" sz="half" idx="10"/>
          </p:nvPr>
        </p:nvSpPr>
        <p:spPr/>
        <p:txBody>
          <a:bodyPr/>
          <a:lstStyle/>
          <a:p>
            <a:fld id="{342AF1C4-21A4-4365-9705-56C8196D0C56}" type="datetimeFigureOut">
              <a:rPr lang="fr-FR" smtClean="0"/>
              <a:t>30/04/2025</a:t>
            </a:fld>
            <a:endParaRPr lang="fr-FR"/>
          </a:p>
        </p:txBody>
      </p:sp>
      <p:sp>
        <p:nvSpPr>
          <p:cNvPr id="5" name="Espace réservé du pied de page 4">
            <a:extLst>
              <a:ext uri="{FF2B5EF4-FFF2-40B4-BE49-F238E27FC236}">
                <a16:creationId xmlns:a16="http://schemas.microsoft.com/office/drawing/2014/main" id="{1ADE7CFF-7F10-BFFA-473D-1F2889808E9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C69B9A8-6C43-BEFA-AC57-54EEC17A008A}"/>
              </a:ext>
            </a:extLst>
          </p:cNvPr>
          <p:cNvSpPr>
            <a:spLocks noGrp="1"/>
          </p:cNvSpPr>
          <p:nvPr>
            <p:ph type="sldNum" sz="quarter" idx="12"/>
          </p:nvPr>
        </p:nvSpPr>
        <p:spPr/>
        <p:txBody>
          <a:bodyPr/>
          <a:lstStyle/>
          <a:p>
            <a:fld id="{84A1198B-36D1-4528-8CBE-7456796AA68D}" type="slidenum">
              <a:rPr lang="fr-FR" smtClean="0"/>
              <a:t>‹N°›</a:t>
            </a:fld>
            <a:endParaRPr lang="fr-FR"/>
          </a:p>
        </p:txBody>
      </p:sp>
    </p:spTree>
    <p:extLst>
      <p:ext uri="{BB962C8B-B14F-4D97-AF65-F5344CB8AC3E}">
        <p14:creationId xmlns:p14="http://schemas.microsoft.com/office/powerpoint/2010/main" val="127380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EC88CFE-DF6A-3391-0EB4-0E5D2FB4961E}"/>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E2F2F71-8024-4D6E-A289-4C391682E21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1743A92-8DF7-339D-C18C-FB9149A703C6}"/>
              </a:ext>
            </a:extLst>
          </p:cNvPr>
          <p:cNvSpPr>
            <a:spLocks noGrp="1"/>
          </p:cNvSpPr>
          <p:nvPr>
            <p:ph type="dt" sz="half" idx="10"/>
          </p:nvPr>
        </p:nvSpPr>
        <p:spPr/>
        <p:txBody>
          <a:bodyPr/>
          <a:lstStyle/>
          <a:p>
            <a:fld id="{342AF1C4-21A4-4365-9705-56C8196D0C56}" type="datetimeFigureOut">
              <a:rPr lang="fr-FR" smtClean="0"/>
              <a:t>30/04/2025</a:t>
            </a:fld>
            <a:endParaRPr lang="fr-FR"/>
          </a:p>
        </p:txBody>
      </p:sp>
      <p:sp>
        <p:nvSpPr>
          <p:cNvPr id="5" name="Espace réservé du pied de page 4">
            <a:extLst>
              <a:ext uri="{FF2B5EF4-FFF2-40B4-BE49-F238E27FC236}">
                <a16:creationId xmlns:a16="http://schemas.microsoft.com/office/drawing/2014/main" id="{6CADF02B-4534-0350-14C9-F4F54A5AC6A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5FEF62B-9F3A-0C4E-BEFE-934E824DE866}"/>
              </a:ext>
            </a:extLst>
          </p:cNvPr>
          <p:cNvSpPr>
            <a:spLocks noGrp="1"/>
          </p:cNvSpPr>
          <p:nvPr>
            <p:ph type="sldNum" sz="quarter" idx="12"/>
          </p:nvPr>
        </p:nvSpPr>
        <p:spPr/>
        <p:txBody>
          <a:bodyPr/>
          <a:lstStyle/>
          <a:p>
            <a:fld id="{84A1198B-36D1-4528-8CBE-7456796AA68D}" type="slidenum">
              <a:rPr lang="fr-FR" smtClean="0"/>
              <a:t>‹N°›</a:t>
            </a:fld>
            <a:endParaRPr lang="fr-FR"/>
          </a:p>
        </p:txBody>
      </p:sp>
    </p:spTree>
    <p:extLst>
      <p:ext uri="{BB962C8B-B14F-4D97-AF65-F5344CB8AC3E}">
        <p14:creationId xmlns:p14="http://schemas.microsoft.com/office/powerpoint/2010/main" val="3772633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2B6ED1-5A70-5BF1-FF9A-3ADAD0CB44B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A5B5B74-49B1-4779-42C6-74CA1451FB8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24FF6F1-FAE0-A2B2-3112-88A11BFF5200}"/>
              </a:ext>
            </a:extLst>
          </p:cNvPr>
          <p:cNvSpPr>
            <a:spLocks noGrp="1"/>
          </p:cNvSpPr>
          <p:nvPr>
            <p:ph type="dt" sz="half" idx="10"/>
          </p:nvPr>
        </p:nvSpPr>
        <p:spPr/>
        <p:txBody>
          <a:bodyPr/>
          <a:lstStyle/>
          <a:p>
            <a:fld id="{342AF1C4-21A4-4365-9705-56C8196D0C56}" type="datetimeFigureOut">
              <a:rPr lang="fr-FR" smtClean="0"/>
              <a:t>30/04/2025</a:t>
            </a:fld>
            <a:endParaRPr lang="fr-FR"/>
          </a:p>
        </p:txBody>
      </p:sp>
      <p:sp>
        <p:nvSpPr>
          <p:cNvPr id="5" name="Espace réservé du pied de page 4">
            <a:extLst>
              <a:ext uri="{FF2B5EF4-FFF2-40B4-BE49-F238E27FC236}">
                <a16:creationId xmlns:a16="http://schemas.microsoft.com/office/drawing/2014/main" id="{CFDABEFE-803E-62AA-B5BA-1C9E45017CB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BE16799-16FF-6990-CCA3-0140E682F046}"/>
              </a:ext>
            </a:extLst>
          </p:cNvPr>
          <p:cNvSpPr>
            <a:spLocks noGrp="1"/>
          </p:cNvSpPr>
          <p:nvPr>
            <p:ph type="sldNum" sz="quarter" idx="12"/>
          </p:nvPr>
        </p:nvSpPr>
        <p:spPr/>
        <p:txBody>
          <a:bodyPr/>
          <a:lstStyle/>
          <a:p>
            <a:fld id="{84A1198B-36D1-4528-8CBE-7456796AA68D}" type="slidenum">
              <a:rPr lang="fr-FR" smtClean="0"/>
              <a:t>‹N°›</a:t>
            </a:fld>
            <a:endParaRPr lang="fr-FR"/>
          </a:p>
        </p:txBody>
      </p:sp>
    </p:spTree>
    <p:extLst>
      <p:ext uri="{BB962C8B-B14F-4D97-AF65-F5344CB8AC3E}">
        <p14:creationId xmlns:p14="http://schemas.microsoft.com/office/powerpoint/2010/main" val="4037225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23B164-4F44-0C96-5BBD-4A3713C47E7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197F6C4-6C7C-F616-DDDB-2FE8199540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2DF3E9C-5BAD-B06C-7CB6-E1F44E29F8D5}"/>
              </a:ext>
            </a:extLst>
          </p:cNvPr>
          <p:cNvSpPr>
            <a:spLocks noGrp="1"/>
          </p:cNvSpPr>
          <p:nvPr>
            <p:ph type="dt" sz="half" idx="10"/>
          </p:nvPr>
        </p:nvSpPr>
        <p:spPr/>
        <p:txBody>
          <a:bodyPr/>
          <a:lstStyle/>
          <a:p>
            <a:fld id="{342AF1C4-21A4-4365-9705-56C8196D0C56}" type="datetimeFigureOut">
              <a:rPr lang="fr-FR" smtClean="0"/>
              <a:t>30/04/2025</a:t>
            </a:fld>
            <a:endParaRPr lang="fr-FR"/>
          </a:p>
        </p:txBody>
      </p:sp>
      <p:sp>
        <p:nvSpPr>
          <p:cNvPr id="5" name="Espace réservé du pied de page 4">
            <a:extLst>
              <a:ext uri="{FF2B5EF4-FFF2-40B4-BE49-F238E27FC236}">
                <a16:creationId xmlns:a16="http://schemas.microsoft.com/office/drawing/2014/main" id="{23413D72-10AE-B3C0-DF7B-940CB2B8352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F6BB8D1-0550-8791-8599-EF85CF611B4D}"/>
              </a:ext>
            </a:extLst>
          </p:cNvPr>
          <p:cNvSpPr>
            <a:spLocks noGrp="1"/>
          </p:cNvSpPr>
          <p:nvPr>
            <p:ph type="sldNum" sz="quarter" idx="12"/>
          </p:nvPr>
        </p:nvSpPr>
        <p:spPr/>
        <p:txBody>
          <a:bodyPr/>
          <a:lstStyle/>
          <a:p>
            <a:fld id="{84A1198B-36D1-4528-8CBE-7456796AA68D}" type="slidenum">
              <a:rPr lang="fr-FR" smtClean="0"/>
              <a:t>‹N°›</a:t>
            </a:fld>
            <a:endParaRPr lang="fr-FR"/>
          </a:p>
        </p:txBody>
      </p:sp>
    </p:spTree>
    <p:extLst>
      <p:ext uri="{BB962C8B-B14F-4D97-AF65-F5344CB8AC3E}">
        <p14:creationId xmlns:p14="http://schemas.microsoft.com/office/powerpoint/2010/main" val="2494583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24D7EB-58E5-770D-4803-22EA85848BF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8BD20E1-5A42-697D-F34A-FF8453757E61}"/>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F130C368-9F16-EF63-7980-98752408A22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598B58D7-C636-111E-F089-F938485E0546}"/>
              </a:ext>
            </a:extLst>
          </p:cNvPr>
          <p:cNvSpPr>
            <a:spLocks noGrp="1"/>
          </p:cNvSpPr>
          <p:nvPr>
            <p:ph type="dt" sz="half" idx="10"/>
          </p:nvPr>
        </p:nvSpPr>
        <p:spPr/>
        <p:txBody>
          <a:bodyPr/>
          <a:lstStyle/>
          <a:p>
            <a:fld id="{342AF1C4-21A4-4365-9705-56C8196D0C56}" type="datetimeFigureOut">
              <a:rPr lang="fr-FR" smtClean="0"/>
              <a:t>30/04/2025</a:t>
            </a:fld>
            <a:endParaRPr lang="fr-FR"/>
          </a:p>
        </p:txBody>
      </p:sp>
      <p:sp>
        <p:nvSpPr>
          <p:cNvPr id="6" name="Espace réservé du pied de page 5">
            <a:extLst>
              <a:ext uri="{FF2B5EF4-FFF2-40B4-BE49-F238E27FC236}">
                <a16:creationId xmlns:a16="http://schemas.microsoft.com/office/drawing/2014/main" id="{2ED39F69-6330-FF34-04BC-F0ADD267947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208F993-2F96-C5CC-6DF9-F90583B77C32}"/>
              </a:ext>
            </a:extLst>
          </p:cNvPr>
          <p:cNvSpPr>
            <a:spLocks noGrp="1"/>
          </p:cNvSpPr>
          <p:nvPr>
            <p:ph type="sldNum" sz="quarter" idx="12"/>
          </p:nvPr>
        </p:nvSpPr>
        <p:spPr/>
        <p:txBody>
          <a:bodyPr/>
          <a:lstStyle/>
          <a:p>
            <a:fld id="{84A1198B-36D1-4528-8CBE-7456796AA68D}" type="slidenum">
              <a:rPr lang="fr-FR" smtClean="0"/>
              <a:t>‹N°›</a:t>
            </a:fld>
            <a:endParaRPr lang="fr-FR"/>
          </a:p>
        </p:txBody>
      </p:sp>
    </p:spTree>
    <p:extLst>
      <p:ext uri="{BB962C8B-B14F-4D97-AF65-F5344CB8AC3E}">
        <p14:creationId xmlns:p14="http://schemas.microsoft.com/office/powerpoint/2010/main" val="1011905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951077-7DA6-2739-115A-DB97DC6F4CCD}"/>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0108C10E-D6BD-2678-1B27-97822C070C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07F6C483-C19A-CAFF-B760-9AC64622C88A}"/>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795F1E6-E8F6-53E8-D74E-F5F9C1D878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259F6E0-33F1-4A7F-758E-ADFE85D47D86}"/>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EB0EAC0-64F8-47BB-25DA-C1D1319B1CFC}"/>
              </a:ext>
            </a:extLst>
          </p:cNvPr>
          <p:cNvSpPr>
            <a:spLocks noGrp="1"/>
          </p:cNvSpPr>
          <p:nvPr>
            <p:ph type="dt" sz="half" idx="10"/>
          </p:nvPr>
        </p:nvSpPr>
        <p:spPr/>
        <p:txBody>
          <a:bodyPr/>
          <a:lstStyle/>
          <a:p>
            <a:fld id="{342AF1C4-21A4-4365-9705-56C8196D0C56}" type="datetimeFigureOut">
              <a:rPr lang="fr-FR" smtClean="0"/>
              <a:t>30/04/2025</a:t>
            </a:fld>
            <a:endParaRPr lang="fr-FR"/>
          </a:p>
        </p:txBody>
      </p:sp>
      <p:sp>
        <p:nvSpPr>
          <p:cNvPr id="8" name="Espace réservé du pied de page 7">
            <a:extLst>
              <a:ext uri="{FF2B5EF4-FFF2-40B4-BE49-F238E27FC236}">
                <a16:creationId xmlns:a16="http://schemas.microsoft.com/office/drawing/2014/main" id="{A54CA451-5E08-A8BD-1576-DB340FC303CE}"/>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7CF57DB9-7084-715D-44FB-6FD5EC784D2B}"/>
              </a:ext>
            </a:extLst>
          </p:cNvPr>
          <p:cNvSpPr>
            <a:spLocks noGrp="1"/>
          </p:cNvSpPr>
          <p:nvPr>
            <p:ph type="sldNum" sz="quarter" idx="12"/>
          </p:nvPr>
        </p:nvSpPr>
        <p:spPr/>
        <p:txBody>
          <a:bodyPr/>
          <a:lstStyle/>
          <a:p>
            <a:fld id="{84A1198B-36D1-4528-8CBE-7456796AA68D}" type="slidenum">
              <a:rPr lang="fr-FR" smtClean="0"/>
              <a:t>‹N°›</a:t>
            </a:fld>
            <a:endParaRPr lang="fr-FR"/>
          </a:p>
        </p:txBody>
      </p:sp>
    </p:spTree>
    <p:extLst>
      <p:ext uri="{BB962C8B-B14F-4D97-AF65-F5344CB8AC3E}">
        <p14:creationId xmlns:p14="http://schemas.microsoft.com/office/powerpoint/2010/main" val="543568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0A60A3-0B57-84CD-55C5-1DF17AD24EA1}"/>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990FE266-8799-64F8-6651-1EC578C73538}"/>
              </a:ext>
            </a:extLst>
          </p:cNvPr>
          <p:cNvSpPr>
            <a:spLocks noGrp="1"/>
          </p:cNvSpPr>
          <p:nvPr>
            <p:ph type="dt" sz="half" idx="10"/>
          </p:nvPr>
        </p:nvSpPr>
        <p:spPr/>
        <p:txBody>
          <a:bodyPr/>
          <a:lstStyle/>
          <a:p>
            <a:fld id="{342AF1C4-21A4-4365-9705-56C8196D0C56}" type="datetimeFigureOut">
              <a:rPr lang="fr-FR" smtClean="0"/>
              <a:t>30/04/2025</a:t>
            </a:fld>
            <a:endParaRPr lang="fr-FR"/>
          </a:p>
        </p:txBody>
      </p:sp>
      <p:sp>
        <p:nvSpPr>
          <p:cNvPr id="4" name="Espace réservé du pied de page 3">
            <a:extLst>
              <a:ext uri="{FF2B5EF4-FFF2-40B4-BE49-F238E27FC236}">
                <a16:creationId xmlns:a16="http://schemas.microsoft.com/office/drawing/2014/main" id="{6402D81B-5B26-3E6C-E56E-35329FD79E5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508F0618-0597-BBAC-1DE2-6B086587B279}"/>
              </a:ext>
            </a:extLst>
          </p:cNvPr>
          <p:cNvSpPr>
            <a:spLocks noGrp="1"/>
          </p:cNvSpPr>
          <p:nvPr>
            <p:ph type="sldNum" sz="quarter" idx="12"/>
          </p:nvPr>
        </p:nvSpPr>
        <p:spPr/>
        <p:txBody>
          <a:bodyPr/>
          <a:lstStyle/>
          <a:p>
            <a:fld id="{84A1198B-36D1-4528-8CBE-7456796AA68D}" type="slidenum">
              <a:rPr lang="fr-FR" smtClean="0"/>
              <a:t>‹N°›</a:t>
            </a:fld>
            <a:endParaRPr lang="fr-FR"/>
          </a:p>
        </p:txBody>
      </p:sp>
    </p:spTree>
    <p:extLst>
      <p:ext uri="{BB962C8B-B14F-4D97-AF65-F5344CB8AC3E}">
        <p14:creationId xmlns:p14="http://schemas.microsoft.com/office/powerpoint/2010/main" val="4032804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5EC7899-E5A8-BF83-0010-8850EDAE1583}"/>
              </a:ext>
            </a:extLst>
          </p:cNvPr>
          <p:cNvSpPr>
            <a:spLocks noGrp="1"/>
          </p:cNvSpPr>
          <p:nvPr>
            <p:ph type="dt" sz="half" idx="10"/>
          </p:nvPr>
        </p:nvSpPr>
        <p:spPr/>
        <p:txBody>
          <a:bodyPr/>
          <a:lstStyle/>
          <a:p>
            <a:fld id="{342AF1C4-21A4-4365-9705-56C8196D0C56}" type="datetimeFigureOut">
              <a:rPr lang="fr-FR" smtClean="0"/>
              <a:t>30/04/2025</a:t>
            </a:fld>
            <a:endParaRPr lang="fr-FR"/>
          </a:p>
        </p:txBody>
      </p:sp>
      <p:sp>
        <p:nvSpPr>
          <p:cNvPr id="3" name="Espace réservé du pied de page 2">
            <a:extLst>
              <a:ext uri="{FF2B5EF4-FFF2-40B4-BE49-F238E27FC236}">
                <a16:creationId xmlns:a16="http://schemas.microsoft.com/office/drawing/2014/main" id="{384E40C1-1220-E83D-29F3-4357C56594BD}"/>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B5C12C80-D6CF-8E37-42FD-D613626F4B07}"/>
              </a:ext>
            </a:extLst>
          </p:cNvPr>
          <p:cNvSpPr>
            <a:spLocks noGrp="1"/>
          </p:cNvSpPr>
          <p:nvPr>
            <p:ph type="sldNum" sz="quarter" idx="12"/>
          </p:nvPr>
        </p:nvSpPr>
        <p:spPr/>
        <p:txBody>
          <a:bodyPr/>
          <a:lstStyle/>
          <a:p>
            <a:fld id="{84A1198B-36D1-4528-8CBE-7456796AA68D}" type="slidenum">
              <a:rPr lang="fr-FR" smtClean="0"/>
              <a:t>‹N°›</a:t>
            </a:fld>
            <a:endParaRPr lang="fr-FR"/>
          </a:p>
        </p:txBody>
      </p:sp>
    </p:spTree>
    <p:extLst>
      <p:ext uri="{BB962C8B-B14F-4D97-AF65-F5344CB8AC3E}">
        <p14:creationId xmlns:p14="http://schemas.microsoft.com/office/powerpoint/2010/main" val="3304751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1D642C-633D-0F16-E284-9A196FF46AC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75D3CAC-1702-E724-5E72-307D1C599B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B30EB70-339C-9101-36DC-58C5E0358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940D416-9C6F-8C13-FD4F-6B8F9F9EBE37}"/>
              </a:ext>
            </a:extLst>
          </p:cNvPr>
          <p:cNvSpPr>
            <a:spLocks noGrp="1"/>
          </p:cNvSpPr>
          <p:nvPr>
            <p:ph type="dt" sz="half" idx="10"/>
          </p:nvPr>
        </p:nvSpPr>
        <p:spPr/>
        <p:txBody>
          <a:bodyPr/>
          <a:lstStyle/>
          <a:p>
            <a:fld id="{342AF1C4-21A4-4365-9705-56C8196D0C56}" type="datetimeFigureOut">
              <a:rPr lang="fr-FR" smtClean="0"/>
              <a:t>30/04/2025</a:t>
            </a:fld>
            <a:endParaRPr lang="fr-FR"/>
          </a:p>
        </p:txBody>
      </p:sp>
      <p:sp>
        <p:nvSpPr>
          <p:cNvPr id="6" name="Espace réservé du pied de page 5">
            <a:extLst>
              <a:ext uri="{FF2B5EF4-FFF2-40B4-BE49-F238E27FC236}">
                <a16:creationId xmlns:a16="http://schemas.microsoft.com/office/drawing/2014/main" id="{9806F294-C1DD-A0B7-DC3D-8F91EF6B0DE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B42F88F-E0A0-2347-FA81-75B5AA2DCB7C}"/>
              </a:ext>
            </a:extLst>
          </p:cNvPr>
          <p:cNvSpPr>
            <a:spLocks noGrp="1"/>
          </p:cNvSpPr>
          <p:nvPr>
            <p:ph type="sldNum" sz="quarter" idx="12"/>
          </p:nvPr>
        </p:nvSpPr>
        <p:spPr/>
        <p:txBody>
          <a:bodyPr/>
          <a:lstStyle/>
          <a:p>
            <a:fld id="{84A1198B-36D1-4528-8CBE-7456796AA68D}" type="slidenum">
              <a:rPr lang="fr-FR" smtClean="0"/>
              <a:t>‹N°›</a:t>
            </a:fld>
            <a:endParaRPr lang="fr-FR"/>
          </a:p>
        </p:txBody>
      </p:sp>
    </p:spTree>
    <p:extLst>
      <p:ext uri="{BB962C8B-B14F-4D97-AF65-F5344CB8AC3E}">
        <p14:creationId xmlns:p14="http://schemas.microsoft.com/office/powerpoint/2010/main" val="2695816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F7D6B4-A50B-3DD7-95F5-BFA5B43A892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5293B7B8-0C6B-B7ED-148A-2782C6A6B2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9AF4A9F-68D8-A417-F8FD-4A0A75A209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115560A-A623-41EB-4A69-74D1EE5B0D24}"/>
              </a:ext>
            </a:extLst>
          </p:cNvPr>
          <p:cNvSpPr>
            <a:spLocks noGrp="1"/>
          </p:cNvSpPr>
          <p:nvPr>
            <p:ph type="dt" sz="half" idx="10"/>
          </p:nvPr>
        </p:nvSpPr>
        <p:spPr/>
        <p:txBody>
          <a:bodyPr/>
          <a:lstStyle/>
          <a:p>
            <a:fld id="{342AF1C4-21A4-4365-9705-56C8196D0C56}" type="datetimeFigureOut">
              <a:rPr lang="fr-FR" smtClean="0"/>
              <a:t>30/04/2025</a:t>
            </a:fld>
            <a:endParaRPr lang="fr-FR"/>
          </a:p>
        </p:txBody>
      </p:sp>
      <p:sp>
        <p:nvSpPr>
          <p:cNvPr id="6" name="Espace réservé du pied de page 5">
            <a:extLst>
              <a:ext uri="{FF2B5EF4-FFF2-40B4-BE49-F238E27FC236}">
                <a16:creationId xmlns:a16="http://schemas.microsoft.com/office/drawing/2014/main" id="{906F00D9-66B2-5167-5294-D80FB315DA3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EF6B73E-8748-53EA-FA80-8F6B9FD56DAE}"/>
              </a:ext>
            </a:extLst>
          </p:cNvPr>
          <p:cNvSpPr>
            <a:spLocks noGrp="1"/>
          </p:cNvSpPr>
          <p:nvPr>
            <p:ph type="sldNum" sz="quarter" idx="12"/>
          </p:nvPr>
        </p:nvSpPr>
        <p:spPr/>
        <p:txBody>
          <a:bodyPr/>
          <a:lstStyle/>
          <a:p>
            <a:fld id="{84A1198B-36D1-4528-8CBE-7456796AA68D}" type="slidenum">
              <a:rPr lang="fr-FR" smtClean="0"/>
              <a:t>‹N°›</a:t>
            </a:fld>
            <a:endParaRPr lang="fr-FR"/>
          </a:p>
        </p:txBody>
      </p:sp>
    </p:spTree>
    <p:extLst>
      <p:ext uri="{BB962C8B-B14F-4D97-AF65-F5344CB8AC3E}">
        <p14:creationId xmlns:p14="http://schemas.microsoft.com/office/powerpoint/2010/main" val="185259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2C2EABF-D8D3-E6CD-C31D-8D1EF37C79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D0A9F102-9296-8BE6-EE6A-E9CE6C15DE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B0AE8E5-4581-E107-34F6-CD62813986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2AF1C4-21A4-4365-9705-56C8196D0C56}" type="datetimeFigureOut">
              <a:rPr lang="fr-FR" smtClean="0"/>
              <a:t>30/04/2025</a:t>
            </a:fld>
            <a:endParaRPr lang="fr-FR"/>
          </a:p>
        </p:txBody>
      </p:sp>
      <p:sp>
        <p:nvSpPr>
          <p:cNvPr id="5" name="Espace réservé du pied de page 4">
            <a:extLst>
              <a:ext uri="{FF2B5EF4-FFF2-40B4-BE49-F238E27FC236}">
                <a16:creationId xmlns:a16="http://schemas.microsoft.com/office/drawing/2014/main" id="{673F0A20-D346-9AC0-52FB-24D1375F5F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43934066-74A8-90F6-079A-0347E29239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A1198B-36D1-4528-8CBE-7456796AA68D}" type="slidenum">
              <a:rPr lang="fr-FR" smtClean="0"/>
              <a:t>‹N°›</a:t>
            </a:fld>
            <a:endParaRPr lang="fr-FR"/>
          </a:p>
        </p:txBody>
      </p:sp>
    </p:spTree>
    <p:extLst>
      <p:ext uri="{BB962C8B-B14F-4D97-AF65-F5344CB8AC3E}">
        <p14:creationId xmlns:p14="http://schemas.microsoft.com/office/powerpoint/2010/main" val="30602114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eg"/><Relationship Id="rId7"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10" Type="http://schemas.openxmlformats.org/officeDocument/2006/relationships/image" Target="../media/image10.jpg"/><Relationship Id="rId4" Type="http://schemas.openxmlformats.org/officeDocument/2006/relationships/image" Target="../media/image4.png"/><Relationship Id="rId9"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jpg"/><Relationship Id="rId7" Type="http://schemas.openxmlformats.org/officeDocument/2006/relationships/image" Target="../media/image15.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2.png"/><Relationship Id="rId10" Type="http://schemas.openxmlformats.org/officeDocument/2006/relationships/image" Target="../media/image18.jpg"/><Relationship Id="rId4" Type="http://schemas.openxmlformats.org/officeDocument/2006/relationships/image" Target="../media/image13.jpeg"/><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7D7B8D-EF99-4CA1-AB1E-4C0C04740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2917370"/>
            <a:ext cx="12191999" cy="3940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E845754-8590-FCE2-4FBC-30ED6FACEC24}"/>
              </a:ext>
            </a:extLst>
          </p:cNvPr>
          <p:cNvSpPr>
            <a:spLocks noGrp="1"/>
          </p:cNvSpPr>
          <p:nvPr>
            <p:ph type="ctrTitle"/>
          </p:nvPr>
        </p:nvSpPr>
        <p:spPr>
          <a:xfrm>
            <a:off x="650449" y="4559523"/>
            <a:ext cx="10901471" cy="1236440"/>
          </a:xfrm>
          <a:noFill/>
        </p:spPr>
        <p:txBody>
          <a:bodyPr>
            <a:normAutofit/>
          </a:bodyPr>
          <a:lstStyle/>
          <a:p>
            <a:r>
              <a:rPr lang="fr-FR" b="1" dirty="0">
                <a:solidFill>
                  <a:schemeClr val="bg1"/>
                </a:solidFill>
                <a:latin typeface="Arial" panose="020B0604020202020204" pitchFamily="34" charset="0"/>
                <a:cs typeface="Arial" panose="020B0604020202020204" pitchFamily="34" charset="0"/>
              </a:rPr>
              <a:t>La double dette d’Haïti</a:t>
            </a:r>
          </a:p>
        </p:txBody>
      </p:sp>
      <p:sp>
        <p:nvSpPr>
          <p:cNvPr id="3" name="Sous-titre 2">
            <a:extLst>
              <a:ext uri="{FF2B5EF4-FFF2-40B4-BE49-F238E27FC236}">
                <a16:creationId xmlns:a16="http://schemas.microsoft.com/office/drawing/2014/main" id="{244BEA77-D23F-7CA2-6186-4D37CECC4D63}"/>
              </a:ext>
            </a:extLst>
          </p:cNvPr>
          <p:cNvSpPr>
            <a:spLocks noGrp="1"/>
          </p:cNvSpPr>
          <p:nvPr>
            <p:ph type="subTitle" idx="1"/>
          </p:nvPr>
        </p:nvSpPr>
        <p:spPr>
          <a:xfrm>
            <a:off x="650449" y="5795963"/>
            <a:ext cx="10901471" cy="560388"/>
          </a:xfrm>
          <a:noFill/>
        </p:spPr>
        <p:txBody>
          <a:bodyPr>
            <a:normAutofit/>
          </a:bodyPr>
          <a:lstStyle/>
          <a:p>
            <a:r>
              <a:rPr lang="fr-FR" dirty="0">
                <a:solidFill>
                  <a:schemeClr val="bg1"/>
                </a:solidFill>
              </a:rPr>
              <a:t>Restitution, Réparations : quels enjeux pour la France ?</a:t>
            </a:r>
          </a:p>
        </p:txBody>
      </p:sp>
      <p:pic>
        <p:nvPicPr>
          <p:cNvPr id="5" name="Image 4">
            <a:extLst>
              <a:ext uri="{FF2B5EF4-FFF2-40B4-BE49-F238E27FC236}">
                <a16:creationId xmlns:a16="http://schemas.microsoft.com/office/drawing/2014/main" id="{121FA103-D6E1-D399-4EDA-1A92FAED60C5}"/>
              </a:ext>
            </a:extLst>
          </p:cNvPr>
          <p:cNvPicPr>
            <a:picLocks noChangeAspect="1"/>
          </p:cNvPicPr>
          <p:nvPr/>
        </p:nvPicPr>
        <p:blipFill rotWithShape="1">
          <a:blip r:embed="rId2">
            <a:extLst>
              <a:ext uri="{28A0092B-C50C-407E-A947-70E740481C1C}">
                <a14:useLocalDpi xmlns:a14="http://schemas.microsoft.com/office/drawing/2010/main" val="0"/>
              </a:ext>
            </a:extLst>
          </a:blip>
          <a:srcRect l="4181" r="199" b="1"/>
          <a:stretch/>
        </p:blipFill>
        <p:spPr>
          <a:xfrm>
            <a:off x="20" y="1"/>
            <a:ext cx="12191979" cy="4239482"/>
          </a:xfrm>
          <a:prstGeom prst="rect">
            <a:avLst/>
          </a:prstGeom>
        </p:spPr>
      </p:pic>
    </p:spTree>
    <p:extLst>
      <p:ext uri="{BB962C8B-B14F-4D97-AF65-F5344CB8AC3E}">
        <p14:creationId xmlns:p14="http://schemas.microsoft.com/office/powerpoint/2010/main" val="3078381079"/>
      </p:ext>
    </p:extLst>
  </p:cSld>
  <p:clrMapOvr>
    <a:masterClrMapping/>
  </p:clrMapOvr>
  <mc:AlternateContent xmlns:mc="http://schemas.openxmlformats.org/markup-compatibility/2006" xmlns:p14="http://schemas.microsoft.com/office/powerpoint/2010/main">
    <mc:Choice Requires="p14">
      <p:transition spd="slow" p14:dur="2000" advTm="2154"/>
    </mc:Choice>
    <mc:Fallback xmlns="">
      <p:transition spd="slow" advTm="215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7AAD2A2-4604-9A50-8828-84A622BEDD1A}"/>
              </a:ext>
            </a:extLst>
          </p:cNvPr>
          <p:cNvSpPr>
            <a:spLocks noGrp="1"/>
          </p:cNvSpPr>
          <p:nvPr>
            <p:ph idx="1"/>
          </p:nvPr>
        </p:nvSpPr>
        <p:spPr>
          <a:xfrm>
            <a:off x="417758" y="1888852"/>
            <a:ext cx="11549653" cy="647407"/>
          </a:xfrm>
        </p:spPr>
        <p:txBody>
          <a:bodyPr>
            <a:noAutofit/>
          </a:bodyPr>
          <a:lstStyle/>
          <a:p>
            <a:pPr marL="0" indent="0">
              <a:buNone/>
            </a:pPr>
            <a:r>
              <a:rPr lang="fr-FR" sz="3200" i="1" dirty="0"/>
              <a:t>Des initiatives dans de nombreux pays :</a:t>
            </a:r>
          </a:p>
        </p:txBody>
      </p:sp>
      <p:pic>
        <p:nvPicPr>
          <p:cNvPr id="5" name="Image 4" descr="Une image contenant dessin, signe&#10;&#10;Description générée automatiquement">
            <a:extLst>
              <a:ext uri="{FF2B5EF4-FFF2-40B4-BE49-F238E27FC236}">
                <a16:creationId xmlns:a16="http://schemas.microsoft.com/office/drawing/2014/main" id="{12C3E52F-CA85-E919-E942-ECB3BFA264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758" y="365124"/>
            <a:ext cx="1458937" cy="1325562"/>
          </a:xfrm>
          <a:prstGeom prst="rect">
            <a:avLst/>
          </a:prstGeom>
        </p:spPr>
      </p:pic>
      <p:pic>
        <p:nvPicPr>
          <p:cNvPr id="21" name="Image 20">
            <a:extLst>
              <a:ext uri="{FF2B5EF4-FFF2-40B4-BE49-F238E27FC236}">
                <a16:creationId xmlns:a16="http://schemas.microsoft.com/office/drawing/2014/main" id="{D535D866-1324-F32E-90C1-77034557FF70}"/>
              </a:ext>
            </a:extLst>
          </p:cNvPr>
          <p:cNvPicPr>
            <a:picLocks noChangeAspect="1"/>
          </p:cNvPicPr>
          <p:nvPr/>
        </p:nvPicPr>
        <p:blipFill>
          <a:blip r:embed="rId3"/>
          <a:stretch>
            <a:fillRect/>
          </a:stretch>
        </p:blipFill>
        <p:spPr>
          <a:xfrm>
            <a:off x="279640" y="2392871"/>
            <a:ext cx="3194110" cy="2751848"/>
          </a:xfrm>
          <a:prstGeom prst="rect">
            <a:avLst/>
          </a:prstGeom>
        </p:spPr>
      </p:pic>
      <p:pic>
        <p:nvPicPr>
          <p:cNvPr id="22" name="Image 21">
            <a:extLst>
              <a:ext uri="{FF2B5EF4-FFF2-40B4-BE49-F238E27FC236}">
                <a16:creationId xmlns:a16="http://schemas.microsoft.com/office/drawing/2014/main" id="{8ABB7256-EA7D-CFF6-C6EB-AA0E22D7B23F}"/>
              </a:ext>
            </a:extLst>
          </p:cNvPr>
          <p:cNvPicPr>
            <a:picLocks noChangeAspect="1"/>
          </p:cNvPicPr>
          <p:nvPr/>
        </p:nvPicPr>
        <p:blipFill>
          <a:blip r:embed="rId4"/>
          <a:stretch>
            <a:fillRect/>
          </a:stretch>
        </p:blipFill>
        <p:spPr>
          <a:xfrm>
            <a:off x="279640" y="3822864"/>
            <a:ext cx="3194110" cy="2840417"/>
          </a:xfrm>
          <a:prstGeom prst="rect">
            <a:avLst/>
          </a:prstGeom>
        </p:spPr>
      </p:pic>
      <p:grpSp>
        <p:nvGrpSpPr>
          <p:cNvPr id="33" name="Groupe 32">
            <a:extLst>
              <a:ext uri="{FF2B5EF4-FFF2-40B4-BE49-F238E27FC236}">
                <a16:creationId xmlns:a16="http://schemas.microsoft.com/office/drawing/2014/main" id="{825670B9-2D20-13EE-9B41-98F6385435E8}"/>
              </a:ext>
            </a:extLst>
          </p:cNvPr>
          <p:cNvGrpSpPr/>
          <p:nvPr/>
        </p:nvGrpSpPr>
        <p:grpSpPr>
          <a:xfrm>
            <a:off x="8341499" y="2896247"/>
            <a:ext cx="3625912" cy="1425495"/>
            <a:chOff x="6870166" y="2551564"/>
            <a:chExt cx="2986300" cy="1199656"/>
          </a:xfrm>
        </p:grpSpPr>
        <p:pic>
          <p:nvPicPr>
            <p:cNvPr id="29" name="Image 28">
              <a:extLst>
                <a:ext uri="{FF2B5EF4-FFF2-40B4-BE49-F238E27FC236}">
                  <a16:creationId xmlns:a16="http://schemas.microsoft.com/office/drawing/2014/main" id="{E6DE39E3-8617-B18F-47BE-1B94E48F0C76}"/>
                </a:ext>
              </a:extLst>
            </p:cNvPr>
            <p:cNvPicPr>
              <a:picLocks noChangeAspect="1"/>
            </p:cNvPicPr>
            <p:nvPr/>
          </p:nvPicPr>
          <p:blipFill rotWithShape="1">
            <a:blip r:embed="rId5"/>
            <a:srcRect b="16923"/>
            <a:stretch/>
          </p:blipFill>
          <p:spPr>
            <a:xfrm>
              <a:off x="6870166" y="2791672"/>
              <a:ext cx="2986300" cy="959548"/>
            </a:xfrm>
            <a:prstGeom prst="rect">
              <a:avLst/>
            </a:prstGeom>
          </p:spPr>
        </p:pic>
        <p:pic>
          <p:nvPicPr>
            <p:cNvPr id="31" name="Image 30">
              <a:extLst>
                <a:ext uri="{FF2B5EF4-FFF2-40B4-BE49-F238E27FC236}">
                  <a16:creationId xmlns:a16="http://schemas.microsoft.com/office/drawing/2014/main" id="{D5C2412C-E7C6-E8A4-A276-5D19E2729800}"/>
                </a:ext>
              </a:extLst>
            </p:cNvPr>
            <p:cNvPicPr>
              <a:picLocks noChangeAspect="1"/>
            </p:cNvPicPr>
            <p:nvPr/>
          </p:nvPicPr>
          <p:blipFill>
            <a:blip r:embed="rId6"/>
            <a:stretch>
              <a:fillRect/>
            </a:stretch>
          </p:blipFill>
          <p:spPr>
            <a:xfrm>
              <a:off x="7363832" y="2551564"/>
              <a:ext cx="1973751" cy="350550"/>
            </a:xfrm>
            <a:prstGeom prst="rect">
              <a:avLst/>
            </a:prstGeom>
          </p:spPr>
        </p:pic>
      </p:grpSp>
      <p:grpSp>
        <p:nvGrpSpPr>
          <p:cNvPr id="40" name="Groupe 39">
            <a:extLst>
              <a:ext uri="{FF2B5EF4-FFF2-40B4-BE49-F238E27FC236}">
                <a16:creationId xmlns:a16="http://schemas.microsoft.com/office/drawing/2014/main" id="{9D825BC9-E3CD-143D-2135-ADFD0C4DA74F}"/>
              </a:ext>
            </a:extLst>
          </p:cNvPr>
          <p:cNvGrpSpPr/>
          <p:nvPr/>
        </p:nvGrpSpPr>
        <p:grpSpPr>
          <a:xfrm>
            <a:off x="8341499" y="4409211"/>
            <a:ext cx="3307720" cy="1495478"/>
            <a:chOff x="6924381" y="3751220"/>
            <a:chExt cx="2976002" cy="1329159"/>
          </a:xfrm>
        </p:grpSpPr>
        <p:pic>
          <p:nvPicPr>
            <p:cNvPr id="35" name="Image 34">
              <a:extLst>
                <a:ext uri="{FF2B5EF4-FFF2-40B4-BE49-F238E27FC236}">
                  <a16:creationId xmlns:a16="http://schemas.microsoft.com/office/drawing/2014/main" id="{8F0933CB-C27F-E17B-C607-BDDA500F4CE5}"/>
                </a:ext>
              </a:extLst>
            </p:cNvPr>
            <p:cNvPicPr>
              <a:picLocks noChangeAspect="1"/>
            </p:cNvPicPr>
            <p:nvPr/>
          </p:nvPicPr>
          <p:blipFill rotWithShape="1">
            <a:blip r:embed="rId7"/>
            <a:srcRect t="33202"/>
            <a:stretch/>
          </p:blipFill>
          <p:spPr>
            <a:xfrm>
              <a:off x="6924381" y="4003161"/>
              <a:ext cx="2932085" cy="1077218"/>
            </a:xfrm>
            <a:prstGeom prst="rect">
              <a:avLst/>
            </a:prstGeom>
          </p:spPr>
        </p:pic>
        <p:pic>
          <p:nvPicPr>
            <p:cNvPr id="37" name="Image 36">
              <a:extLst>
                <a:ext uri="{FF2B5EF4-FFF2-40B4-BE49-F238E27FC236}">
                  <a16:creationId xmlns:a16="http://schemas.microsoft.com/office/drawing/2014/main" id="{0B9D7E73-DD57-E649-6AA1-12DA9E52C2CF}"/>
                </a:ext>
              </a:extLst>
            </p:cNvPr>
            <p:cNvPicPr>
              <a:picLocks noChangeAspect="1"/>
            </p:cNvPicPr>
            <p:nvPr/>
          </p:nvPicPr>
          <p:blipFill>
            <a:blip r:embed="rId8"/>
            <a:stretch>
              <a:fillRect/>
            </a:stretch>
          </p:blipFill>
          <p:spPr>
            <a:xfrm>
              <a:off x="7903770" y="3751220"/>
              <a:ext cx="1996613" cy="426757"/>
            </a:xfrm>
            <a:prstGeom prst="rect">
              <a:avLst/>
            </a:prstGeom>
          </p:spPr>
        </p:pic>
      </p:grpSp>
      <p:sp>
        <p:nvSpPr>
          <p:cNvPr id="45" name="Rectangle 44">
            <a:extLst>
              <a:ext uri="{FF2B5EF4-FFF2-40B4-BE49-F238E27FC236}">
                <a16:creationId xmlns:a16="http://schemas.microsoft.com/office/drawing/2014/main" id="{8243DC74-DA58-E9F7-3AE3-DA92B71D4A06}"/>
              </a:ext>
            </a:extLst>
          </p:cNvPr>
          <p:cNvSpPr/>
          <p:nvPr/>
        </p:nvSpPr>
        <p:spPr>
          <a:xfrm>
            <a:off x="10672177" y="5526507"/>
            <a:ext cx="1295234" cy="769441"/>
          </a:xfrm>
          <a:prstGeom prst="rect">
            <a:avLst/>
          </a:prstGeom>
          <a:noFill/>
        </p:spPr>
        <p:txBody>
          <a:bodyPr wrap="square" lIns="91440" tIns="45720" rIns="91440" bIns="45720">
            <a:spAutoFit/>
          </a:bodyPr>
          <a:lstStyle/>
          <a:p>
            <a:pPr algn="ctr"/>
            <a:r>
              <a:rPr lang="fr-FR"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USA</a:t>
            </a:r>
          </a:p>
        </p:txBody>
      </p:sp>
      <p:pic>
        <p:nvPicPr>
          <p:cNvPr id="48" name="Image 47">
            <a:extLst>
              <a:ext uri="{FF2B5EF4-FFF2-40B4-BE49-F238E27FC236}">
                <a16:creationId xmlns:a16="http://schemas.microsoft.com/office/drawing/2014/main" id="{B90283AE-8CCF-415C-7C50-A652CAD47757}"/>
              </a:ext>
            </a:extLst>
          </p:cNvPr>
          <p:cNvPicPr>
            <a:picLocks noChangeAspect="1"/>
          </p:cNvPicPr>
          <p:nvPr/>
        </p:nvPicPr>
        <p:blipFill rotWithShape="1">
          <a:blip r:embed="rId9"/>
          <a:srcRect b="46629"/>
          <a:stretch/>
        </p:blipFill>
        <p:spPr>
          <a:xfrm>
            <a:off x="4171309" y="2896247"/>
            <a:ext cx="3625912" cy="2183050"/>
          </a:xfrm>
          <a:prstGeom prst="rect">
            <a:avLst/>
          </a:prstGeom>
        </p:spPr>
      </p:pic>
      <p:sp>
        <p:nvSpPr>
          <p:cNvPr id="49" name="Rectangle 48">
            <a:extLst>
              <a:ext uri="{FF2B5EF4-FFF2-40B4-BE49-F238E27FC236}">
                <a16:creationId xmlns:a16="http://schemas.microsoft.com/office/drawing/2014/main" id="{86C222A7-FF9E-5D83-E06A-7658A7B55772}"/>
              </a:ext>
            </a:extLst>
          </p:cNvPr>
          <p:cNvSpPr/>
          <p:nvPr/>
        </p:nvSpPr>
        <p:spPr>
          <a:xfrm>
            <a:off x="5354790" y="5100010"/>
            <a:ext cx="2314034" cy="584775"/>
          </a:xfrm>
          <a:prstGeom prst="rect">
            <a:avLst/>
          </a:prstGeom>
          <a:noFill/>
        </p:spPr>
        <p:txBody>
          <a:bodyPr wrap="square" lIns="91440" tIns="45720" rIns="91440" bIns="45720">
            <a:spAutoFit/>
          </a:bodyPr>
          <a:lstStyle/>
          <a:p>
            <a:pPr algn="ctr"/>
            <a:r>
              <a:rPr lang="fr-FR" sz="3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Roboto" panose="02000000000000000000" pitchFamily="2" charset="0"/>
                <a:ea typeface="Roboto" panose="02000000000000000000" pitchFamily="2" charset="0"/>
                <a:cs typeface="Roboto" panose="02000000000000000000" pitchFamily="2" charset="0"/>
              </a:rPr>
              <a:t>Allemagne</a:t>
            </a:r>
            <a:endParaRPr lang="fr-FR" sz="3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0" name="Titre 1">
            <a:extLst>
              <a:ext uri="{FF2B5EF4-FFF2-40B4-BE49-F238E27FC236}">
                <a16:creationId xmlns:a16="http://schemas.microsoft.com/office/drawing/2014/main" id="{DC56908A-1387-13CA-C3F8-2B4C6AF54D3B}"/>
              </a:ext>
            </a:extLst>
          </p:cNvPr>
          <p:cNvSpPr>
            <a:spLocks noGrp="1"/>
          </p:cNvSpPr>
          <p:nvPr>
            <p:ph type="title"/>
          </p:nvPr>
        </p:nvSpPr>
        <p:spPr>
          <a:xfrm>
            <a:off x="1876926" y="602247"/>
            <a:ext cx="10315074" cy="1325563"/>
          </a:xfrm>
        </p:spPr>
        <p:txBody>
          <a:bodyPr>
            <a:normAutofit fontScale="90000"/>
          </a:bodyPr>
          <a:lstStyle/>
          <a:p>
            <a:pPr algn="ctr"/>
            <a:r>
              <a:rPr lang="fr-FR" sz="4800" b="1" dirty="0">
                <a:latin typeface="+mn-lt"/>
              </a:rPr>
              <a:t>Les réparations de l’esclavage : un sujet émergent dans les relations internationales</a:t>
            </a:r>
          </a:p>
        </p:txBody>
      </p:sp>
      <p:sp>
        <p:nvSpPr>
          <p:cNvPr id="11" name="Titre 1">
            <a:extLst>
              <a:ext uri="{FF2B5EF4-FFF2-40B4-BE49-F238E27FC236}">
                <a16:creationId xmlns:a16="http://schemas.microsoft.com/office/drawing/2014/main" id="{74F5E798-6488-2DCE-98D9-3114E05149EA}"/>
              </a:ext>
            </a:extLst>
          </p:cNvPr>
          <p:cNvSpPr txBox="1">
            <a:spLocks/>
          </p:cNvSpPr>
          <p:nvPr/>
        </p:nvSpPr>
        <p:spPr>
          <a:xfrm>
            <a:off x="1876926" y="-233888"/>
            <a:ext cx="1031507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400" b="1" dirty="0">
                <a:latin typeface="+mn-lt"/>
              </a:rPr>
              <a:t>Restituer ? Réparer ? La légitimité d’une demande</a:t>
            </a:r>
          </a:p>
        </p:txBody>
      </p:sp>
      <p:sp>
        <p:nvSpPr>
          <p:cNvPr id="15" name="Rectangle 14">
            <a:extLst>
              <a:ext uri="{FF2B5EF4-FFF2-40B4-BE49-F238E27FC236}">
                <a16:creationId xmlns:a16="http://schemas.microsoft.com/office/drawing/2014/main" id="{8BE34F8E-FBDE-AB12-A9AA-36D3DF5D5754}"/>
              </a:ext>
            </a:extLst>
          </p:cNvPr>
          <p:cNvSpPr/>
          <p:nvPr/>
        </p:nvSpPr>
        <p:spPr>
          <a:xfrm>
            <a:off x="601180" y="6200488"/>
            <a:ext cx="2314034" cy="584775"/>
          </a:xfrm>
          <a:prstGeom prst="rect">
            <a:avLst/>
          </a:prstGeom>
          <a:noFill/>
        </p:spPr>
        <p:txBody>
          <a:bodyPr wrap="square" lIns="91440" tIns="45720" rIns="91440" bIns="45720">
            <a:spAutoFit/>
          </a:bodyPr>
          <a:lstStyle/>
          <a:p>
            <a:pPr algn="ctr"/>
            <a:r>
              <a:rPr lang="fr-FR" sz="3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Roboto" panose="02000000000000000000" pitchFamily="2" charset="0"/>
                <a:ea typeface="Roboto" panose="02000000000000000000" pitchFamily="2" charset="0"/>
                <a:cs typeface="Roboto" panose="02000000000000000000" pitchFamily="2" charset="0"/>
              </a:rPr>
              <a:t>Pays-Bas</a:t>
            </a:r>
            <a:endParaRPr lang="fr-FR" sz="3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131377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9"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7AAD2A2-4604-9A50-8828-84A622BEDD1A}"/>
              </a:ext>
            </a:extLst>
          </p:cNvPr>
          <p:cNvSpPr>
            <a:spLocks noGrp="1"/>
          </p:cNvSpPr>
          <p:nvPr>
            <p:ph idx="1"/>
          </p:nvPr>
        </p:nvSpPr>
        <p:spPr>
          <a:xfrm>
            <a:off x="417758" y="2165485"/>
            <a:ext cx="11549653" cy="647407"/>
          </a:xfrm>
        </p:spPr>
        <p:txBody>
          <a:bodyPr>
            <a:noAutofit/>
          </a:bodyPr>
          <a:lstStyle/>
          <a:p>
            <a:pPr marL="0" indent="0">
              <a:buNone/>
            </a:pPr>
            <a:r>
              <a:rPr lang="fr-FR" sz="3200" i="1" dirty="0"/>
              <a:t>Limites et ambiguïtés d’une démarche partielle :</a:t>
            </a:r>
          </a:p>
        </p:txBody>
      </p:sp>
      <p:pic>
        <p:nvPicPr>
          <p:cNvPr id="5" name="Image 4" descr="Une image contenant dessin, signe&#10;&#10;Description générée automatiquement">
            <a:extLst>
              <a:ext uri="{FF2B5EF4-FFF2-40B4-BE49-F238E27FC236}">
                <a16:creationId xmlns:a16="http://schemas.microsoft.com/office/drawing/2014/main" id="{12C3E52F-CA85-E919-E942-ECB3BFA264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758" y="365124"/>
            <a:ext cx="1458937" cy="1325562"/>
          </a:xfrm>
          <a:prstGeom prst="rect">
            <a:avLst/>
          </a:prstGeom>
        </p:spPr>
      </p:pic>
      <p:sp>
        <p:nvSpPr>
          <p:cNvPr id="34" name="Espace réservé du contenu 2">
            <a:extLst>
              <a:ext uri="{FF2B5EF4-FFF2-40B4-BE49-F238E27FC236}">
                <a16:creationId xmlns:a16="http://schemas.microsoft.com/office/drawing/2014/main" id="{20CAF33C-3E5B-CE90-6406-1EAF183DE688}"/>
              </a:ext>
            </a:extLst>
          </p:cNvPr>
          <p:cNvSpPr txBox="1">
            <a:spLocks/>
          </p:cNvSpPr>
          <p:nvPr/>
        </p:nvSpPr>
        <p:spPr>
          <a:xfrm>
            <a:off x="449177" y="2781593"/>
            <a:ext cx="11325065" cy="6474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3200" b="1" dirty="0"/>
              <a:t>Dans l’histoire, l’esclavage ne se limite pas à l’esclavage colonial européen : </a:t>
            </a:r>
            <a:r>
              <a:rPr lang="fr-FR" sz="3200" dirty="0"/>
              <a:t>traites transsahariennes, esclavages intra-africains, esclavages asiatiques (+ « esclavage moderne » aujourd’hui)</a:t>
            </a:r>
          </a:p>
        </p:txBody>
      </p:sp>
      <p:sp>
        <p:nvSpPr>
          <p:cNvPr id="36" name="Espace réservé du contenu 2">
            <a:extLst>
              <a:ext uri="{FF2B5EF4-FFF2-40B4-BE49-F238E27FC236}">
                <a16:creationId xmlns:a16="http://schemas.microsoft.com/office/drawing/2014/main" id="{4AD3CA69-2BAA-F058-0CF9-1F0A917A6065}"/>
              </a:ext>
            </a:extLst>
          </p:cNvPr>
          <p:cNvSpPr txBox="1">
            <a:spLocks/>
          </p:cNvSpPr>
          <p:nvPr/>
        </p:nvSpPr>
        <p:spPr>
          <a:xfrm>
            <a:off x="449177" y="4201684"/>
            <a:ext cx="11549653" cy="6474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3200" b="1" dirty="0"/>
              <a:t>Aujourd’hui, seules les puissances européennes sont interpelées : </a:t>
            </a:r>
            <a:r>
              <a:rPr lang="fr-FR" sz="3200" dirty="0"/>
              <a:t>quid de l’empire ottoman, du sultanat d’Oman, du Japon… ?</a:t>
            </a:r>
          </a:p>
        </p:txBody>
      </p:sp>
      <p:sp>
        <p:nvSpPr>
          <p:cNvPr id="38" name="Espace réservé du contenu 2">
            <a:extLst>
              <a:ext uri="{FF2B5EF4-FFF2-40B4-BE49-F238E27FC236}">
                <a16:creationId xmlns:a16="http://schemas.microsoft.com/office/drawing/2014/main" id="{7A127D40-8A2F-D947-79C1-968D2E620E3C}"/>
              </a:ext>
            </a:extLst>
          </p:cNvPr>
          <p:cNvSpPr txBox="1">
            <a:spLocks/>
          </p:cNvSpPr>
          <p:nvPr/>
        </p:nvSpPr>
        <p:spPr>
          <a:xfrm>
            <a:off x="417758" y="5298071"/>
            <a:ext cx="11549653" cy="6474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3200" b="1" dirty="0"/>
              <a:t>La question de la mémoire coloniale peut être instrumentalisée </a:t>
            </a:r>
            <a:r>
              <a:rPr lang="fr-FR" sz="3200" dirty="0"/>
              <a:t>dans un contexte de regain de tensions internationales</a:t>
            </a:r>
          </a:p>
        </p:txBody>
      </p:sp>
      <p:sp>
        <p:nvSpPr>
          <p:cNvPr id="9" name="Titre 1">
            <a:extLst>
              <a:ext uri="{FF2B5EF4-FFF2-40B4-BE49-F238E27FC236}">
                <a16:creationId xmlns:a16="http://schemas.microsoft.com/office/drawing/2014/main" id="{1DF95439-E862-3846-8902-4886FBFBCDEB}"/>
              </a:ext>
            </a:extLst>
          </p:cNvPr>
          <p:cNvSpPr>
            <a:spLocks noGrp="1"/>
          </p:cNvSpPr>
          <p:nvPr>
            <p:ph type="title"/>
          </p:nvPr>
        </p:nvSpPr>
        <p:spPr>
          <a:xfrm>
            <a:off x="1876926" y="602247"/>
            <a:ext cx="10315074" cy="1325563"/>
          </a:xfrm>
        </p:spPr>
        <p:txBody>
          <a:bodyPr>
            <a:normAutofit fontScale="90000"/>
          </a:bodyPr>
          <a:lstStyle/>
          <a:p>
            <a:pPr algn="ctr"/>
            <a:r>
              <a:rPr lang="fr-FR" sz="4800" b="1" dirty="0">
                <a:latin typeface="+mn-lt"/>
              </a:rPr>
              <a:t>Les réparations de l’esclavage : un sujet émergent dans les relations internationales</a:t>
            </a:r>
          </a:p>
        </p:txBody>
      </p:sp>
      <p:sp>
        <p:nvSpPr>
          <p:cNvPr id="10" name="Titre 1">
            <a:extLst>
              <a:ext uri="{FF2B5EF4-FFF2-40B4-BE49-F238E27FC236}">
                <a16:creationId xmlns:a16="http://schemas.microsoft.com/office/drawing/2014/main" id="{436477A7-D38F-DB5D-49FF-957EADBB9704}"/>
              </a:ext>
            </a:extLst>
          </p:cNvPr>
          <p:cNvSpPr txBox="1">
            <a:spLocks/>
          </p:cNvSpPr>
          <p:nvPr/>
        </p:nvSpPr>
        <p:spPr>
          <a:xfrm>
            <a:off x="1876926" y="-233888"/>
            <a:ext cx="1031507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400" b="1" dirty="0">
                <a:latin typeface="+mn-lt"/>
              </a:rPr>
              <a:t>Restituer ? Réparer ? La légitimité d’une demande</a:t>
            </a:r>
          </a:p>
        </p:txBody>
      </p:sp>
    </p:spTree>
    <p:extLst>
      <p:ext uri="{BB962C8B-B14F-4D97-AF65-F5344CB8AC3E}">
        <p14:creationId xmlns:p14="http://schemas.microsoft.com/office/powerpoint/2010/main" val="386787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5A3242-81EF-6498-5DB1-550495A8176E}"/>
              </a:ext>
            </a:extLst>
          </p:cNvPr>
          <p:cNvSpPr>
            <a:spLocks noGrp="1"/>
          </p:cNvSpPr>
          <p:nvPr>
            <p:ph type="title"/>
          </p:nvPr>
        </p:nvSpPr>
        <p:spPr>
          <a:xfrm>
            <a:off x="1876926" y="365123"/>
            <a:ext cx="10315074" cy="1325563"/>
          </a:xfrm>
        </p:spPr>
        <p:txBody>
          <a:bodyPr>
            <a:normAutofit/>
          </a:bodyPr>
          <a:lstStyle/>
          <a:p>
            <a:pPr algn="ctr"/>
            <a:r>
              <a:rPr lang="fr-FR" sz="4800" b="1" dirty="0">
                <a:latin typeface="+mn-lt"/>
              </a:rPr>
              <a:t>Les enjeux pour la France</a:t>
            </a:r>
          </a:p>
        </p:txBody>
      </p:sp>
      <p:sp>
        <p:nvSpPr>
          <p:cNvPr id="3" name="Espace réservé du contenu 2">
            <a:extLst>
              <a:ext uri="{FF2B5EF4-FFF2-40B4-BE49-F238E27FC236}">
                <a16:creationId xmlns:a16="http://schemas.microsoft.com/office/drawing/2014/main" id="{F7AAD2A2-4604-9A50-8828-84A622BEDD1A}"/>
              </a:ext>
            </a:extLst>
          </p:cNvPr>
          <p:cNvSpPr>
            <a:spLocks noGrp="1"/>
          </p:cNvSpPr>
          <p:nvPr>
            <p:ph idx="1"/>
          </p:nvPr>
        </p:nvSpPr>
        <p:spPr>
          <a:xfrm>
            <a:off x="157595" y="2134287"/>
            <a:ext cx="11876809" cy="647407"/>
          </a:xfrm>
        </p:spPr>
        <p:txBody>
          <a:bodyPr>
            <a:noAutofit/>
          </a:bodyPr>
          <a:lstStyle/>
          <a:p>
            <a:r>
              <a:rPr lang="fr-FR" sz="3200" b="1" dirty="0">
                <a:solidFill>
                  <a:schemeClr val="accent2"/>
                </a:solidFill>
              </a:rPr>
              <a:t>Une question de principe : </a:t>
            </a:r>
            <a:r>
              <a:rPr lang="fr-FR" sz="3200" dirty="0"/>
              <a:t>une exigence morale dans une démocratie bien portante</a:t>
            </a:r>
          </a:p>
        </p:txBody>
      </p:sp>
      <p:pic>
        <p:nvPicPr>
          <p:cNvPr id="5" name="Image 4" descr="Une image contenant dessin, signe&#10;&#10;Description générée automatiquement">
            <a:extLst>
              <a:ext uri="{FF2B5EF4-FFF2-40B4-BE49-F238E27FC236}">
                <a16:creationId xmlns:a16="http://schemas.microsoft.com/office/drawing/2014/main" id="{12C3E52F-CA85-E919-E942-ECB3BFA264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758" y="365124"/>
            <a:ext cx="1458937" cy="1325562"/>
          </a:xfrm>
          <a:prstGeom prst="rect">
            <a:avLst/>
          </a:prstGeom>
        </p:spPr>
      </p:pic>
      <p:sp>
        <p:nvSpPr>
          <p:cNvPr id="7" name="Espace réservé du contenu 2">
            <a:extLst>
              <a:ext uri="{FF2B5EF4-FFF2-40B4-BE49-F238E27FC236}">
                <a16:creationId xmlns:a16="http://schemas.microsoft.com/office/drawing/2014/main" id="{AB73A776-5A6F-D057-10E4-5AFA6236E0F5}"/>
              </a:ext>
            </a:extLst>
          </p:cNvPr>
          <p:cNvSpPr txBox="1">
            <a:spLocks/>
          </p:cNvSpPr>
          <p:nvPr/>
        </p:nvSpPr>
        <p:spPr>
          <a:xfrm>
            <a:off x="157595" y="4186453"/>
            <a:ext cx="11876809" cy="10039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3200" b="1" dirty="0">
                <a:solidFill>
                  <a:schemeClr val="accent2"/>
                </a:solidFill>
              </a:rPr>
              <a:t>Une question d’image : </a:t>
            </a:r>
            <a:r>
              <a:rPr lang="fr-FR" sz="3200" dirty="0"/>
              <a:t>la nécessité de tenir la comparaison avec les démocraties occidentales les plus avancées</a:t>
            </a:r>
          </a:p>
        </p:txBody>
      </p:sp>
      <p:sp>
        <p:nvSpPr>
          <p:cNvPr id="8" name="Espace réservé du contenu 2">
            <a:extLst>
              <a:ext uri="{FF2B5EF4-FFF2-40B4-BE49-F238E27FC236}">
                <a16:creationId xmlns:a16="http://schemas.microsoft.com/office/drawing/2014/main" id="{8E0AAC27-2E6D-4AF5-DFF5-C3B535CCCB80}"/>
              </a:ext>
            </a:extLst>
          </p:cNvPr>
          <p:cNvSpPr txBox="1">
            <a:spLocks/>
          </p:cNvSpPr>
          <p:nvPr/>
        </p:nvSpPr>
        <p:spPr>
          <a:xfrm>
            <a:off x="148935" y="3134962"/>
            <a:ext cx="11002514" cy="10039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3200" b="1" dirty="0">
                <a:solidFill>
                  <a:schemeClr val="accent2"/>
                </a:solidFill>
              </a:rPr>
              <a:t>Une question de cohérence : </a:t>
            </a:r>
            <a:r>
              <a:rPr lang="fr-FR" sz="3200" dirty="0"/>
              <a:t>un test pour la sincérité de l’universalisme professé par la France </a:t>
            </a:r>
          </a:p>
        </p:txBody>
      </p:sp>
      <p:sp>
        <p:nvSpPr>
          <p:cNvPr id="6" name="Espace réservé du contenu 2">
            <a:extLst>
              <a:ext uri="{FF2B5EF4-FFF2-40B4-BE49-F238E27FC236}">
                <a16:creationId xmlns:a16="http://schemas.microsoft.com/office/drawing/2014/main" id="{32299714-F305-64A3-DFD4-E843627B885F}"/>
              </a:ext>
            </a:extLst>
          </p:cNvPr>
          <p:cNvSpPr txBox="1">
            <a:spLocks/>
          </p:cNvSpPr>
          <p:nvPr/>
        </p:nvSpPr>
        <p:spPr>
          <a:xfrm>
            <a:off x="140276" y="5237944"/>
            <a:ext cx="11876809" cy="10039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3200" b="1" dirty="0">
                <a:solidFill>
                  <a:schemeClr val="accent2"/>
                </a:solidFill>
              </a:rPr>
              <a:t>Une question de réalisme : </a:t>
            </a:r>
            <a:r>
              <a:rPr lang="fr-FR" sz="3200" dirty="0"/>
              <a:t>la demande de réparations des pays du Sud rejoint d’autres demandes légitimes de solidarité financière du Nord vers le Sud</a:t>
            </a:r>
          </a:p>
        </p:txBody>
      </p:sp>
      <p:sp>
        <p:nvSpPr>
          <p:cNvPr id="11" name="Titre 1">
            <a:extLst>
              <a:ext uri="{FF2B5EF4-FFF2-40B4-BE49-F238E27FC236}">
                <a16:creationId xmlns:a16="http://schemas.microsoft.com/office/drawing/2014/main" id="{93441BBB-91DE-F0A2-42DB-4296C276DBB7}"/>
              </a:ext>
            </a:extLst>
          </p:cNvPr>
          <p:cNvSpPr txBox="1">
            <a:spLocks/>
          </p:cNvSpPr>
          <p:nvPr/>
        </p:nvSpPr>
        <p:spPr>
          <a:xfrm>
            <a:off x="1876926" y="-233888"/>
            <a:ext cx="1031507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400" b="1" dirty="0">
                <a:latin typeface="+mn-lt"/>
              </a:rPr>
              <a:t>Restituer ? Réparer ? La légitimité d’une demande</a:t>
            </a:r>
          </a:p>
        </p:txBody>
      </p:sp>
    </p:spTree>
    <p:extLst>
      <p:ext uri="{BB962C8B-B14F-4D97-AF65-F5344CB8AC3E}">
        <p14:creationId xmlns:p14="http://schemas.microsoft.com/office/powerpoint/2010/main" val="56007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F309D-9374-E912-12C0-7091F62F798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9A3B185-78EC-6496-3CCB-CB07CBCF378E}"/>
              </a:ext>
            </a:extLst>
          </p:cNvPr>
          <p:cNvSpPr>
            <a:spLocks noGrp="1"/>
          </p:cNvSpPr>
          <p:nvPr>
            <p:ph type="title"/>
          </p:nvPr>
        </p:nvSpPr>
        <p:spPr>
          <a:xfrm>
            <a:off x="1876926" y="365123"/>
            <a:ext cx="10315074" cy="1325563"/>
          </a:xfrm>
        </p:spPr>
        <p:txBody>
          <a:bodyPr>
            <a:normAutofit/>
          </a:bodyPr>
          <a:lstStyle/>
          <a:p>
            <a:pPr algn="ctr"/>
            <a:r>
              <a:rPr lang="fr-FR" sz="4800" b="1" dirty="0">
                <a:latin typeface="+mn-lt"/>
              </a:rPr>
              <a:t>Haïti : le temps des actes</a:t>
            </a:r>
          </a:p>
        </p:txBody>
      </p:sp>
      <p:sp>
        <p:nvSpPr>
          <p:cNvPr id="3" name="Espace réservé du contenu 2">
            <a:extLst>
              <a:ext uri="{FF2B5EF4-FFF2-40B4-BE49-F238E27FC236}">
                <a16:creationId xmlns:a16="http://schemas.microsoft.com/office/drawing/2014/main" id="{F39C05A6-1CEE-52F7-F890-00750B228EE0}"/>
              </a:ext>
            </a:extLst>
          </p:cNvPr>
          <p:cNvSpPr>
            <a:spLocks noGrp="1"/>
          </p:cNvSpPr>
          <p:nvPr>
            <p:ph idx="1"/>
          </p:nvPr>
        </p:nvSpPr>
        <p:spPr>
          <a:xfrm>
            <a:off x="166255" y="1823002"/>
            <a:ext cx="11876809" cy="647407"/>
          </a:xfrm>
        </p:spPr>
        <p:txBody>
          <a:bodyPr>
            <a:noAutofit/>
          </a:bodyPr>
          <a:lstStyle/>
          <a:p>
            <a:r>
              <a:rPr lang="fr-FR" sz="3200" b="1" dirty="0">
                <a:solidFill>
                  <a:schemeClr val="accent2"/>
                </a:solidFill>
              </a:rPr>
              <a:t>Une injustice incontestable : </a:t>
            </a:r>
            <a:r>
              <a:rPr lang="fr-FR" sz="3200" dirty="0"/>
              <a:t>L’indemnité est un fait historique unique, qui a redoublé l’injustice de l’esclavage colonial</a:t>
            </a:r>
          </a:p>
        </p:txBody>
      </p:sp>
      <p:pic>
        <p:nvPicPr>
          <p:cNvPr id="5" name="Image 4" descr="Une image contenant dessin, signe&#10;&#10;Description générée automatiquement">
            <a:extLst>
              <a:ext uri="{FF2B5EF4-FFF2-40B4-BE49-F238E27FC236}">
                <a16:creationId xmlns:a16="http://schemas.microsoft.com/office/drawing/2014/main" id="{F2AD6386-0C6E-7304-D016-24D9D03758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758" y="365124"/>
            <a:ext cx="1458937" cy="1325562"/>
          </a:xfrm>
          <a:prstGeom prst="rect">
            <a:avLst/>
          </a:prstGeom>
        </p:spPr>
      </p:pic>
      <p:sp>
        <p:nvSpPr>
          <p:cNvPr id="7" name="Espace réservé du contenu 2">
            <a:extLst>
              <a:ext uri="{FF2B5EF4-FFF2-40B4-BE49-F238E27FC236}">
                <a16:creationId xmlns:a16="http://schemas.microsoft.com/office/drawing/2014/main" id="{5F97C0C0-E108-91B4-B054-413E64F2EC73}"/>
              </a:ext>
            </a:extLst>
          </p:cNvPr>
          <p:cNvSpPr txBox="1">
            <a:spLocks/>
          </p:cNvSpPr>
          <p:nvPr/>
        </p:nvSpPr>
        <p:spPr>
          <a:xfrm>
            <a:off x="166255" y="3739052"/>
            <a:ext cx="11876809" cy="10039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3200" b="1" dirty="0">
                <a:solidFill>
                  <a:schemeClr val="accent2"/>
                </a:solidFill>
              </a:rPr>
              <a:t>Une situation d’urgence : </a:t>
            </a:r>
            <a:r>
              <a:rPr lang="fr-FR" sz="3200" dirty="0"/>
              <a:t>la nécessité de tenir la comparaison avec les démocraties occidentales les plus avancées</a:t>
            </a:r>
          </a:p>
        </p:txBody>
      </p:sp>
      <p:sp>
        <p:nvSpPr>
          <p:cNvPr id="8" name="Espace réservé du contenu 2">
            <a:extLst>
              <a:ext uri="{FF2B5EF4-FFF2-40B4-BE49-F238E27FC236}">
                <a16:creationId xmlns:a16="http://schemas.microsoft.com/office/drawing/2014/main" id="{88753FBA-C040-35A3-9749-955A445504D6}"/>
              </a:ext>
            </a:extLst>
          </p:cNvPr>
          <p:cNvSpPr txBox="1">
            <a:spLocks/>
          </p:cNvSpPr>
          <p:nvPr/>
        </p:nvSpPr>
        <p:spPr>
          <a:xfrm>
            <a:off x="157595" y="2735105"/>
            <a:ext cx="11002514" cy="10039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3200" b="1" dirty="0">
                <a:solidFill>
                  <a:schemeClr val="accent2"/>
                </a:solidFill>
              </a:rPr>
              <a:t>Un symbole universel : </a:t>
            </a:r>
            <a:r>
              <a:rPr lang="fr-FR" sz="3200" dirty="0"/>
              <a:t>Haïti et la révolution haïtienne, l’héritage du combat pour la liberté et l’égalité</a:t>
            </a:r>
          </a:p>
        </p:txBody>
      </p:sp>
      <p:sp>
        <p:nvSpPr>
          <p:cNvPr id="11" name="Titre 1">
            <a:extLst>
              <a:ext uri="{FF2B5EF4-FFF2-40B4-BE49-F238E27FC236}">
                <a16:creationId xmlns:a16="http://schemas.microsoft.com/office/drawing/2014/main" id="{EC3A98AB-5FA5-BA88-C6CD-DAFA99AFBB95}"/>
              </a:ext>
            </a:extLst>
          </p:cNvPr>
          <p:cNvSpPr txBox="1">
            <a:spLocks/>
          </p:cNvSpPr>
          <p:nvPr/>
        </p:nvSpPr>
        <p:spPr>
          <a:xfrm>
            <a:off x="1876926" y="-233888"/>
            <a:ext cx="1031507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400" b="1" dirty="0">
                <a:latin typeface="+mn-lt"/>
              </a:rPr>
              <a:t>Restituer ? Réparer ? La légitimité d’une demande</a:t>
            </a:r>
          </a:p>
        </p:txBody>
      </p:sp>
      <p:sp>
        <p:nvSpPr>
          <p:cNvPr id="4" name="Espace réservé du contenu 2">
            <a:extLst>
              <a:ext uri="{FF2B5EF4-FFF2-40B4-BE49-F238E27FC236}">
                <a16:creationId xmlns:a16="http://schemas.microsoft.com/office/drawing/2014/main" id="{7BF12E6C-86D9-79B8-D5D3-008956605A7E}"/>
              </a:ext>
            </a:extLst>
          </p:cNvPr>
          <p:cNvSpPr txBox="1">
            <a:spLocks/>
          </p:cNvSpPr>
          <p:nvPr/>
        </p:nvSpPr>
        <p:spPr>
          <a:xfrm>
            <a:off x="157595" y="5781900"/>
            <a:ext cx="11876809" cy="10039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3200" b="1" i="1" dirty="0">
                <a:sym typeface="Wingdings" panose="05000000000000000000" pitchFamily="2" charset="2"/>
              </a:rPr>
              <a:t> </a:t>
            </a:r>
            <a:r>
              <a:rPr lang="fr-FR" sz="3200" b="1" i="1" dirty="0"/>
              <a:t>Après la reconnaissance :  construire un chemin franco-haïtien de mémoire et d’avenir</a:t>
            </a:r>
          </a:p>
        </p:txBody>
      </p:sp>
      <p:sp>
        <p:nvSpPr>
          <p:cNvPr id="9" name="Espace réservé du contenu 2">
            <a:extLst>
              <a:ext uri="{FF2B5EF4-FFF2-40B4-BE49-F238E27FC236}">
                <a16:creationId xmlns:a16="http://schemas.microsoft.com/office/drawing/2014/main" id="{5F1AB3F3-4862-E8D9-4848-BA24169C3790}"/>
              </a:ext>
            </a:extLst>
          </p:cNvPr>
          <p:cNvSpPr txBox="1">
            <a:spLocks/>
          </p:cNvSpPr>
          <p:nvPr/>
        </p:nvSpPr>
        <p:spPr>
          <a:xfrm>
            <a:off x="148936" y="4742999"/>
            <a:ext cx="11876809" cy="10039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3200" b="1" dirty="0">
                <a:solidFill>
                  <a:schemeClr val="accent2"/>
                </a:solidFill>
              </a:rPr>
              <a:t>Un contexte diplomatique nouveau </a:t>
            </a:r>
            <a:r>
              <a:rPr lang="fr-FR" sz="3200" dirty="0"/>
              <a:t>avec l’élection de Donald Trump et le repli isolationniste des Etats-Unis</a:t>
            </a:r>
          </a:p>
        </p:txBody>
      </p:sp>
    </p:spTree>
    <p:extLst>
      <p:ext uri="{BB962C8B-B14F-4D97-AF65-F5344CB8AC3E}">
        <p14:creationId xmlns:p14="http://schemas.microsoft.com/office/powerpoint/2010/main" val="4081275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p:bldP spid="4"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33143-73FB-D0C4-1962-010D2DDD410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0EE1356-5347-8F50-2434-B552D199F41B}"/>
              </a:ext>
            </a:extLst>
          </p:cNvPr>
          <p:cNvSpPr>
            <a:spLocks noGrp="1"/>
          </p:cNvSpPr>
          <p:nvPr>
            <p:ph type="title"/>
          </p:nvPr>
        </p:nvSpPr>
        <p:spPr>
          <a:xfrm>
            <a:off x="1876926" y="350625"/>
            <a:ext cx="10315074" cy="1325563"/>
          </a:xfrm>
        </p:spPr>
        <p:txBody>
          <a:bodyPr>
            <a:normAutofit/>
          </a:bodyPr>
          <a:lstStyle/>
          <a:p>
            <a:pPr algn="ctr"/>
            <a:r>
              <a:rPr lang="fr-FR" sz="4800" b="1" dirty="0">
                <a:latin typeface="+mn-lt"/>
              </a:rPr>
              <a:t>Sommaire</a:t>
            </a:r>
          </a:p>
        </p:txBody>
      </p:sp>
      <p:sp>
        <p:nvSpPr>
          <p:cNvPr id="3" name="Espace réservé du contenu 2">
            <a:extLst>
              <a:ext uri="{FF2B5EF4-FFF2-40B4-BE49-F238E27FC236}">
                <a16:creationId xmlns:a16="http://schemas.microsoft.com/office/drawing/2014/main" id="{25B26DAD-6D30-F410-5C1D-4F09B8C51B9D}"/>
              </a:ext>
            </a:extLst>
          </p:cNvPr>
          <p:cNvSpPr>
            <a:spLocks noGrp="1"/>
          </p:cNvSpPr>
          <p:nvPr>
            <p:ph idx="1"/>
          </p:nvPr>
        </p:nvSpPr>
        <p:spPr>
          <a:xfrm>
            <a:off x="315191" y="1936997"/>
            <a:ext cx="11876809" cy="647407"/>
          </a:xfrm>
        </p:spPr>
        <p:txBody>
          <a:bodyPr>
            <a:noAutofit/>
          </a:bodyPr>
          <a:lstStyle/>
          <a:p>
            <a:r>
              <a:rPr lang="fr-FR" sz="3200" dirty="0"/>
              <a:t>Haïti et la France : une histoire triplement symbolique</a:t>
            </a:r>
          </a:p>
          <a:p>
            <a:pPr lvl="1"/>
            <a:r>
              <a:rPr lang="fr-FR" sz="2000" dirty="0"/>
              <a:t>Saint-Domingue, apogée du premier empire colonial français</a:t>
            </a:r>
          </a:p>
          <a:p>
            <a:pPr lvl="1"/>
            <a:r>
              <a:rPr lang="fr-FR" sz="2000" dirty="0"/>
              <a:t>Liberté Générale et Révolution haïtienne : l’universalisme des Lumières à l’épreuve du fait colonial</a:t>
            </a:r>
          </a:p>
          <a:p>
            <a:pPr lvl="1"/>
            <a:r>
              <a:rPr lang="fr-FR" sz="2000" dirty="0"/>
              <a:t>L’ordonnance de Charles X : décolonisation précoce et néo-colonialisme</a:t>
            </a:r>
          </a:p>
          <a:p>
            <a:r>
              <a:rPr lang="fr-FR" sz="3200" dirty="0"/>
              <a:t>La double dette : une injustice historique majeure</a:t>
            </a:r>
          </a:p>
          <a:p>
            <a:pPr lvl="1"/>
            <a:r>
              <a:rPr lang="fr-FR" sz="2000" dirty="0"/>
              <a:t>La « rançon » des vaincus de l’Histoire</a:t>
            </a:r>
          </a:p>
          <a:p>
            <a:pPr lvl="1"/>
            <a:r>
              <a:rPr lang="fr-FR" sz="2000" dirty="0"/>
              <a:t>Une application implacable</a:t>
            </a:r>
          </a:p>
          <a:p>
            <a:pPr lvl="1"/>
            <a:r>
              <a:rPr lang="fr-FR" sz="2000" dirty="0"/>
              <a:t>Des conséquences irrémédiables</a:t>
            </a:r>
          </a:p>
          <a:p>
            <a:r>
              <a:rPr lang="fr-FR" sz="3200" dirty="0"/>
              <a:t>Restituer ? Réparer ? La légitimité d’une demande</a:t>
            </a:r>
          </a:p>
          <a:p>
            <a:pPr lvl="1"/>
            <a:r>
              <a:rPr lang="fr-FR" sz="2000" dirty="0"/>
              <a:t>Les réparations de l’esclavage : un sujet émergent dans les relations internationales</a:t>
            </a:r>
          </a:p>
          <a:p>
            <a:pPr lvl="1"/>
            <a:r>
              <a:rPr lang="fr-FR" sz="2000" dirty="0"/>
              <a:t>Les enjeux pour la France</a:t>
            </a:r>
          </a:p>
          <a:p>
            <a:pPr lvl="1"/>
            <a:r>
              <a:rPr lang="fr-FR" sz="2000" dirty="0"/>
              <a:t>Haïti : le temps des actes</a:t>
            </a:r>
          </a:p>
          <a:p>
            <a:endParaRPr lang="fr-FR" sz="3200" dirty="0"/>
          </a:p>
        </p:txBody>
      </p:sp>
      <p:pic>
        <p:nvPicPr>
          <p:cNvPr id="5" name="Image 4" descr="Une image contenant dessin, signe&#10;&#10;Description générée automatiquement">
            <a:extLst>
              <a:ext uri="{FF2B5EF4-FFF2-40B4-BE49-F238E27FC236}">
                <a16:creationId xmlns:a16="http://schemas.microsoft.com/office/drawing/2014/main" id="{717E3432-75F8-07F0-3ED7-627473C41F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758" y="365124"/>
            <a:ext cx="1458937" cy="1325562"/>
          </a:xfrm>
          <a:prstGeom prst="rect">
            <a:avLst/>
          </a:prstGeom>
        </p:spPr>
      </p:pic>
      <p:sp>
        <p:nvSpPr>
          <p:cNvPr id="6" name="Titre 1">
            <a:extLst>
              <a:ext uri="{FF2B5EF4-FFF2-40B4-BE49-F238E27FC236}">
                <a16:creationId xmlns:a16="http://schemas.microsoft.com/office/drawing/2014/main" id="{1A6F3FF6-4F3C-37AE-FBF8-A6892E45E6B2}"/>
              </a:ext>
            </a:extLst>
          </p:cNvPr>
          <p:cNvSpPr txBox="1">
            <a:spLocks/>
          </p:cNvSpPr>
          <p:nvPr/>
        </p:nvSpPr>
        <p:spPr>
          <a:xfrm>
            <a:off x="1876926" y="-233888"/>
            <a:ext cx="1031507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400" b="1" dirty="0">
                <a:latin typeface="+mn-lt"/>
              </a:rPr>
              <a:t>La double dette d’Haïti – Restitution, Réparations : quels enjeux pour la France ?</a:t>
            </a:r>
          </a:p>
        </p:txBody>
      </p:sp>
    </p:spTree>
    <p:extLst>
      <p:ext uri="{BB962C8B-B14F-4D97-AF65-F5344CB8AC3E}">
        <p14:creationId xmlns:p14="http://schemas.microsoft.com/office/powerpoint/2010/main" val="3019160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5A3242-81EF-6498-5DB1-550495A8176E}"/>
              </a:ext>
            </a:extLst>
          </p:cNvPr>
          <p:cNvSpPr>
            <a:spLocks noGrp="1"/>
          </p:cNvSpPr>
          <p:nvPr>
            <p:ph type="title"/>
          </p:nvPr>
        </p:nvSpPr>
        <p:spPr>
          <a:xfrm>
            <a:off x="1876926" y="586923"/>
            <a:ext cx="10315074" cy="1325563"/>
          </a:xfrm>
        </p:spPr>
        <p:txBody>
          <a:bodyPr>
            <a:normAutofit fontScale="90000"/>
          </a:bodyPr>
          <a:lstStyle/>
          <a:p>
            <a:pPr lvl="1" algn="ctr"/>
            <a:r>
              <a:rPr lang="fr-FR" sz="4800" b="1" dirty="0"/>
              <a:t>Saint-Domingue, apogée du premier empire colonial français</a:t>
            </a:r>
          </a:p>
        </p:txBody>
      </p:sp>
      <p:pic>
        <p:nvPicPr>
          <p:cNvPr id="5" name="Image 4" descr="Une image contenant dessin, signe&#10;&#10;Description générée automatiquement">
            <a:extLst>
              <a:ext uri="{FF2B5EF4-FFF2-40B4-BE49-F238E27FC236}">
                <a16:creationId xmlns:a16="http://schemas.microsoft.com/office/drawing/2014/main" id="{12C3E52F-CA85-E919-E942-ECB3BFA264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758" y="365124"/>
            <a:ext cx="1458937" cy="1325562"/>
          </a:xfrm>
          <a:prstGeom prst="rect">
            <a:avLst/>
          </a:prstGeom>
        </p:spPr>
      </p:pic>
      <p:sp>
        <p:nvSpPr>
          <p:cNvPr id="6" name="Titre 1">
            <a:extLst>
              <a:ext uri="{FF2B5EF4-FFF2-40B4-BE49-F238E27FC236}">
                <a16:creationId xmlns:a16="http://schemas.microsoft.com/office/drawing/2014/main" id="{492AF7DA-2858-9653-670C-DDDB8FBC7BC4}"/>
              </a:ext>
            </a:extLst>
          </p:cNvPr>
          <p:cNvSpPr txBox="1">
            <a:spLocks/>
          </p:cNvSpPr>
          <p:nvPr/>
        </p:nvSpPr>
        <p:spPr>
          <a:xfrm>
            <a:off x="1876926" y="-233888"/>
            <a:ext cx="1031507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400" b="1" dirty="0">
                <a:latin typeface="+mn-lt"/>
              </a:rPr>
              <a:t>Haïti et la France : une histoire triplement symbolique</a:t>
            </a:r>
          </a:p>
        </p:txBody>
      </p:sp>
      <p:pic>
        <p:nvPicPr>
          <p:cNvPr id="10" name="Image 9" descr="Une image contenant carte&#10;&#10;Description générée automatiquement">
            <a:extLst>
              <a:ext uri="{FF2B5EF4-FFF2-40B4-BE49-F238E27FC236}">
                <a16:creationId xmlns:a16="http://schemas.microsoft.com/office/drawing/2014/main" id="{C6CD9B3C-C1AE-6BFF-F996-689FE2CBF8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4013" y="2085623"/>
            <a:ext cx="5931513" cy="4601398"/>
          </a:xfrm>
          <a:prstGeom prst="rect">
            <a:avLst/>
          </a:prstGeom>
        </p:spPr>
      </p:pic>
      <p:pic>
        <p:nvPicPr>
          <p:cNvPr id="12" name="Image 11" descr="Une image contenant fermer, légume, plusieurs&#10;&#10;Description générée automatiquement">
            <a:extLst>
              <a:ext uri="{FF2B5EF4-FFF2-40B4-BE49-F238E27FC236}">
                <a16:creationId xmlns:a16="http://schemas.microsoft.com/office/drawing/2014/main" id="{8DAB362A-FF75-2FA2-2DAB-ADD2A1CBCF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16" y="3317001"/>
            <a:ext cx="1321144" cy="1325562"/>
          </a:xfrm>
          <a:prstGeom prst="rect">
            <a:avLst/>
          </a:prstGeom>
        </p:spPr>
      </p:pic>
      <p:pic>
        <p:nvPicPr>
          <p:cNvPr id="15" name="Image 14" descr="Une image contenant alimentation, pain, lait, repas&#10;&#10;Description générée automatiquement">
            <a:extLst>
              <a:ext uri="{FF2B5EF4-FFF2-40B4-BE49-F238E27FC236}">
                <a16:creationId xmlns:a16="http://schemas.microsoft.com/office/drawing/2014/main" id="{CF60049C-8CB2-B29D-97EA-B1FF6C9019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5539" y="1871001"/>
            <a:ext cx="1697295" cy="1131195"/>
          </a:xfrm>
          <a:prstGeom prst="rect">
            <a:avLst/>
          </a:prstGeom>
        </p:spPr>
      </p:pic>
      <p:sp>
        <p:nvSpPr>
          <p:cNvPr id="16" name="ZoneTexte 15">
            <a:extLst>
              <a:ext uri="{FF2B5EF4-FFF2-40B4-BE49-F238E27FC236}">
                <a16:creationId xmlns:a16="http://schemas.microsoft.com/office/drawing/2014/main" id="{0CDA0F9B-005C-D6C9-AF3D-0C226905213D}"/>
              </a:ext>
            </a:extLst>
          </p:cNvPr>
          <p:cNvSpPr txBox="1"/>
          <p:nvPr/>
        </p:nvSpPr>
        <p:spPr>
          <a:xfrm>
            <a:off x="116816" y="4689977"/>
            <a:ext cx="1321144" cy="579793"/>
          </a:xfrm>
          <a:prstGeom prst="rect">
            <a:avLst/>
          </a:prstGeom>
          <a:noFill/>
        </p:spPr>
        <p:txBody>
          <a:bodyPr wrap="square" rtlCol="0">
            <a:spAutoFit/>
          </a:bodyPr>
          <a:lstStyle/>
          <a:p>
            <a:pPr algn="ctr"/>
            <a:r>
              <a:rPr lang="fr-FR" sz="3200" b="1" dirty="0"/>
              <a:t>CAFE</a:t>
            </a:r>
          </a:p>
        </p:txBody>
      </p:sp>
      <p:sp>
        <p:nvSpPr>
          <p:cNvPr id="17" name="ZoneTexte 16">
            <a:extLst>
              <a:ext uri="{FF2B5EF4-FFF2-40B4-BE49-F238E27FC236}">
                <a16:creationId xmlns:a16="http://schemas.microsoft.com/office/drawing/2014/main" id="{8D06260D-9926-DFDC-B381-DFF6F6B5220D}"/>
              </a:ext>
            </a:extLst>
          </p:cNvPr>
          <p:cNvSpPr txBox="1"/>
          <p:nvPr/>
        </p:nvSpPr>
        <p:spPr>
          <a:xfrm>
            <a:off x="1295539" y="2987628"/>
            <a:ext cx="1697295" cy="579793"/>
          </a:xfrm>
          <a:prstGeom prst="rect">
            <a:avLst/>
          </a:prstGeom>
          <a:noFill/>
        </p:spPr>
        <p:txBody>
          <a:bodyPr wrap="square" rtlCol="0">
            <a:spAutoFit/>
          </a:bodyPr>
          <a:lstStyle/>
          <a:p>
            <a:pPr algn="ctr"/>
            <a:r>
              <a:rPr lang="fr-FR" sz="3200" b="1" dirty="0"/>
              <a:t>SUCRE</a:t>
            </a:r>
          </a:p>
        </p:txBody>
      </p:sp>
      <p:pic>
        <p:nvPicPr>
          <p:cNvPr id="18" name="Image 17" descr="Une image contenant texte, personne, vieux&#10;&#10;Description générée automatiquement">
            <a:extLst>
              <a:ext uri="{FF2B5EF4-FFF2-40B4-BE49-F238E27FC236}">
                <a16:creationId xmlns:a16="http://schemas.microsoft.com/office/drawing/2014/main" id="{30FBA3D3-AD5B-C394-EFF9-52FBF62263F1}"/>
              </a:ext>
            </a:extLst>
          </p:cNvPr>
          <p:cNvPicPr>
            <a:picLocks noChangeAspect="1"/>
          </p:cNvPicPr>
          <p:nvPr/>
        </p:nvPicPr>
        <p:blipFill rotWithShape="1">
          <a:blip r:embed="rId6">
            <a:extLst>
              <a:ext uri="{28A0092B-C50C-407E-A947-70E740481C1C}">
                <a14:useLocalDpi xmlns:a14="http://schemas.microsoft.com/office/drawing/2010/main" val="0"/>
              </a:ext>
            </a:extLst>
          </a:blip>
          <a:srcRect t="14379"/>
          <a:stretch/>
        </p:blipFill>
        <p:spPr>
          <a:xfrm>
            <a:off x="10211064" y="1977002"/>
            <a:ext cx="1081209" cy="1141739"/>
          </a:xfrm>
          <a:prstGeom prst="rect">
            <a:avLst/>
          </a:prstGeom>
        </p:spPr>
      </p:pic>
      <p:pic>
        <p:nvPicPr>
          <p:cNvPr id="19" name="Image 18" descr="Une image contenant arbre, personne, extérieur, groupe&#10;&#10;Description générée automatiquement">
            <a:extLst>
              <a:ext uri="{FF2B5EF4-FFF2-40B4-BE49-F238E27FC236}">
                <a16:creationId xmlns:a16="http://schemas.microsoft.com/office/drawing/2014/main" id="{022C1568-CE64-FAC1-B246-930B3D03DA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69005" y="3244583"/>
            <a:ext cx="1493404" cy="1141739"/>
          </a:xfrm>
          <a:prstGeom prst="rect">
            <a:avLst/>
          </a:prstGeom>
        </p:spPr>
      </p:pic>
      <p:pic>
        <p:nvPicPr>
          <p:cNvPr id="20" name="Image 19" descr="Une image contenant arbre&#10;&#10;Description générée automatiquement">
            <a:extLst>
              <a:ext uri="{FF2B5EF4-FFF2-40B4-BE49-F238E27FC236}">
                <a16:creationId xmlns:a16="http://schemas.microsoft.com/office/drawing/2014/main" id="{96247608-F3EB-3A47-1A7C-9DAFBEA76635}"/>
              </a:ext>
            </a:extLst>
          </p:cNvPr>
          <p:cNvPicPr>
            <a:picLocks noChangeAspect="1"/>
          </p:cNvPicPr>
          <p:nvPr/>
        </p:nvPicPr>
        <p:blipFill rotWithShape="1">
          <a:blip r:embed="rId8">
            <a:extLst>
              <a:ext uri="{28A0092B-C50C-407E-A947-70E740481C1C}">
                <a14:useLocalDpi xmlns:a14="http://schemas.microsoft.com/office/drawing/2010/main" val="0"/>
              </a:ext>
            </a:extLst>
          </a:blip>
          <a:srcRect l="-2109" t="31403" r="28113" b="13227"/>
          <a:stretch/>
        </p:blipFill>
        <p:spPr>
          <a:xfrm>
            <a:off x="9634088" y="4512163"/>
            <a:ext cx="2265701" cy="2004566"/>
          </a:xfrm>
          <a:prstGeom prst="rect">
            <a:avLst/>
          </a:prstGeom>
        </p:spPr>
      </p:pic>
      <p:pic>
        <p:nvPicPr>
          <p:cNvPr id="22" name="Image 21" descr="Une image contenant plein air, ciel, nuage, hiver&#10;&#10;Le contenu généré par l’IA peut être incorrect.">
            <a:extLst>
              <a:ext uri="{FF2B5EF4-FFF2-40B4-BE49-F238E27FC236}">
                <a16:creationId xmlns:a16="http://schemas.microsoft.com/office/drawing/2014/main" id="{11FD3197-A001-B88F-D56A-3BC774BFF8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17102" y="4995476"/>
            <a:ext cx="1688350" cy="1131195"/>
          </a:xfrm>
          <a:prstGeom prst="rect">
            <a:avLst/>
          </a:prstGeom>
        </p:spPr>
      </p:pic>
      <p:sp>
        <p:nvSpPr>
          <p:cNvPr id="23" name="ZoneTexte 22">
            <a:extLst>
              <a:ext uri="{FF2B5EF4-FFF2-40B4-BE49-F238E27FC236}">
                <a16:creationId xmlns:a16="http://schemas.microsoft.com/office/drawing/2014/main" id="{8F70F18F-AA6D-D959-C146-8E136C8546B8}"/>
              </a:ext>
            </a:extLst>
          </p:cNvPr>
          <p:cNvSpPr txBox="1"/>
          <p:nvPr/>
        </p:nvSpPr>
        <p:spPr>
          <a:xfrm>
            <a:off x="1317102" y="6147694"/>
            <a:ext cx="1688350" cy="584775"/>
          </a:xfrm>
          <a:prstGeom prst="rect">
            <a:avLst/>
          </a:prstGeom>
          <a:noFill/>
        </p:spPr>
        <p:txBody>
          <a:bodyPr wrap="square" rtlCol="0">
            <a:spAutoFit/>
          </a:bodyPr>
          <a:lstStyle/>
          <a:p>
            <a:pPr algn="ctr"/>
            <a:r>
              <a:rPr lang="fr-FR" sz="3200" b="1" dirty="0"/>
              <a:t>COTON</a:t>
            </a:r>
          </a:p>
        </p:txBody>
      </p:sp>
      <p:pic>
        <p:nvPicPr>
          <p:cNvPr id="25" name="Image 24" descr="Une image contenant peinture, dessin, arbre, croquis&#10;&#10;Le contenu généré par l’IA peut être incorrect.">
            <a:extLst>
              <a:ext uri="{FF2B5EF4-FFF2-40B4-BE49-F238E27FC236}">
                <a16:creationId xmlns:a16="http://schemas.microsoft.com/office/drawing/2014/main" id="{1C26FDF9-A905-3571-8629-260572FC462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66631" y="2594940"/>
            <a:ext cx="5984680" cy="3676137"/>
          </a:xfrm>
          <a:prstGeom prst="rect">
            <a:avLst/>
          </a:prstGeom>
        </p:spPr>
      </p:pic>
    </p:spTree>
    <p:extLst>
      <p:ext uri="{BB962C8B-B14F-4D97-AF65-F5344CB8AC3E}">
        <p14:creationId xmlns:p14="http://schemas.microsoft.com/office/powerpoint/2010/main" val="118210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1921B-3FF2-9F3A-AE99-53CFA71DDD15}"/>
            </a:ext>
          </a:extLst>
        </p:cNvPr>
        <p:cNvGrpSpPr/>
        <p:nvPr/>
      </p:nvGrpSpPr>
      <p:grpSpPr>
        <a:xfrm>
          <a:off x="0" y="0"/>
          <a:ext cx="0" cy="0"/>
          <a:chOff x="0" y="0"/>
          <a:chExt cx="0" cy="0"/>
        </a:xfrm>
      </p:grpSpPr>
      <p:grpSp>
        <p:nvGrpSpPr>
          <p:cNvPr id="16" name="Groupe 15">
            <a:extLst>
              <a:ext uri="{FF2B5EF4-FFF2-40B4-BE49-F238E27FC236}">
                <a16:creationId xmlns:a16="http://schemas.microsoft.com/office/drawing/2014/main" id="{F5279507-CC0E-B6F7-F110-B3867B6E254C}"/>
              </a:ext>
            </a:extLst>
          </p:cNvPr>
          <p:cNvGrpSpPr/>
          <p:nvPr/>
        </p:nvGrpSpPr>
        <p:grpSpPr>
          <a:xfrm>
            <a:off x="9145767" y="1864798"/>
            <a:ext cx="2654669" cy="2033822"/>
            <a:chOff x="9145767" y="1864798"/>
            <a:chExt cx="2654669" cy="2033822"/>
          </a:xfrm>
        </p:grpSpPr>
        <p:pic>
          <p:nvPicPr>
            <p:cNvPr id="17" name="Image 16">
              <a:extLst>
                <a:ext uri="{FF2B5EF4-FFF2-40B4-BE49-F238E27FC236}">
                  <a16:creationId xmlns:a16="http://schemas.microsoft.com/office/drawing/2014/main" id="{5AFA2C81-64C7-D3EA-7B94-F727936DB6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23648" y="1864798"/>
              <a:ext cx="2576788" cy="2033822"/>
            </a:xfrm>
            <a:prstGeom prst="rect">
              <a:avLst/>
            </a:prstGeom>
          </p:spPr>
        </p:pic>
        <p:sp>
          <p:nvSpPr>
            <p:cNvPr id="18" name="ZoneTexte 17">
              <a:extLst>
                <a:ext uri="{FF2B5EF4-FFF2-40B4-BE49-F238E27FC236}">
                  <a16:creationId xmlns:a16="http://schemas.microsoft.com/office/drawing/2014/main" id="{ECE63852-21BB-9A76-A1F0-89ED0F7CEF47}"/>
                </a:ext>
              </a:extLst>
            </p:cNvPr>
            <p:cNvSpPr txBox="1"/>
            <p:nvPr/>
          </p:nvSpPr>
          <p:spPr>
            <a:xfrm>
              <a:off x="9145767" y="2190906"/>
              <a:ext cx="2637203" cy="584775"/>
            </a:xfrm>
            <a:prstGeom prst="rect">
              <a:avLst/>
            </a:prstGeom>
            <a:noFill/>
          </p:spPr>
          <p:txBody>
            <a:bodyPr wrap="square" rtlCol="0">
              <a:spAutoFit/>
            </a:bodyPr>
            <a:lstStyle/>
            <a:p>
              <a:pPr algn="ctr"/>
              <a:r>
                <a:rPr lang="fr-FR" sz="3200" b="1" dirty="0">
                  <a:solidFill>
                    <a:schemeClr val="bg1"/>
                  </a:solidFill>
                </a:rPr>
                <a:t>4 février 1794</a:t>
              </a:r>
            </a:p>
          </p:txBody>
        </p:sp>
      </p:grpSp>
      <p:grpSp>
        <p:nvGrpSpPr>
          <p:cNvPr id="19" name="Groupe 18">
            <a:extLst>
              <a:ext uri="{FF2B5EF4-FFF2-40B4-BE49-F238E27FC236}">
                <a16:creationId xmlns:a16="http://schemas.microsoft.com/office/drawing/2014/main" id="{3616DA9A-BE70-0D8E-F257-CF8BAD87B45C}"/>
              </a:ext>
            </a:extLst>
          </p:cNvPr>
          <p:cNvGrpSpPr/>
          <p:nvPr/>
        </p:nvGrpSpPr>
        <p:grpSpPr>
          <a:xfrm>
            <a:off x="4719119" y="1794950"/>
            <a:ext cx="3734466" cy="3136952"/>
            <a:chOff x="7356564" y="3578374"/>
            <a:chExt cx="3734466" cy="3136952"/>
          </a:xfrm>
        </p:grpSpPr>
        <p:pic>
          <p:nvPicPr>
            <p:cNvPr id="20" name="Image 19">
              <a:extLst>
                <a:ext uri="{FF2B5EF4-FFF2-40B4-BE49-F238E27FC236}">
                  <a16:creationId xmlns:a16="http://schemas.microsoft.com/office/drawing/2014/main" id="{E4179C04-AC3A-4A6E-C689-90605B10EC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6564" y="3578374"/>
              <a:ext cx="3734466" cy="3136952"/>
            </a:xfrm>
            <a:prstGeom prst="rect">
              <a:avLst/>
            </a:prstGeom>
          </p:spPr>
        </p:pic>
        <p:sp>
          <p:nvSpPr>
            <p:cNvPr id="21" name="ZoneTexte 20">
              <a:extLst>
                <a:ext uri="{FF2B5EF4-FFF2-40B4-BE49-F238E27FC236}">
                  <a16:creationId xmlns:a16="http://schemas.microsoft.com/office/drawing/2014/main" id="{52E61716-20EA-44F8-A18A-1D6B4DD8EFFA}"/>
                </a:ext>
              </a:extLst>
            </p:cNvPr>
            <p:cNvSpPr txBox="1"/>
            <p:nvPr/>
          </p:nvSpPr>
          <p:spPr>
            <a:xfrm>
              <a:off x="7905195" y="3773315"/>
              <a:ext cx="2637203" cy="584775"/>
            </a:xfrm>
            <a:prstGeom prst="rect">
              <a:avLst/>
            </a:prstGeom>
            <a:noFill/>
          </p:spPr>
          <p:txBody>
            <a:bodyPr wrap="square" rtlCol="0">
              <a:spAutoFit/>
            </a:bodyPr>
            <a:lstStyle/>
            <a:p>
              <a:pPr algn="ctr"/>
              <a:r>
                <a:rPr lang="fr-FR" sz="3200" b="1" dirty="0">
                  <a:solidFill>
                    <a:schemeClr val="bg1"/>
                  </a:solidFill>
                </a:rPr>
                <a:t>23 août 1791</a:t>
              </a:r>
            </a:p>
          </p:txBody>
        </p:sp>
      </p:grpSp>
      <p:grpSp>
        <p:nvGrpSpPr>
          <p:cNvPr id="13" name="Groupe 12">
            <a:extLst>
              <a:ext uri="{FF2B5EF4-FFF2-40B4-BE49-F238E27FC236}">
                <a16:creationId xmlns:a16="http://schemas.microsoft.com/office/drawing/2014/main" id="{A55A3729-5B61-96C0-A416-08F2A523330F}"/>
              </a:ext>
            </a:extLst>
          </p:cNvPr>
          <p:cNvGrpSpPr/>
          <p:nvPr/>
        </p:nvGrpSpPr>
        <p:grpSpPr>
          <a:xfrm>
            <a:off x="417758" y="1809855"/>
            <a:ext cx="3399286" cy="1784625"/>
            <a:chOff x="1189010" y="2037397"/>
            <a:chExt cx="3399286" cy="1784625"/>
          </a:xfrm>
        </p:grpSpPr>
        <p:pic>
          <p:nvPicPr>
            <p:cNvPr id="14" name="Image 13">
              <a:extLst>
                <a:ext uri="{FF2B5EF4-FFF2-40B4-BE49-F238E27FC236}">
                  <a16:creationId xmlns:a16="http://schemas.microsoft.com/office/drawing/2014/main" id="{B15A35FF-9BF4-21B3-2BE3-4561462585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9010" y="2037397"/>
              <a:ext cx="3399286" cy="1784625"/>
            </a:xfrm>
            <a:prstGeom prst="rect">
              <a:avLst/>
            </a:prstGeom>
          </p:spPr>
        </p:pic>
        <p:sp>
          <p:nvSpPr>
            <p:cNvPr id="15" name="ZoneTexte 14">
              <a:extLst>
                <a:ext uri="{FF2B5EF4-FFF2-40B4-BE49-F238E27FC236}">
                  <a16:creationId xmlns:a16="http://schemas.microsoft.com/office/drawing/2014/main" id="{5F8C87EA-2E7C-32CD-CD46-FF4A51691DC5}"/>
                </a:ext>
              </a:extLst>
            </p:cNvPr>
            <p:cNvSpPr txBox="1"/>
            <p:nvPr/>
          </p:nvSpPr>
          <p:spPr>
            <a:xfrm>
              <a:off x="1580618" y="3082617"/>
              <a:ext cx="2637203" cy="584775"/>
            </a:xfrm>
            <a:prstGeom prst="rect">
              <a:avLst/>
            </a:prstGeom>
            <a:noFill/>
          </p:spPr>
          <p:txBody>
            <a:bodyPr wrap="square" rtlCol="0">
              <a:spAutoFit/>
            </a:bodyPr>
            <a:lstStyle/>
            <a:p>
              <a:pPr algn="ctr"/>
              <a:r>
                <a:rPr lang="fr-FR" sz="3200" b="1" dirty="0">
                  <a:solidFill>
                    <a:schemeClr val="bg1"/>
                  </a:solidFill>
                </a:rPr>
                <a:t>26 août 1789</a:t>
              </a:r>
            </a:p>
          </p:txBody>
        </p:sp>
      </p:grpSp>
      <p:sp>
        <p:nvSpPr>
          <p:cNvPr id="2" name="Titre 1">
            <a:extLst>
              <a:ext uri="{FF2B5EF4-FFF2-40B4-BE49-F238E27FC236}">
                <a16:creationId xmlns:a16="http://schemas.microsoft.com/office/drawing/2014/main" id="{6E25AD75-3559-2195-D04A-8D06F9F8DE04}"/>
              </a:ext>
            </a:extLst>
          </p:cNvPr>
          <p:cNvSpPr>
            <a:spLocks noGrp="1"/>
          </p:cNvSpPr>
          <p:nvPr>
            <p:ph type="title"/>
          </p:nvPr>
        </p:nvSpPr>
        <p:spPr>
          <a:xfrm>
            <a:off x="1876926" y="586923"/>
            <a:ext cx="10315074" cy="1325563"/>
          </a:xfrm>
        </p:spPr>
        <p:txBody>
          <a:bodyPr>
            <a:noAutofit/>
          </a:bodyPr>
          <a:lstStyle/>
          <a:p>
            <a:pPr lvl="1" algn="ctr"/>
            <a:r>
              <a:rPr lang="fr-FR" sz="4000" b="1" dirty="0"/>
              <a:t>Liberté Générale et Révolution haïtienne : </a:t>
            </a:r>
            <a:r>
              <a:rPr lang="fr-FR" sz="2800" b="1" dirty="0"/>
              <a:t>L’universalisme des Lumières à l’épreuve du fait colonial</a:t>
            </a:r>
          </a:p>
        </p:txBody>
      </p:sp>
      <p:pic>
        <p:nvPicPr>
          <p:cNvPr id="5" name="Image 4" descr="Une image contenant dessin, signe&#10;&#10;Description générée automatiquement">
            <a:extLst>
              <a:ext uri="{FF2B5EF4-FFF2-40B4-BE49-F238E27FC236}">
                <a16:creationId xmlns:a16="http://schemas.microsoft.com/office/drawing/2014/main" id="{4CA743A4-A465-D3FF-8352-40E352BC74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758" y="365124"/>
            <a:ext cx="1458937" cy="1325562"/>
          </a:xfrm>
          <a:prstGeom prst="rect">
            <a:avLst/>
          </a:prstGeom>
        </p:spPr>
      </p:pic>
      <p:sp>
        <p:nvSpPr>
          <p:cNvPr id="6" name="Titre 1">
            <a:extLst>
              <a:ext uri="{FF2B5EF4-FFF2-40B4-BE49-F238E27FC236}">
                <a16:creationId xmlns:a16="http://schemas.microsoft.com/office/drawing/2014/main" id="{F1EFF9C8-EE41-8420-0057-0352F97E38D9}"/>
              </a:ext>
            </a:extLst>
          </p:cNvPr>
          <p:cNvSpPr txBox="1">
            <a:spLocks/>
          </p:cNvSpPr>
          <p:nvPr/>
        </p:nvSpPr>
        <p:spPr>
          <a:xfrm>
            <a:off x="1876926" y="-233888"/>
            <a:ext cx="1031507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400" b="1" dirty="0">
                <a:latin typeface="+mn-lt"/>
              </a:rPr>
              <a:t>Haïti et la France : une histoire triplement symbolique</a:t>
            </a:r>
          </a:p>
        </p:txBody>
      </p:sp>
      <p:pic>
        <p:nvPicPr>
          <p:cNvPr id="8" name="Image 7" descr="Une image contenant mur, chaise, meubles, intérieur&#10;&#10;Description générée automatiquement">
            <a:extLst>
              <a:ext uri="{FF2B5EF4-FFF2-40B4-BE49-F238E27FC236}">
                <a16:creationId xmlns:a16="http://schemas.microsoft.com/office/drawing/2014/main" id="{396641DD-7887-4DB2-F304-0480E5F714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9190" y="1826743"/>
            <a:ext cx="7928043" cy="5031258"/>
          </a:xfrm>
          <a:prstGeom prst="rect">
            <a:avLst/>
          </a:prstGeom>
        </p:spPr>
      </p:pic>
      <p:pic>
        <p:nvPicPr>
          <p:cNvPr id="9" name="Picture 2">
            <a:extLst>
              <a:ext uri="{FF2B5EF4-FFF2-40B4-BE49-F238E27FC236}">
                <a16:creationId xmlns:a16="http://schemas.microsoft.com/office/drawing/2014/main" id="{E5B13E0B-CD80-2F24-58CA-8201263A6E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4803" y="3919343"/>
            <a:ext cx="3730107" cy="2797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a:extLst>
              <a:ext uri="{FF2B5EF4-FFF2-40B4-BE49-F238E27FC236}">
                <a16:creationId xmlns:a16="http://schemas.microsoft.com/office/drawing/2014/main" id="{1536DAF0-B5F3-3239-D745-F4597BA8143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50000"/>
          <a:stretch/>
        </p:blipFill>
        <p:spPr bwMode="auto">
          <a:xfrm>
            <a:off x="4529634" y="1853296"/>
            <a:ext cx="3469851" cy="503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a:extLst>
              <a:ext uri="{FF2B5EF4-FFF2-40B4-BE49-F238E27FC236}">
                <a16:creationId xmlns:a16="http://schemas.microsoft.com/office/drawing/2014/main" id="{911747FA-358A-CED1-03D1-E5EB414E672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5443" y="3697543"/>
            <a:ext cx="2243619" cy="2991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mage 22" descr="Une image contenant habits, croquis, personne, dessin&#10;&#10;Le contenu généré par l’IA peut être incorrect.">
            <a:extLst>
              <a:ext uri="{FF2B5EF4-FFF2-40B4-BE49-F238E27FC236}">
                <a16:creationId xmlns:a16="http://schemas.microsoft.com/office/drawing/2014/main" id="{7040DC66-3782-D615-D1CC-A97887EFE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59002" y="1826743"/>
            <a:ext cx="2859519" cy="5080753"/>
          </a:xfrm>
          <a:prstGeom prst="rect">
            <a:avLst/>
          </a:prstGeom>
        </p:spPr>
      </p:pic>
      <p:sp>
        <p:nvSpPr>
          <p:cNvPr id="12" name="Titre 1">
            <a:extLst>
              <a:ext uri="{FF2B5EF4-FFF2-40B4-BE49-F238E27FC236}">
                <a16:creationId xmlns:a16="http://schemas.microsoft.com/office/drawing/2014/main" id="{01057EEC-2679-6467-9044-740FE0F2FED7}"/>
              </a:ext>
            </a:extLst>
          </p:cNvPr>
          <p:cNvSpPr txBox="1">
            <a:spLocks/>
          </p:cNvSpPr>
          <p:nvPr/>
        </p:nvSpPr>
        <p:spPr>
          <a:xfrm>
            <a:off x="1876695" y="3697543"/>
            <a:ext cx="930293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8800" b="1" i="1" dirty="0">
                <a:solidFill>
                  <a:schemeClr val="bg1"/>
                </a:solidFill>
              </a:rPr>
              <a:t>Liberté générale !</a:t>
            </a:r>
          </a:p>
        </p:txBody>
      </p:sp>
    </p:spTree>
    <p:extLst>
      <p:ext uri="{BB962C8B-B14F-4D97-AF65-F5344CB8AC3E}">
        <p14:creationId xmlns:p14="http://schemas.microsoft.com/office/powerpoint/2010/main" val="266921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BEE14-A1FF-A8E1-91BC-45ED0CDF1E7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9A71103-B8AF-6EB9-F713-10624CBD4A36}"/>
              </a:ext>
            </a:extLst>
          </p:cNvPr>
          <p:cNvSpPr>
            <a:spLocks noGrp="1"/>
          </p:cNvSpPr>
          <p:nvPr>
            <p:ph type="title"/>
          </p:nvPr>
        </p:nvSpPr>
        <p:spPr>
          <a:xfrm>
            <a:off x="1876926" y="586923"/>
            <a:ext cx="10315074" cy="1325563"/>
          </a:xfrm>
        </p:spPr>
        <p:txBody>
          <a:bodyPr>
            <a:normAutofit fontScale="90000"/>
          </a:bodyPr>
          <a:lstStyle/>
          <a:p>
            <a:pPr lvl="1" algn="ctr"/>
            <a:r>
              <a:rPr lang="fr-FR" sz="4800" b="1" dirty="0"/>
              <a:t>L’ordonnance de Charles X : </a:t>
            </a:r>
            <a:r>
              <a:rPr lang="fr-FR" sz="3600" b="1" dirty="0"/>
              <a:t>Décolonisation précoce et néo-colonialisme</a:t>
            </a:r>
          </a:p>
        </p:txBody>
      </p:sp>
      <p:pic>
        <p:nvPicPr>
          <p:cNvPr id="5" name="Image 4" descr="Une image contenant dessin, signe&#10;&#10;Description générée automatiquement">
            <a:extLst>
              <a:ext uri="{FF2B5EF4-FFF2-40B4-BE49-F238E27FC236}">
                <a16:creationId xmlns:a16="http://schemas.microsoft.com/office/drawing/2014/main" id="{7C258B4E-464D-8606-5B11-376164414A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758" y="365124"/>
            <a:ext cx="1458937" cy="1325562"/>
          </a:xfrm>
          <a:prstGeom prst="rect">
            <a:avLst/>
          </a:prstGeom>
        </p:spPr>
      </p:pic>
      <p:sp>
        <p:nvSpPr>
          <p:cNvPr id="6" name="Titre 1">
            <a:extLst>
              <a:ext uri="{FF2B5EF4-FFF2-40B4-BE49-F238E27FC236}">
                <a16:creationId xmlns:a16="http://schemas.microsoft.com/office/drawing/2014/main" id="{64FC74B8-6AD2-978C-5A7D-6FA4716B8B85}"/>
              </a:ext>
            </a:extLst>
          </p:cNvPr>
          <p:cNvSpPr txBox="1">
            <a:spLocks/>
          </p:cNvSpPr>
          <p:nvPr/>
        </p:nvSpPr>
        <p:spPr>
          <a:xfrm>
            <a:off x="1876926" y="-233888"/>
            <a:ext cx="1031507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400" b="1" dirty="0">
                <a:latin typeface="+mn-lt"/>
              </a:rPr>
              <a:t>Haïti et la France : une histoire triplement symbolique</a:t>
            </a:r>
          </a:p>
        </p:txBody>
      </p:sp>
      <p:grpSp>
        <p:nvGrpSpPr>
          <p:cNvPr id="12" name="Groupe 11">
            <a:extLst>
              <a:ext uri="{FF2B5EF4-FFF2-40B4-BE49-F238E27FC236}">
                <a16:creationId xmlns:a16="http://schemas.microsoft.com/office/drawing/2014/main" id="{07542125-0E70-8F9D-23C0-6FE0A87A8B62}"/>
              </a:ext>
            </a:extLst>
          </p:cNvPr>
          <p:cNvGrpSpPr/>
          <p:nvPr/>
        </p:nvGrpSpPr>
        <p:grpSpPr>
          <a:xfrm>
            <a:off x="157595" y="3225295"/>
            <a:ext cx="3903276" cy="3183486"/>
            <a:chOff x="135762" y="4379189"/>
            <a:chExt cx="3903276" cy="3183486"/>
          </a:xfrm>
        </p:grpSpPr>
        <p:pic>
          <p:nvPicPr>
            <p:cNvPr id="13" name="Image 12" descr="Une image contenant texte, groupe, plusieurs&#10;&#10;Description générée automatiquement">
              <a:extLst>
                <a:ext uri="{FF2B5EF4-FFF2-40B4-BE49-F238E27FC236}">
                  <a16:creationId xmlns:a16="http://schemas.microsoft.com/office/drawing/2014/main" id="{0FBA3FE0-6B13-713B-516E-5EEBF8D50F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400" y="4379189"/>
              <a:ext cx="3556000" cy="1926167"/>
            </a:xfrm>
            <a:prstGeom prst="rect">
              <a:avLst/>
            </a:prstGeom>
          </p:spPr>
        </p:pic>
        <p:sp>
          <p:nvSpPr>
            <p:cNvPr id="14" name="ZoneTexte 13">
              <a:extLst>
                <a:ext uri="{FF2B5EF4-FFF2-40B4-BE49-F238E27FC236}">
                  <a16:creationId xmlns:a16="http://schemas.microsoft.com/office/drawing/2014/main" id="{B93FD084-7B57-8006-CE77-B102D14FBCA6}"/>
                </a:ext>
              </a:extLst>
            </p:cNvPr>
            <p:cNvSpPr txBox="1"/>
            <p:nvPr/>
          </p:nvSpPr>
          <p:spPr>
            <a:xfrm>
              <a:off x="135762" y="5746793"/>
              <a:ext cx="3903276" cy="1815882"/>
            </a:xfrm>
            <a:prstGeom prst="rect">
              <a:avLst/>
            </a:prstGeom>
            <a:noFill/>
          </p:spPr>
          <p:txBody>
            <a:bodyPr wrap="square" rtlCol="0">
              <a:spAutoFit/>
            </a:bodyPr>
            <a:lstStyle/>
            <a:p>
              <a:pPr algn="ctr"/>
              <a:r>
                <a:rPr lang="fr-FR" sz="3200" b="1" dirty="0" err="1">
                  <a:solidFill>
                    <a:schemeClr val="bg1"/>
                  </a:solidFill>
                </a:rPr>
                <a:t>Vertières</a:t>
              </a:r>
              <a:endParaRPr lang="fr-FR" sz="3200" b="1" dirty="0">
                <a:solidFill>
                  <a:schemeClr val="bg1"/>
                </a:solidFill>
              </a:endParaRPr>
            </a:p>
            <a:p>
              <a:pPr algn="ctr"/>
              <a:r>
                <a:rPr lang="fr-FR" sz="3200" b="1" dirty="0"/>
                <a:t>18 novembre 1803</a:t>
              </a:r>
            </a:p>
            <a:p>
              <a:pPr algn="ctr"/>
              <a:r>
                <a:rPr lang="fr-FR" sz="2400" b="1" dirty="0"/>
                <a:t>Capitulation des troupes françaises</a:t>
              </a:r>
            </a:p>
          </p:txBody>
        </p:sp>
      </p:grpSp>
      <p:pic>
        <p:nvPicPr>
          <p:cNvPr id="15" name="Image 14">
            <a:extLst>
              <a:ext uri="{FF2B5EF4-FFF2-40B4-BE49-F238E27FC236}">
                <a16:creationId xmlns:a16="http://schemas.microsoft.com/office/drawing/2014/main" id="{8E488CCD-5757-4FDE-984E-1D42D680E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4509" y="3137746"/>
            <a:ext cx="3109874" cy="2073249"/>
          </a:xfrm>
          <a:prstGeom prst="rect">
            <a:avLst/>
          </a:prstGeom>
        </p:spPr>
      </p:pic>
      <p:pic>
        <p:nvPicPr>
          <p:cNvPr id="17" name="Image 16" descr="Une image contenant texte, lettre, accessoire, écriture manuscrite&#10;&#10;Le contenu généré par l’IA peut être incorrect.">
            <a:extLst>
              <a:ext uri="{FF2B5EF4-FFF2-40B4-BE49-F238E27FC236}">
                <a16:creationId xmlns:a16="http://schemas.microsoft.com/office/drawing/2014/main" id="{74BFF3E2-81A9-EA7B-745F-D6282FCC93D3}"/>
              </a:ext>
            </a:extLst>
          </p:cNvPr>
          <p:cNvPicPr>
            <a:picLocks noChangeAspect="1"/>
          </p:cNvPicPr>
          <p:nvPr/>
        </p:nvPicPr>
        <p:blipFill>
          <a:blip r:embed="rId5">
            <a:extLst>
              <a:ext uri="{28A0092B-C50C-407E-A947-70E740481C1C}">
                <a14:useLocalDpi xmlns:a14="http://schemas.microsoft.com/office/drawing/2010/main" val="0"/>
              </a:ext>
            </a:extLst>
          </a:blip>
          <a:srcRect l="6366" t="1843" r="20940" b="4397"/>
          <a:stretch/>
        </p:blipFill>
        <p:spPr>
          <a:xfrm>
            <a:off x="7926024" y="1912486"/>
            <a:ext cx="2519463" cy="4778065"/>
          </a:xfrm>
          <a:prstGeom prst="rect">
            <a:avLst/>
          </a:prstGeom>
        </p:spPr>
      </p:pic>
      <p:sp>
        <p:nvSpPr>
          <p:cNvPr id="19" name="Espace réservé du contenu 18">
            <a:extLst>
              <a:ext uri="{FF2B5EF4-FFF2-40B4-BE49-F238E27FC236}">
                <a16:creationId xmlns:a16="http://schemas.microsoft.com/office/drawing/2014/main" id="{04BC753C-F4ED-F938-D449-B7C160D04C45}"/>
              </a:ext>
            </a:extLst>
          </p:cNvPr>
          <p:cNvSpPr>
            <a:spLocks noGrp="1"/>
          </p:cNvSpPr>
          <p:nvPr>
            <p:ph idx="1"/>
          </p:nvPr>
        </p:nvSpPr>
        <p:spPr>
          <a:xfrm>
            <a:off x="4178110" y="2457923"/>
            <a:ext cx="3222671" cy="578859"/>
          </a:xfrm>
        </p:spPr>
        <p:txBody>
          <a:bodyPr>
            <a:noAutofit/>
          </a:bodyPr>
          <a:lstStyle/>
          <a:p>
            <a:pPr marL="0" indent="0" algn="ctr">
              <a:buNone/>
            </a:pPr>
            <a:r>
              <a:rPr lang="fr-FR" sz="3200" b="1" dirty="0"/>
              <a:t>1</a:t>
            </a:r>
            <a:r>
              <a:rPr lang="fr-FR" sz="3200" b="1" baseline="30000" dirty="0"/>
              <a:t>er</a:t>
            </a:r>
            <a:r>
              <a:rPr lang="fr-FR" sz="3200" b="1" dirty="0"/>
              <a:t> janvier 1804</a:t>
            </a:r>
          </a:p>
        </p:txBody>
      </p:sp>
      <p:sp>
        <p:nvSpPr>
          <p:cNvPr id="20" name="Espace réservé du contenu 18">
            <a:extLst>
              <a:ext uri="{FF2B5EF4-FFF2-40B4-BE49-F238E27FC236}">
                <a16:creationId xmlns:a16="http://schemas.microsoft.com/office/drawing/2014/main" id="{D49078A1-4795-82AC-6322-6D3388162829}"/>
              </a:ext>
            </a:extLst>
          </p:cNvPr>
          <p:cNvSpPr txBox="1">
            <a:spLocks/>
          </p:cNvSpPr>
          <p:nvPr/>
        </p:nvSpPr>
        <p:spPr>
          <a:xfrm>
            <a:off x="7574419" y="3057846"/>
            <a:ext cx="3222671" cy="5788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3200" b="1" dirty="0"/>
              <a:t>17 avril 1825</a:t>
            </a:r>
          </a:p>
        </p:txBody>
      </p:sp>
      <p:pic>
        <p:nvPicPr>
          <p:cNvPr id="21" name="Image 20" descr="Une image contenant texte, livre&#10;&#10;Description générée automatiquement">
            <a:extLst>
              <a:ext uri="{FF2B5EF4-FFF2-40B4-BE49-F238E27FC236}">
                <a16:creationId xmlns:a16="http://schemas.microsoft.com/office/drawing/2014/main" id="{4BF1FA4A-F10B-AAB1-2FA8-287E284684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13632" y="4479575"/>
            <a:ext cx="2678368" cy="2144390"/>
          </a:xfrm>
          <a:prstGeom prst="rect">
            <a:avLst/>
          </a:prstGeom>
        </p:spPr>
      </p:pic>
      <p:sp>
        <p:nvSpPr>
          <p:cNvPr id="22" name="Espace réservé du contenu 18">
            <a:extLst>
              <a:ext uri="{FF2B5EF4-FFF2-40B4-BE49-F238E27FC236}">
                <a16:creationId xmlns:a16="http://schemas.microsoft.com/office/drawing/2014/main" id="{C898644C-D33C-F3EC-3D47-13A073C1A73F}"/>
              </a:ext>
            </a:extLst>
          </p:cNvPr>
          <p:cNvSpPr txBox="1">
            <a:spLocks/>
          </p:cNvSpPr>
          <p:nvPr/>
        </p:nvSpPr>
        <p:spPr>
          <a:xfrm>
            <a:off x="4178110" y="5380687"/>
            <a:ext cx="3166274" cy="5788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3200" b="1" dirty="0"/>
              <a:t>Indépendance d’Haïti</a:t>
            </a:r>
          </a:p>
        </p:txBody>
      </p:sp>
    </p:spTree>
    <p:extLst>
      <p:ext uri="{BB962C8B-B14F-4D97-AF65-F5344CB8AC3E}">
        <p14:creationId xmlns:p14="http://schemas.microsoft.com/office/powerpoint/2010/main" val="63067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0"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DDD19-E223-8091-764F-95C4C4125BC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FBE243E-5CCB-DB0F-0690-0B7051280313}"/>
              </a:ext>
            </a:extLst>
          </p:cNvPr>
          <p:cNvSpPr>
            <a:spLocks noGrp="1"/>
          </p:cNvSpPr>
          <p:nvPr>
            <p:ph type="title"/>
          </p:nvPr>
        </p:nvSpPr>
        <p:spPr>
          <a:xfrm>
            <a:off x="1876926" y="365123"/>
            <a:ext cx="10315074" cy="1325563"/>
          </a:xfrm>
        </p:spPr>
        <p:txBody>
          <a:bodyPr>
            <a:normAutofit fontScale="90000"/>
          </a:bodyPr>
          <a:lstStyle/>
          <a:p>
            <a:pPr lvl="1" algn="ctr"/>
            <a:r>
              <a:rPr lang="fr-FR" sz="4800" b="1" dirty="0"/>
              <a:t>La « rançon » des vaincus de l’Histoire</a:t>
            </a:r>
            <a:endParaRPr lang="fr-FR" sz="3600" b="1" dirty="0"/>
          </a:p>
        </p:txBody>
      </p:sp>
      <p:pic>
        <p:nvPicPr>
          <p:cNvPr id="5" name="Image 4" descr="Une image contenant dessin, signe&#10;&#10;Description générée automatiquement">
            <a:extLst>
              <a:ext uri="{FF2B5EF4-FFF2-40B4-BE49-F238E27FC236}">
                <a16:creationId xmlns:a16="http://schemas.microsoft.com/office/drawing/2014/main" id="{0BCD5AA2-2AFC-87EC-9023-4AA1D289D7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758" y="365124"/>
            <a:ext cx="1458937" cy="1325562"/>
          </a:xfrm>
          <a:prstGeom prst="rect">
            <a:avLst/>
          </a:prstGeom>
        </p:spPr>
      </p:pic>
      <p:sp>
        <p:nvSpPr>
          <p:cNvPr id="6" name="Titre 1">
            <a:extLst>
              <a:ext uri="{FF2B5EF4-FFF2-40B4-BE49-F238E27FC236}">
                <a16:creationId xmlns:a16="http://schemas.microsoft.com/office/drawing/2014/main" id="{B953C88E-0DBB-AB6B-07CE-A22D37EC42E4}"/>
              </a:ext>
            </a:extLst>
          </p:cNvPr>
          <p:cNvSpPr txBox="1">
            <a:spLocks/>
          </p:cNvSpPr>
          <p:nvPr/>
        </p:nvSpPr>
        <p:spPr>
          <a:xfrm>
            <a:off x="1876926" y="-233888"/>
            <a:ext cx="1031507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400" b="1" dirty="0">
                <a:latin typeface="+mn-lt"/>
              </a:rPr>
              <a:t>La double dette : une injustice historique majeure</a:t>
            </a:r>
          </a:p>
        </p:txBody>
      </p:sp>
      <p:sp>
        <p:nvSpPr>
          <p:cNvPr id="7" name="ZoneTexte 6">
            <a:extLst>
              <a:ext uri="{FF2B5EF4-FFF2-40B4-BE49-F238E27FC236}">
                <a16:creationId xmlns:a16="http://schemas.microsoft.com/office/drawing/2014/main" id="{5ED6F285-8841-1659-9EB5-3E18F42C4E52}"/>
              </a:ext>
            </a:extLst>
          </p:cNvPr>
          <p:cNvSpPr txBox="1"/>
          <p:nvPr/>
        </p:nvSpPr>
        <p:spPr>
          <a:xfrm>
            <a:off x="186446" y="1759408"/>
            <a:ext cx="11819107" cy="2380588"/>
          </a:xfrm>
          <a:prstGeom prst="rect">
            <a:avLst/>
          </a:prstGeom>
          <a:noFill/>
        </p:spPr>
        <p:txBody>
          <a:bodyPr wrap="square">
            <a:spAutoFit/>
          </a:bodyPr>
          <a:lstStyle/>
          <a:p>
            <a:pPr algn="ctr">
              <a:lnSpc>
                <a:spcPct val="107000"/>
              </a:lnSpc>
              <a:spcAft>
                <a:spcPts val="800"/>
              </a:spcAft>
              <a:buNone/>
            </a:pPr>
            <a:r>
              <a:rPr lang="fr-FR" sz="2800" b="1" dirty="0">
                <a:effectLst/>
                <a:latin typeface="Aptos" panose="020B0004020202020204" pitchFamily="34" charset="0"/>
                <a:ea typeface="Aptos" panose="020B0004020202020204" pitchFamily="34" charset="0"/>
                <a:cs typeface="Arial" panose="020B0604020202020204" pitchFamily="34" charset="0"/>
              </a:rPr>
              <a:t>Article 2.</a:t>
            </a:r>
            <a:r>
              <a:rPr lang="fr-FR" sz="2800" dirty="0">
                <a:effectLst/>
                <a:latin typeface="Aptos" panose="020B0004020202020204" pitchFamily="34" charset="0"/>
                <a:ea typeface="Aptos" panose="020B0004020202020204" pitchFamily="34" charset="0"/>
                <a:cs typeface="Arial" panose="020B0604020202020204" pitchFamily="34" charset="0"/>
              </a:rPr>
              <a:t> Les habitants actuels de la partie française de Saint-Domingue verseront à la Caisse générale des dépôts et consignations de France, en cinq termes égaux, d'année en année, le premier échéant le 31 décembre 1825, la somme de </a:t>
            </a:r>
            <a:r>
              <a:rPr lang="fr-FR" sz="2800" b="1" dirty="0">
                <a:effectLst/>
                <a:highlight>
                  <a:srgbClr val="FFFF00"/>
                </a:highlight>
                <a:latin typeface="Aptos" panose="020B0004020202020204" pitchFamily="34" charset="0"/>
                <a:ea typeface="Aptos" panose="020B0004020202020204" pitchFamily="34" charset="0"/>
                <a:cs typeface="Arial" panose="020B0604020202020204" pitchFamily="34" charset="0"/>
              </a:rPr>
              <a:t>cent cinquante millions de francs</a:t>
            </a:r>
            <a:r>
              <a:rPr lang="fr-FR" sz="2800" dirty="0">
                <a:effectLst/>
                <a:latin typeface="Aptos" panose="020B0004020202020204" pitchFamily="34" charset="0"/>
                <a:ea typeface="Aptos" panose="020B0004020202020204" pitchFamily="34" charset="0"/>
                <a:cs typeface="Arial" panose="020B0604020202020204" pitchFamily="34" charset="0"/>
              </a:rPr>
              <a:t>, destinée à dédommager les anciens colons qui réclameront une indemnité.</a:t>
            </a:r>
            <a:endParaRPr lang="fr-FR" sz="2800" dirty="0"/>
          </a:p>
        </p:txBody>
      </p:sp>
      <p:sp>
        <p:nvSpPr>
          <p:cNvPr id="10" name="Espace réservé du contenu 18">
            <a:extLst>
              <a:ext uri="{FF2B5EF4-FFF2-40B4-BE49-F238E27FC236}">
                <a16:creationId xmlns:a16="http://schemas.microsoft.com/office/drawing/2014/main" id="{E18DE65A-3B8B-7CB5-93AC-E3AC445F2E98}"/>
              </a:ext>
            </a:extLst>
          </p:cNvPr>
          <p:cNvSpPr>
            <a:spLocks noGrp="1"/>
          </p:cNvSpPr>
          <p:nvPr>
            <p:ph idx="1"/>
          </p:nvPr>
        </p:nvSpPr>
        <p:spPr>
          <a:xfrm>
            <a:off x="4636552" y="4228870"/>
            <a:ext cx="3222671" cy="2629130"/>
          </a:xfrm>
        </p:spPr>
        <p:txBody>
          <a:bodyPr>
            <a:noAutofit/>
          </a:bodyPr>
          <a:lstStyle/>
          <a:p>
            <a:pPr marL="0" indent="0" algn="ctr">
              <a:buNone/>
            </a:pPr>
            <a:r>
              <a:rPr lang="fr-FR" sz="3200" b="1" dirty="0">
                <a:solidFill>
                  <a:schemeClr val="accent2"/>
                </a:solidFill>
              </a:rPr>
              <a:t>150 millions de F</a:t>
            </a:r>
          </a:p>
          <a:p>
            <a:pPr marL="0" indent="0" algn="ctr">
              <a:buNone/>
            </a:pPr>
            <a:r>
              <a:rPr lang="fr-FR" dirty="0"/>
              <a:t>3 fois le PIB d’Haïti en 1825</a:t>
            </a:r>
          </a:p>
          <a:p>
            <a:pPr marL="0" indent="0" algn="ctr">
              <a:buNone/>
            </a:pPr>
            <a:r>
              <a:rPr lang="fr-FR" dirty="0"/>
              <a:t>Pour 700 m </a:t>
            </a:r>
            <a:r>
              <a:rPr lang="fr-FR" dirty="0" err="1"/>
              <a:t>hab</a:t>
            </a:r>
            <a:endParaRPr lang="fr-FR" dirty="0"/>
          </a:p>
          <a:p>
            <a:pPr marL="0" indent="0" algn="ctr">
              <a:buNone/>
            </a:pPr>
            <a:r>
              <a:rPr lang="fr-FR" b="1" dirty="0"/>
              <a:t>214 F/</a:t>
            </a:r>
            <a:r>
              <a:rPr lang="fr-FR" b="1" dirty="0" err="1"/>
              <a:t>hab</a:t>
            </a:r>
            <a:endParaRPr lang="fr-FR" b="1" dirty="0"/>
          </a:p>
        </p:txBody>
      </p:sp>
      <p:sp>
        <p:nvSpPr>
          <p:cNvPr id="11" name="Espace réservé du contenu 18">
            <a:extLst>
              <a:ext uri="{FF2B5EF4-FFF2-40B4-BE49-F238E27FC236}">
                <a16:creationId xmlns:a16="http://schemas.microsoft.com/office/drawing/2014/main" id="{7DDB236D-90D6-60FF-DCEC-05C0AD9AC20E}"/>
              </a:ext>
            </a:extLst>
          </p:cNvPr>
          <p:cNvSpPr txBox="1">
            <a:spLocks/>
          </p:cNvSpPr>
          <p:nvPr/>
        </p:nvSpPr>
        <p:spPr>
          <a:xfrm>
            <a:off x="226722" y="4237028"/>
            <a:ext cx="4078381" cy="5788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3200" b="1" dirty="0">
                <a:solidFill>
                  <a:schemeClr val="accent2"/>
                </a:solidFill>
              </a:rPr>
              <a:t>80 millions de F</a:t>
            </a:r>
          </a:p>
          <a:p>
            <a:pPr marL="0" indent="0" algn="ctr">
              <a:buFont typeface="Arial" panose="020B0604020202020204" pitchFamily="34" charset="0"/>
              <a:buNone/>
            </a:pPr>
            <a:r>
              <a:rPr lang="fr-FR" dirty="0"/>
              <a:t>Prix d’achat de la Louisiane par les USA en 1803</a:t>
            </a:r>
          </a:p>
          <a:p>
            <a:pPr marL="0" indent="0" algn="ctr">
              <a:buFont typeface="Arial" panose="020B0604020202020204" pitchFamily="34" charset="0"/>
              <a:buNone/>
            </a:pPr>
            <a:r>
              <a:rPr lang="fr-FR" dirty="0"/>
              <a:t>Pour 5,3 M </a:t>
            </a:r>
            <a:r>
              <a:rPr lang="fr-FR" dirty="0" err="1"/>
              <a:t>hab</a:t>
            </a:r>
            <a:endParaRPr lang="fr-FR" dirty="0"/>
          </a:p>
          <a:p>
            <a:pPr marL="0" indent="0" algn="ctr">
              <a:buFont typeface="Arial" panose="020B0604020202020204" pitchFamily="34" charset="0"/>
              <a:buNone/>
            </a:pPr>
            <a:r>
              <a:rPr lang="fr-FR" b="1" dirty="0"/>
              <a:t>15 F/</a:t>
            </a:r>
            <a:r>
              <a:rPr lang="fr-FR" b="1" dirty="0" err="1"/>
              <a:t>hab</a:t>
            </a:r>
            <a:endParaRPr lang="fr-FR" b="1" dirty="0"/>
          </a:p>
        </p:txBody>
      </p:sp>
      <p:sp>
        <p:nvSpPr>
          <p:cNvPr id="12" name="Espace réservé du contenu 18">
            <a:extLst>
              <a:ext uri="{FF2B5EF4-FFF2-40B4-BE49-F238E27FC236}">
                <a16:creationId xmlns:a16="http://schemas.microsoft.com/office/drawing/2014/main" id="{0C422004-5789-A2C6-0361-FE1D103545B8}"/>
              </a:ext>
            </a:extLst>
          </p:cNvPr>
          <p:cNvSpPr txBox="1">
            <a:spLocks/>
          </p:cNvSpPr>
          <p:nvPr/>
        </p:nvSpPr>
        <p:spPr>
          <a:xfrm>
            <a:off x="7762654" y="4237027"/>
            <a:ext cx="4779286" cy="5788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3200" b="1" dirty="0">
                <a:solidFill>
                  <a:schemeClr val="accent2"/>
                </a:solidFill>
              </a:rPr>
              <a:t>700 millions de F</a:t>
            </a:r>
          </a:p>
          <a:p>
            <a:pPr marL="0" indent="0" algn="ctr">
              <a:buFont typeface="Arial" panose="020B0604020202020204" pitchFamily="34" charset="0"/>
              <a:buNone/>
            </a:pPr>
            <a:r>
              <a:rPr lang="fr-FR" dirty="0"/>
              <a:t>Indemnité de 1815</a:t>
            </a:r>
          </a:p>
          <a:p>
            <a:pPr marL="0" indent="0" algn="ctr">
              <a:buFont typeface="Arial" panose="020B0604020202020204" pitchFamily="34" charset="0"/>
              <a:buNone/>
            </a:pPr>
            <a:r>
              <a:rPr lang="fr-FR" dirty="0"/>
              <a:t>8% du PIB français</a:t>
            </a:r>
          </a:p>
          <a:p>
            <a:pPr marL="0" indent="0" algn="ctr">
              <a:buFont typeface="Arial" panose="020B0604020202020204" pitchFamily="34" charset="0"/>
              <a:buNone/>
            </a:pPr>
            <a:r>
              <a:rPr lang="fr-FR" dirty="0"/>
              <a:t>Pour 30 M </a:t>
            </a:r>
            <a:r>
              <a:rPr lang="fr-FR" dirty="0" err="1"/>
              <a:t>hab</a:t>
            </a:r>
            <a:endParaRPr lang="fr-FR" dirty="0"/>
          </a:p>
          <a:p>
            <a:pPr marL="0" indent="0" algn="ctr">
              <a:buFont typeface="Arial" panose="020B0604020202020204" pitchFamily="34" charset="0"/>
              <a:buNone/>
            </a:pPr>
            <a:r>
              <a:rPr lang="fr-FR" b="1" dirty="0"/>
              <a:t>23 F/</a:t>
            </a:r>
            <a:r>
              <a:rPr lang="fr-FR" b="1" dirty="0" err="1"/>
              <a:t>hab</a:t>
            </a:r>
            <a:endParaRPr lang="fr-FR" b="1" dirty="0"/>
          </a:p>
        </p:txBody>
      </p:sp>
    </p:spTree>
    <p:extLst>
      <p:ext uri="{BB962C8B-B14F-4D97-AF65-F5344CB8AC3E}">
        <p14:creationId xmlns:p14="http://schemas.microsoft.com/office/powerpoint/2010/main" val="119576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4815A-7481-51E3-43CC-1C02887410C7}"/>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697A818F-8C28-EC79-8DE8-2AB6FB8E3A8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9632" y="891916"/>
            <a:ext cx="10194610" cy="6111557"/>
          </a:xfrm>
          <a:prstGeom prst="rect">
            <a:avLst/>
          </a:prstGeom>
          <a:noFill/>
        </p:spPr>
      </p:pic>
      <p:sp>
        <p:nvSpPr>
          <p:cNvPr id="2" name="Titre 1">
            <a:extLst>
              <a:ext uri="{FF2B5EF4-FFF2-40B4-BE49-F238E27FC236}">
                <a16:creationId xmlns:a16="http://schemas.microsoft.com/office/drawing/2014/main" id="{7DEBD7CA-5DB3-297F-9CCB-F92C41914EC1}"/>
              </a:ext>
            </a:extLst>
          </p:cNvPr>
          <p:cNvSpPr>
            <a:spLocks noGrp="1"/>
          </p:cNvSpPr>
          <p:nvPr>
            <p:ph type="title"/>
          </p:nvPr>
        </p:nvSpPr>
        <p:spPr>
          <a:xfrm>
            <a:off x="1876926" y="365123"/>
            <a:ext cx="10315074" cy="1325563"/>
          </a:xfrm>
        </p:spPr>
        <p:txBody>
          <a:bodyPr>
            <a:normAutofit/>
          </a:bodyPr>
          <a:lstStyle/>
          <a:p>
            <a:pPr lvl="1" algn="ctr"/>
            <a:r>
              <a:rPr lang="fr-FR" sz="4800" b="1" dirty="0"/>
              <a:t>Une application implacable</a:t>
            </a:r>
          </a:p>
        </p:txBody>
      </p:sp>
      <p:pic>
        <p:nvPicPr>
          <p:cNvPr id="5" name="Image 4" descr="Une image contenant dessin, signe&#10;&#10;Description générée automatiquement">
            <a:extLst>
              <a:ext uri="{FF2B5EF4-FFF2-40B4-BE49-F238E27FC236}">
                <a16:creationId xmlns:a16="http://schemas.microsoft.com/office/drawing/2014/main" id="{09FC8E18-5451-9279-0BBB-5569849F66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758" y="365124"/>
            <a:ext cx="1458937" cy="1325562"/>
          </a:xfrm>
          <a:prstGeom prst="rect">
            <a:avLst/>
          </a:prstGeom>
        </p:spPr>
      </p:pic>
      <p:sp>
        <p:nvSpPr>
          <p:cNvPr id="6" name="Titre 1">
            <a:extLst>
              <a:ext uri="{FF2B5EF4-FFF2-40B4-BE49-F238E27FC236}">
                <a16:creationId xmlns:a16="http://schemas.microsoft.com/office/drawing/2014/main" id="{C8FA4B18-E64B-AE46-5143-6CA32F8A59C7}"/>
              </a:ext>
            </a:extLst>
          </p:cNvPr>
          <p:cNvSpPr txBox="1">
            <a:spLocks/>
          </p:cNvSpPr>
          <p:nvPr/>
        </p:nvSpPr>
        <p:spPr>
          <a:xfrm>
            <a:off x="1876926" y="-233888"/>
            <a:ext cx="1031507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400" b="1" dirty="0">
                <a:latin typeface="+mn-lt"/>
              </a:rPr>
              <a:t>La double dette : une injustice historique majeure</a:t>
            </a:r>
          </a:p>
        </p:txBody>
      </p:sp>
    </p:spTree>
    <p:extLst>
      <p:ext uri="{BB962C8B-B14F-4D97-AF65-F5344CB8AC3E}">
        <p14:creationId xmlns:p14="http://schemas.microsoft.com/office/powerpoint/2010/main" val="997446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A082D-8E31-795A-091A-90BD76909DC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BBB19E0-7619-E242-34C9-661E48A92338}"/>
              </a:ext>
            </a:extLst>
          </p:cNvPr>
          <p:cNvSpPr>
            <a:spLocks noGrp="1"/>
          </p:cNvSpPr>
          <p:nvPr>
            <p:ph type="title"/>
          </p:nvPr>
        </p:nvSpPr>
        <p:spPr>
          <a:xfrm>
            <a:off x="1876926" y="365123"/>
            <a:ext cx="10315074" cy="1325563"/>
          </a:xfrm>
        </p:spPr>
        <p:txBody>
          <a:bodyPr>
            <a:normAutofit/>
          </a:bodyPr>
          <a:lstStyle/>
          <a:p>
            <a:pPr lvl="1" algn="ctr"/>
            <a:r>
              <a:rPr lang="fr-FR" sz="4800" b="1" dirty="0"/>
              <a:t>Des conséquences irrémédiables</a:t>
            </a:r>
          </a:p>
        </p:txBody>
      </p:sp>
      <p:sp>
        <p:nvSpPr>
          <p:cNvPr id="3" name="Espace réservé du contenu 2">
            <a:extLst>
              <a:ext uri="{FF2B5EF4-FFF2-40B4-BE49-F238E27FC236}">
                <a16:creationId xmlns:a16="http://schemas.microsoft.com/office/drawing/2014/main" id="{E3F5E7AD-22AF-B351-DEF2-EB7F864353A2}"/>
              </a:ext>
            </a:extLst>
          </p:cNvPr>
          <p:cNvSpPr>
            <a:spLocks noGrp="1"/>
          </p:cNvSpPr>
          <p:nvPr>
            <p:ph idx="1"/>
          </p:nvPr>
        </p:nvSpPr>
        <p:spPr>
          <a:xfrm>
            <a:off x="157595" y="1890863"/>
            <a:ext cx="11876809" cy="647407"/>
          </a:xfrm>
        </p:spPr>
        <p:txBody>
          <a:bodyPr>
            <a:noAutofit/>
          </a:bodyPr>
          <a:lstStyle/>
          <a:p>
            <a:r>
              <a:rPr lang="fr-FR" sz="3200" dirty="0"/>
              <a:t>Une ponction écrasante pour les paysans haïtiens</a:t>
            </a:r>
            <a:endParaRPr lang="fr-FR" sz="3200" b="1" dirty="0">
              <a:solidFill>
                <a:schemeClr val="accent2"/>
              </a:solidFill>
            </a:endParaRPr>
          </a:p>
        </p:txBody>
      </p:sp>
      <p:pic>
        <p:nvPicPr>
          <p:cNvPr id="5" name="Image 4" descr="Une image contenant dessin, signe&#10;&#10;Description générée automatiquement">
            <a:extLst>
              <a:ext uri="{FF2B5EF4-FFF2-40B4-BE49-F238E27FC236}">
                <a16:creationId xmlns:a16="http://schemas.microsoft.com/office/drawing/2014/main" id="{E8176C15-76EF-3D3F-04AB-72FB85C113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758" y="365124"/>
            <a:ext cx="1458937" cy="1325562"/>
          </a:xfrm>
          <a:prstGeom prst="rect">
            <a:avLst/>
          </a:prstGeom>
        </p:spPr>
      </p:pic>
      <p:sp>
        <p:nvSpPr>
          <p:cNvPr id="6" name="Titre 1">
            <a:extLst>
              <a:ext uri="{FF2B5EF4-FFF2-40B4-BE49-F238E27FC236}">
                <a16:creationId xmlns:a16="http://schemas.microsoft.com/office/drawing/2014/main" id="{B7877BC8-01CD-BE27-9EE3-1AB0C410CEFF}"/>
              </a:ext>
            </a:extLst>
          </p:cNvPr>
          <p:cNvSpPr txBox="1">
            <a:spLocks/>
          </p:cNvSpPr>
          <p:nvPr/>
        </p:nvSpPr>
        <p:spPr>
          <a:xfrm>
            <a:off x="1876926" y="-233888"/>
            <a:ext cx="1031507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400" b="1" dirty="0">
                <a:latin typeface="+mn-lt"/>
              </a:rPr>
              <a:t>La double dette : une injustice historique majeure</a:t>
            </a:r>
          </a:p>
        </p:txBody>
      </p:sp>
      <p:sp>
        <p:nvSpPr>
          <p:cNvPr id="4" name="Espace réservé du contenu 2">
            <a:extLst>
              <a:ext uri="{FF2B5EF4-FFF2-40B4-BE49-F238E27FC236}">
                <a16:creationId xmlns:a16="http://schemas.microsoft.com/office/drawing/2014/main" id="{0EB645A3-E81B-E326-F0CC-B42251430612}"/>
              </a:ext>
            </a:extLst>
          </p:cNvPr>
          <p:cNvSpPr txBox="1">
            <a:spLocks/>
          </p:cNvSpPr>
          <p:nvPr/>
        </p:nvSpPr>
        <p:spPr>
          <a:xfrm>
            <a:off x="157591" y="4299350"/>
            <a:ext cx="11876809" cy="6474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3200" dirty="0"/>
              <a:t>Un affaiblissement durable du gouvernement haïtien</a:t>
            </a:r>
            <a:endParaRPr lang="fr-FR" sz="3200" b="1" dirty="0">
              <a:solidFill>
                <a:schemeClr val="accent2"/>
              </a:solidFill>
            </a:endParaRPr>
          </a:p>
        </p:txBody>
      </p:sp>
      <p:sp>
        <p:nvSpPr>
          <p:cNvPr id="7" name="Espace réservé du contenu 2">
            <a:extLst>
              <a:ext uri="{FF2B5EF4-FFF2-40B4-BE49-F238E27FC236}">
                <a16:creationId xmlns:a16="http://schemas.microsoft.com/office/drawing/2014/main" id="{125C6964-0240-21F3-9182-6FDF8A4F3537}"/>
              </a:ext>
            </a:extLst>
          </p:cNvPr>
          <p:cNvSpPr txBox="1">
            <a:spLocks/>
          </p:cNvSpPr>
          <p:nvPr/>
        </p:nvSpPr>
        <p:spPr>
          <a:xfrm>
            <a:off x="157591" y="3470801"/>
            <a:ext cx="11876809" cy="5397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3200" dirty="0"/>
              <a:t>La prise de contrôle de l’économie d’Haïti par la France pour un siècle</a:t>
            </a:r>
            <a:endParaRPr lang="fr-FR" sz="3200" b="1" dirty="0">
              <a:solidFill>
                <a:schemeClr val="accent2"/>
              </a:solidFill>
            </a:endParaRPr>
          </a:p>
        </p:txBody>
      </p:sp>
      <p:sp>
        <p:nvSpPr>
          <p:cNvPr id="8" name="Espace réservé du contenu 2">
            <a:extLst>
              <a:ext uri="{FF2B5EF4-FFF2-40B4-BE49-F238E27FC236}">
                <a16:creationId xmlns:a16="http://schemas.microsoft.com/office/drawing/2014/main" id="{87100BBF-FE3F-6BC7-5884-35CDEFCD1A44}"/>
              </a:ext>
            </a:extLst>
          </p:cNvPr>
          <p:cNvSpPr txBox="1">
            <a:spLocks/>
          </p:cNvSpPr>
          <p:nvPr/>
        </p:nvSpPr>
        <p:spPr>
          <a:xfrm>
            <a:off x="157591" y="5072555"/>
            <a:ext cx="11876809" cy="6474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3200" dirty="0"/>
              <a:t>Corruption et instabilité  </a:t>
            </a:r>
            <a:endParaRPr lang="fr-FR" sz="3200" b="1" dirty="0">
              <a:solidFill>
                <a:schemeClr val="accent2"/>
              </a:solidFill>
            </a:endParaRPr>
          </a:p>
        </p:txBody>
      </p:sp>
      <p:sp>
        <p:nvSpPr>
          <p:cNvPr id="9" name="Espace réservé du contenu 2">
            <a:extLst>
              <a:ext uri="{FF2B5EF4-FFF2-40B4-BE49-F238E27FC236}">
                <a16:creationId xmlns:a16="http://schemas.microsoft.com/office/drawing/2014/main" id="{AF933C23-568C-EA2F-0C50-DCDC66977D56}"/>
              </a:ext>
            </a:extLst>
          </p:cNvPr>
          <p:cNvSpPr txBox="1">
            <a:spLocks/>
          </p:cNvSpPr>
          <p:nvPr/>
        </p:nvSpPr>
        <p:spPr>
          <a:xfrm>
            <a:off x="157591" y="2680832"/>
            <a:ext cx="11876809" cy="6474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3200" dirty="0"/>
              <a:t>Un sous-investissement chronique dans l’économie nationale</a:t>
            </a:r>
            <a:endParaRPr lang="fr-FR" sz="3200" b="1" dirty="0">
              <a:solidFill>
                <a:schemeClr val="accent2"/>
              </a:solidFill>
            </a:endParaRPr>
          </a:p>
        </p:txBody>
      </p:sp>
      <p:sp>
        <p:nvSpPr>
          <p:cNvPr id="10" name="Espace réservé du contenu 2">
            <a:extLst>
              <a:ext uri="{FF2B5EF4-FFF2-40B4-BE49-F238E27FC236}">
                <a16:creationId xmlns:a16="http://schemas.microsoft.com/office/drawing/2014/main" id="{310ABD18-6D69-136D-B977-9B914314785E}"/>
              </a:ext>
            </a:extLst>
          </p:cNvPr>
          <p:cNvSpPr txBox="1">
            <a:spLocks/>
          </p:cNvSpPr>
          <p:nvPr/>
        </p:nvSpPr>
        <p:spPr>
          <a:xfrm>
            <a:off x="157590" y="5845760"/>
            <a:ext cx="11876809" cy="6474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3200" dirty="0"/>
              <a:t>A partir de 1915 : le rôle des Etats-Unis</a:t>
            </a:r>
            <a:endParaRPr lang="fr-FR" sz="3200" b="1" dirty="0">
              <a:solidFill>
                <a:schemeClr val="accent2"/>
              </a:solidFill>
            </a:endParaRPr>
          </a:p>
        </p:txBody>
      </p:sp>
    </p:spTree>
    <p:extLst>
      <p:ext uri="{BB962C8B-B14F-4D97-AF65-F5344CB8AC3E}">
        <p14:creationId xmlns:p14="http://schemas.microsoft.com/office/powerpoint/2010/main" val="335071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7"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7AAD2A2-4604-9A50-8828-84A622BEDD1A}"/>
              </a:ext>
            </a:extLst>
          </p:cNvPr>
          <p:cNvSpPr>
            <a:spLocks noGrp="1"/>
          </p:cNvSpPr>
          <p:nvPr>
            <p:ph idx="1"/>
          </p:nvPr>
        </p:nvSpPr>
        <p:spPr>
          <a:xfrm>
            <a:off x="417757" y="2060701"/>
            <a:ext cx="11549653" cy="647407"/>
          </a:xfrm>
        </p:spPr>
        <p:txBody>
          <a:bodyPr>
            <a:noAutofit/>
          </a:bodyPr>
          <a:lstStyle/>
          <a:p>
            <a:pPr marL="0" indent="0">
              <a:buNone/>
            </a:pPr>
            <a:r>
              <a:rPr lang="fr-FR" sz="3200" i="1" dirty="0"/>
              <a:t>Pour les pays du Sud et dans les diasporas qui en ont été victimes, la mémoire de l’esclavage colonial et de la traite atlantique est une cause particulièrement symbolique, support de revendications mémorielles et matérielles depuis les années 1990 :</a:t>
            </a:r>
          </a:p>
        </p:txBody>
      </p:sp>
      <p:pic>
        <p:nvPicPr>
          <p:cNvPr id="5" name="Image 4" descr="Une image contenant dessin, signe&#10;&#10;Description générée automatiquement">
            <a:extLst>
              <a:ext uri="{FF2B5EF4-FFF2-40B4-BE49-F238E27FC236}">
                <a16:creationId xmlns:a16="http://schemas.microsoft.com/office/drawing/2014/main" id="{12C3E52F-CA85-E919-E942-ECB3BFA264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758" y="365124"/>
            <a:ext cx="1458937" cy="1325562"/>
          </a:xfrm>
          <a:prstGeom prst="rect">
            <a:avLst/>
          </a:prstGeom>
        </p:spPr>
      </p:pic>
      <p:sp>
        <p:nvSpPr>
          <p:cNvPr id="9" name="Espace réservé du contenu 2">
            <a:extLst>
              <a:ext uri="{FF2B5EF4-FFF2-40B4-BE49-F238E27FC236}">
                <a16:creationId xmlns:a16="http://schemas.microsoft.com/office/drawing/2014/main" id="{E82A9D8E-89B8-B84E-1891-C1FAB6567D71}"/>
              </a:ext>
            </a:extLst>
          </p:cNvPr>
          <p:cNvSpPr txBox="1">
            <a:spLocks/>
          </p:cNvSpPr>
          <p:nvPr/>
        </p:nvSpPr>
        <p:spPr>
          <a:xfrm>
            <a:off x="417757" y="4149893"/>
            <a:ext cx="11002513" cy="6474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3200" b="1" dirty="0">
                <a:solidFill>
                  <a:schemeClr val="accent2"/>
                </a:solidFill>
              </a:rPr>
              <a:t>Une demande mémorielle : </a:t>
            </a:r>
            <a:r>
              <a:rPr lang="fr-FR" sz="3200" dirty="0"/>
              <a:t>la reconnaissance du crime contre l’humanité et les excuses des Etats qui l’ont commis</a:t>
            </a:r>
          </a:p>
        </p:txBody>
      </p:sp>
      <p:sp>
        <p:nvSpPr>
          <p:cNvPr id="10" name="Espace réservé du contenu 2">
            <a:extLst>
              <a:ext uri="{FF2B5EF4-FFF2-40B4-BE49-F238E27FC236}">
                <a16:creationId xmlns:a16="http://schemas.microsoft.com/office/drawing/2014/main" id="{2510BE2F-2364-11A5-A15D-94C47C6D4039}"/>
              </a:ext>
            </a:extLst>
          </p:cNvPr>
          <p:cNvSpPr txBox="1">
            <a:spLocks/>
          </p:cNvSpPr>
          <p:nvPr/>
        </p:nvSpPr>
        <p:spPr>
          <a:xfrm>
            <a:off x="417757" y="5173346"/>
            <a:ext cx="11002513" cy="6474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3200" b="1" dirty="0">
                <a:solidFill>
                  <a:schemeClr val="accent2"/>
                </a:solidFill>
              </a:rPr>
              <a:t>Une demande matérielle : </a:t>
            </a:r>
            <a:r>
              <a:rPr lang="fr-FR" sz="3200" dirty="0"/>
              <a:t>des réparations de la part des Etats colonisateurs pour les dommages commis et leurs conséquences contemporaines</a:t>
            </a:r>
          </a:p>
        </p:txBody>
      </p:sp>
      <p:sp>
        <p:nvSpPr>
          <p:cNvPr id="8" name="Titre 1">
            <a:extLst>
              <a:ext uri="{FF2B5EF4-FFF2-40B4-BE49-F238E27FC236}">
                <a16:creationId xmlns:a16="http://schemas.microsoft.com/office/drawing/2014/main" id="{6C514819-5428-22E2-3C8A-923E18B0F93A}"/>
              </a:ext>
            </a:extLst>
          </p:cNvPr>
          <p:cNvSpPr>
            <a:spLocks noGrp="1"/>
          </p:cNvSpPr>
          <p:nvPr>
            <p:ph type="title"/>
          </p:nvPr>
        </p:nvSpPr>
        <p:spPr>
          <a:xfrm>
            <a:off x="1876926" y="602247"/>
            <a:ext cx="10315074" cy="1325563"/>
          </a:xfrm>
        </p:spPr>
        <p:txBody>
          <a:bodyPr>
            <a:normAutofit fontScale="90000"/>
          </a:bodyPr>
          <a:lstStyle/>
          <a:p>
            <a:pPr algn="ctr"/>
            <a:r>
              <a:rPr lang="fr-FR" sz="4800" b="1" dirty="0">
                <a:latin typeface="+mn-lt"/>
              </a:rPr>
              <a:t>Les réparations de l’esclavage : un sujet émergent dans les relations internationales</a:t>
            </a:r>
          </a:p>
        </p:txBody>
      </p:sp>
      <p:sp>
        <p:nvSpPr>
          <p:cNvPr id="11" name="Titre 1">
            <a:extLst>
              <a:ext uri="{FF2B5EF4-FFF2-40B4-BE49-F238E27FC236}">
                <a16:creationId xmlns:a16="http://schemas.microsoft.com/office/drawing/2014/main" id="{76E100E1-03B1-45B1-5A44-03D043016CA4}"/>
              </a:ext>
            </a:extLst>
          </p:cNvPr>
          <p:cNvSpPr txBox="1">
            <a:spLocks/>
          </p:cNvSpPr>
          <p:nvPr/>
        </p:nvSpPr>
        <p:spPr>
          <a:xfrm>
            <a:off x="1876926" y="-233888"/>
            <a:ext cx="1031507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400" b="1" dirty="0">
                <a:latin typeface="+mn-lt"/>
              </a:rPr>
              <a:t>Restituer ? Réparer ? La légitimité d’une demande</a:t>
            </a:r>
          </a:p>
        </p:txBody>
      </p:sp>
    </p:spTree>
    <p:extLst>
      <p:ext uri="{BB962C8B-B14F-4D97-AF65-F5344CB8AC3E}">
        <p14:creationId xmlns:p14="http://schemas.microsoft.com/office/powerpoint/2010/main" val="286657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D470B82C4BD484A837E7F5C7573B075" ma:contentTypeVersion="18" ma:contentTypeDescription="Crée un document." ma:contentTypeScope="" ma:versionID="4b45e64c42863d7fcec44b76bbb16a07">
  <xsd:schema xmlns:xsd="http://www.w3.org/2001/XMLSchema" xmlns:xs="http://www.w3.org/2001/XMLSchema" xmlns:p="http://schemas.microsoft.com/office/2006/metadata/properties" xmlns:ns2="e9a5d0f1-e66b-4c65-b148-406dcbbb467e" xmlns:ns3="1c3b70fb-7200-4e4f-aad2-8cb32fd90317" targetNamespace="http://schemas.microsoft.com/office/2006/metadata/properties" ma:root="true" ma:fieldsID="75c4b78d9a0617c35bef17b9200fffc2" ns2:_="" ns3:_="">
    <xsd:import namespace="e9a5d0f1-e66b-4c65-b148-406dcbbb467e"/>
    <xsd:import namespace="1c3b70fb-7200-4e4f-aad2-8cb32fd9031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a5d0f1-e66b-4c65-b148-406dcbbb46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alises d’images" ma:readOnly="false" ma:fieldId="{5cf76f15-5ced-4ddc-b409-7134ff3c332f}" ma:taxonomyMulti="true" ma:sspId="70ff1bba-35f2-4773-a0df-3bbd450d716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c3b70fb-7200-4e4f-aad2-8cb32fd90317" elementFormDefault="qualified">
    <xsd:import namespace="http://schemas.microsoft.com/office/2006/documentManagement/types"/>
    <xsd:import namespace="http://schemas.microsoft.com/office/infopath/2007/PartnerControls"/>
    <xsd:element name="SharedWithUsers" ma:index="17"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Partagé avec détails" ma:internalName="SharedWithDetails" ma:readOnly="true">
      <xsd:simpleType>
        <xsd:restriction base="dms:Note">
          <xsd:maxLength value="255"/>
        </xsd:restriction>
      </xsd:simpleType>
    </xsd:element>
    <xsd:element name="TaxCatchAll" ma:index="22" nillable="true" ma:displayName="Taxonomy Catch All Column" ma:hidden="true" ma:list="{31d57ada-6246-4bf2-8077-a048c2580bc5}" ma:internalName="TaxCatchAll" ma:showField="CatchAllData" ma:web="1c3b70fb-7200-4e4f-aad2-8cb32fd903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c3b70fb-7200-4e4f-aad2-8cb32fd90317" xsi:nil="true"/>
    <lcf76f155ced4ddcb4097134ff3c332f xmlns="e9a5d0f1-e66b-4c65-b148-406dcbbb46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E9DA028-3496-4A6D-918E-8D015FE44232}">
  <ds:schemaRefs>
    <ds:schemaRef ds:uri="http://schemas.microsoft.com/sharepoint/v3/contenttype/forms"/>
  </ds:schemaRefs>
</ds:datastoreItem>
</file>

<file path=customXml/itemProps2.xml><?xml version="1.0" encoding="utf-8"?>
<ds:datastoreItem xmlns:ds="http://schemas.openxmlformats.org/officeDocument/2006/customXml" ds:itemID="{A6EC19CA-2F8E-44E7-99FA-D2EB8D30E417}"/>
</file>

<file path=customXml/itemProps3.xml><?xml version="1.0" encoding="utf-8"?>
<ds:datastoreItem xmlns:ds="http://schemas.openxmlformats.org/officeDocument/2006/customXml" ds:itemID="{96F72160-3AAC-4848-BB62-00733BAB9AEC}">
  <ds:schemaRefs>
    <ds:schemaRef ds:uri="http://schemas.microsoft.com/office/2006/metadata/properties"/>
    <ds:schemaRef ds:uri="http://schemas.microsoft.com/office/infopath/2007/PartnerControls"/>
    <ds:schemaRef ds:uri="50539003-6419-486d-8e5b-d32ffb825cf3"/>
    <ds:schemaRef ds:uri="62c08f52-0a2e-42a1-9273-680887a6934f"/>
  </ds:schemaRefs>
</ds:datastoreItem>
</file>

<file path=docProps/app.xml><?xml version="1.0" encoding="utf-8"?>
<Properties xmlns="http://schemas.openxmlformats.org/officeDocument/2006/extended-properties" xmlns:vt="http://schemas.openxmlformats.org/officeDocument/2006/docPropsVTypes">
  <TotalTime>4785</TotalTime>
  <Words>819</Words>
  <Application>Microsoft Office PowerPoint</Application>
  <PresentationFormat>Grand écran</PresentationFormat>
  <Paragraphs>91</Paragraphs>
  <Slides>13</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13</vt:i4>
      </vt:variant>
    </vt:vector>
  </HeadingPairs>
  <TitlesOfParts>
    <vt:vector size="20" baseType="lpstr">
      <vt:lpstr>Aptos</vt:lpstr>
      <vt:lpstr>Arial</vt:lpstr>
      <vt:lpstr>Calibri</vt:lpstr>
      <vt:lpstr>Calibri Light</vt:lpstr>
      <vt:lpstr>Roboto</vt:lpstr>
      <vt:lpstr>Wingdings</vt:lpstr>
      <vt:lpstr>Thème Office</vt:lpstr>
      <vt:lpstr>La double dette d’Haïti</vt:lpstr>
      <vt:lpstr>Sommaire</vt:lpstr>
      <vt:lpstr>Saint-Domingue, apogée du premier empire colonial français</vt:lpstr>
      <vt:lpstr>Liberté Générale et Révolution haïtienne : L’universalisme des Lumières à l’épreuve du fait colonial</vt:lpstr>
      <vt:lpstr>L’ordonnance de Charles X : Décolonisation précoce et néo-colonialisme</vt:lpstr>
      <vt:lpstr>La « rançon » des vaincus de l’Histoire</vt:lpstr>
      <vt:lpstr>Une application implacable</vt:lpstr>
      <vt:lpstr>Des conséquences irrémédiables</vt:lpstr>
      <vt:lpstr>Les réparations de l’esclavage : un sujet émergent dans les relations internationales</vt:lpstr>
      <vt:lpstr>Les réparations de l’esclavage : un sujet émergent dans les relations internationales</vt:lpstr>
      <vt:lpstr>Les réparations de l’esclavage : un sujet émergent dans les relations internationales</vt:lpstr>
      <vt:lpstr>Les enjeux pour la France</vt:lpstr>
      <vt:lpstr>Haïti : le temps des actes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Liberté ! Egalité ! Fraternité !</dc:title>
  <dc:creator>Pierre-Yves BOCQUET</dc:creator>
  <cp:lastModifiedBy>Anne BOULANGER</cp:lastModifiedBy>
  <cp:revision>20</cp:revision>
  <dcterms:created xsi:type="dcterms:W3CDTF">2022-05-11T21:14:53Z</dcterms:created>
  <dcterms:modified xsi:type="dcterms:W3CDTF">2025-04-30T09:17:46Z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0x0101001D470B82C4BD484A837E7F5C7573B075</vt:lpwstr>
  </property>
  <property fmtid="{D5CDD505-2E9C-101B-9397-08002B2CF9AE}" pid="3" name="MediaServiceImageTags">
    <vt:lpwstr/>
  </property>
</Properties>
</file>