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348" r:id="rId2"/>
    <p:sldId id="353" r:id="rId3"/>
    <p:sldId id="460" r:id="rId4"/>
    <p:sldId id="462" r:id="rId5"/>
    <p:sldId id="463" r:id="rId6"/>
    <p:sldId id="465" r:id="rId7"/>
    <p:sldId id="466" r:id="rId8"/>
    <p:sldId id="467" r:id="rId9"/>
    <p:sldId id="468" r:id="rId10"/>
    <p:sldId id="469" r:id="rId11"/>
    <p:sldId id="470" r:id="rId12"/>
    <p:sldId id="473" r:id="rId13"/>
    <p:sldId id="471" r:id="rId14"/>
    <p:sldId id="474" r:id="rId15"/>
    <p:sldId id="472" r:id="rId16"/>
    <p:sldId id="458" r:id="rId1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68C7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varScale="1">
        <p:scale>
          <a:sx n="72" d="100"/>
          <a:sy n="72" d="100"/>
        </p:scale>
        <p:origin x="80" y="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eronique SERVAT" userId="f34dd5d6-6bf4-4097-b5e3-b89eed2be16e" providerId="ADAL" clId="{91ED510A-97E6-4C45-9134-22E6303FE2E4}"/>
    <pc:docChg chg="delSld modSld modShowInfo">
      <pc:chgData name="Veronique SERVAT" userId="f34dd5d6-6bf4-4097-b5e3-b89eed2be16e" providerId="ADAL" clId="{91ED510A-97E6-4C45-9134-22E6303FE2E4}" dt="2024-03-06T09:10:18.481" v="25" actId="2744"/>
      <pc:docMkLst>
        <pc:docMk/>
      </pc:docMkLst>
      <pc:sldChg chg="del">
        <pc:chgData name="Veronique SERVAT" userId="f34dd5d6-6bf4-4097-b5e3-b89eed2be16e" providerId="ADAL" clId="{91ED510A-97E6-4C45-9134-22E6303FE2E4}" dt="2024-03-05T16:05:17.673" v="8" actId="47"/>
        <pc:sldMkLst>
          <pc:docMk/>
          <pc:sldMk cId="3784089036" sldId="256"/>
        </pc:sldMkLst>
      </pc:sldChg>
      <pc:sldChg chg="del">
        <pc:chgData name="Veronique SERVAT" userId="f34dd5d6-6bf4-4097-b5e3-b89eed2be16e" providerId="ADAL" clId="{91ED510A-97E6-4C45-9134-22E6303FE2E4}" dt="2024-03-05T16:05:16.765" v="7" actId="47"/>
        <pc:sldMkLst>
          <pc:docMk/>
          <pc:sldMk cId="1242318558" sldId="257"/>
        </pc:sldMkLst>
      </pc:sldChg>
      <pc:sldChg chg="del">
        <pc:chgData name="Veronique SERVAT" userId="f34dd5d6-6bf4-4097-b5e3-b89eed2be16e" providerId="ADAL" clId="{91ED510A-97E6-4C45-9134-22E6303FE2E4}" dt="2024-03-05T16:05:15.879" v="6" actId="47"/>
        <pc:sldMkLst>
          <pc:docMk/>
          <pc:sldMk cId="2402341543" sldId="258"/>
        </pc:sldMkLst>
      </pc:sldChg>
      <pc:sldChg chg="del">
        <pc:chgData name="Veronique SERVAT" userId="f34dd5d6-6bf4-4097-b5e3-b89eed2be16e" providerId="ADAL" clId="{91ED510A-97E6-4C45-9134-22E6303FE2E4}" dt="2024-03-05T16:05:14.919" v="5" actId="47"/>
        <pc:sldMkLst>
          <pc:docMk/>
          <pc:sldMk cId="2047298368" sldId="259"/>
        </pc:sldMkLst>
      </pc:sldChg>
      <pc:sldChg chg="modSp mod">
        <pc:chgData name="Veronique SERVAT" userId="f34dd5d6-6bf4-4097-b5e3-b89eed2be16e" providerId="ADAL" clId="{91ED510A-97E6-4C45-9134-22E6303FE2E4}" dt="2024-03-05T16:05:06.488" v="4" actId="20577"/>
        <pc:sldMkLst>
          <pc:docMk/>
          <pc:sldMk cId="344824552" sldId="353"/>
        </pc:sldMkLst>
        <pc:spChg chg="mod">
          <ac:chgData name="Veronique SERVAT" userId="f34dd5d6-6bf4-4097-b5e3-b89eed2be16e" providerId="ADAL" clId="{91ED510A-97E6-4C45-9134-22E6303FE2E4}" dt="2024-03-05T16:05:06.488" v="4" actId="20577"/>
          <ac:spMkLst>
            <pc:docMk/>
            <pc:sldMk cId="344824552" sldId="353"/>
            <ac:spMk id="10" creationId="{AB56D14A-6DF9-9E00-FCF1-03A146CABC00}"/>
          </ac:spMkLst>
        </pc:spChg>
      </pc:sldChg>
      <pc:sldChg chg="del">
        <pc:chgData name="Veronique SERVAT" userId="f34dd5d6-6bf4-4097-b5e3-b89eed2be16e" providerId="ADAL" clId="{91ED510A-97E6-4C45-9134-22E6303FE2E4}" dt="2024-03-05T16:05:18.760" v="9" actId="47"/>
        <pc:sldMkLst>
          <pc:docMk/>
          <pc:sldMk cId="1086103861" sldId="459"/>
        </pc:sldMkLst>
      </pc:sldChg>
      <pc:sldChg chg="modSp mod">
        <pc:chgData name="Veronique SERVAT" userId="f34dd5d6-6bf4-4097-b5e3-b89eed2be16e" providerId="ADAL" clId="{91ED510A-97E6-4C45-9134-22E6303FE2E4}" dt="2024-03-05T16:05:53.948" v="23" actId="20577"/>
        <pc:sldMkLst>
          <pc:docMk/>
          <pc:sldMk cId="3144264806" sldId="467"/>
        </pc:sldMkLst>
        <pc:spChg chg="mod">
          <ac:chgData name="Veronique SERVAT" userId="f34dd5d6-6bf4-4097-b5e3-b89eed2be16e" providerId="ADAL" clId="{91ED510A-97E6-4C45-9134-22E6303FE2E4}" dt="2024-03-05T16:05:53.948" v="23" actId="20577"/>
          <ac:spMkLst>
            <pc:docMk/>
            <pc:sldMk cId="3144264806" sldId="467"/>
            <ac:spMk id="16" creationId="{CCCF978E-1BF4-034C-E028-801C86D3AED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EFEFB1-D535-4B4E-8056-D150EF94EB04}" type="datetimeFigureOut">
              <a:rPr lang="fr-FR" smtClean="0"/>
              <a:t>06/03/2024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3B642E-3B0E-4D52-8A8D-8B5E5271440C}" type="slidenum">
              <a:rPr lang="fr-FR" smtClean="0"/>
              <a:t>‹N°›</a:t>
            </a:fld>
            <a:endParaRPr lang="fr-FR"/>
          </a:p>
        </p:txBody>
      </p:sp>
    </p:spTree>
    <p:extLst>
      <p:ext uri="{BB962C8B-B14F-4D97-AF65-F5344CB8AC3E}">
        <p14:creationId xmlns:p14="http://schemas.microsoft.com/office/powerpoint/2010/main" val="38654877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74688" y="808038"/>
            <a:ext cx="5391150" cy="4044950"/>
          </a:xfrm>
        </p:spPr>
      </p:sp>
      <p:sp>
        <p:nvSpPr>
          <p:cNvPr id="3" name="Espace réservé des commentaires 2"/>
          <p:cNvSpPr>
            <a:spLocks noGrp="1"/>
          </p:cNvSpPr>
          <p:nvPr>
            <p:ph type="body" idx="1"/>
          </p:nvPr>
        </p:nvSpPr>
        <p:spPr/>
        <p:txBody>
          <a:bodyPr/>
          <a:lstStyle/>
          <a:p>
            <a:r>
              <a:rPr lang="fr-FR"/>
              <a:t>Clémentine : introduire transition</a:t>
            </a:r>
          </a:p>
        </p:txBody>
      </p:sp>
      <p:sp>
        <p:nvSpPr>
          <p:cNvPr id="4" name="Espace réservé du numéro de diapositive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6E284D-C29F-B542-B6B7-7A1EBCFD4694}" type="slidenum">
              <a:rPr kumimoji="0" lang="fr-FR"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fr-FR"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264662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F1A108-5DA7-0B88-B672-C94424194C99}"/>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D01538FB-00D1-825F-71E7-05E0D75B407A}"/>
              </a:ext>
            </a:extLst>
          </p:cNvPr>
          <p:cNvSpPr>
            <a:spLocks noGrp="1" noRot="1" noChangeAspect="1"/>
          </p:cNvSpPr>
          <p:nvPr>
            <p:ph type="sldImg"/>
          </p:nvPr>
        </p:nvSpPr>
        <p:spPr>
          <a:xfrm>
            <a:off x="-223838" y="808038"/>
            <a:ext cx="7188201" cy="4044950"/>
          </a:xfrm>
        </p:spPr>
      </p:sp>
      <p:sp>
        <p:nvSpPr>
          <p:cNvPr id="3" name="Espace réservé des commentaires 2">
            <a:extLst>
              <a:ext uri="{FF2B5EF4-FFF2-40B4-BE49-F238E27FC236}">
                <a16:creationId xmlns:a16="http://schemas.microsoft.com/office/drawing/2014/main" id="{B244D1A2-34D2-BDC3-ABC4-66A4B7924DA7}"/>
              </a:ext>
            </a:extLst>
          </p:cNvPr>
          <p:cNvSpPr>
            <a:spLocks noGrp="1"/>
          </p:cNvSpPr>
          <p:nvPr>
            <p:ph type="body" idx="1"/>
          </p:nvPr>
        </p:nvSpPr>
        <p:spPr/>
        <p:txBody>
          <a:bodyPr/>
          <a:lstStyle/>
          <a:p>
            <a:r>
              <a:rPr lang="fr-FR" dirty="0"/>
              <a:t>Emilie</a:t>
            </a:r>
          </a:p>
        </p:txBody>
      </p:sp>
      <p:sp>
        <p:nvSpPr>
          <p:cNvPr id="4" name="Espace réservé du numéro de diapositive 3">
            <a:extLst>
              <a:ext uri="{FF2B5EF4-FFF2-40B4-BE49-F238E27FC236}">
                <a16:creationId xmlns:a16="http://schemas.microsoft.com/office/drawing/2014/main" id="{1BCDBA9F-0FB9-B314-AD02-97F6898E1100}"/>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6E284D-C29F-B542-B6B7-7A1EBCFD4694}" type="slidenum">
              <a:rPr kumimoji="0" lang="fr-FR"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fr-FR"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951237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5BFB94-7A89-28FA-334F-92A2DC0468E3}"/>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6A7D0D95-4356-7833-2E1F-B6DF34D338C5}"/>
              </a:ext>
            </a:extLst>
          </p:cNvPr>
          <p:cNvSpPr>
            <a:spLocks noGrp="1" noRot="1" noChangeAspect="1"/>
          </p:cNvSpPr>
          <p:nvPr>
            <p:ph type="sldImg"/>
          </p:nvPr>
        </p:nvSpPr>
        <p:spPr>
          <a:xfrm>
            <a:off x="-223838" y="808038"/>
            <a:ext cx="7188201" cy="4044950"/>
          </a:xfrm>
        </p:spPr>
      </p:sp>
      <p:sp>
        <p:nvSpPr>
          <p:cNvPr id="3" name="Espace réservé des commentaires 2">
            <a:extLst>
              <a:ext uri="{FF2B5EF4-FFF2-40B4-BE49-F238E27FC236}">
                <a16:creationId xmlns:a16="http://schemas.microsoft.com/office/drawing/2014/main" id="{5B3DFABD-6C8F-EE49-A1D0-B02EB918C74E}"/>
              </a:ext>
            </a:extLst>
          </p:cNvPr>
          <p:cNvSpPr>
            <a:spLocks noGrp="1"/>
          </p:cNvSpPr>
          <p:nvPr>
            <p:ph type="body" idx="1"/>
          </p:nvPr>
        </p:nvSpPr>
        <p:spPr/>
        <p:txBody>
          <a:bodyPr/>
          <a:lstStyle/>
          <a:p>
            <a:r>
              <a:rPr lang="fr-FR" dirty="0"/>
              <a:t>Emilie</a:t>
            </a:r>
          </a:p>
        </p:txBody>
      </p:sp>
      <p:sp>
        <p:nvSpPr>
          <p:cNvPr id="4" name="Espace réservé du numéro de diapositive 3">
            <a:extLst>
              <a:ext uri="{FF2B5EF4-FFF2-40B4-BE49-F238E27FC236}">
                <a16:creationId xmlns:a16="http://schemas.microsoft.com/office/drawing/2014/main" id="{F14D7027-76B2-A4B6-D6C8-F7829ED302C8}"/>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6E284D-C29F-B542-B6B7-7A1EBCFD4694}" type="slidenum">
              <a:rPr kumimoji="0" lang="fr-FR"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fr-FR"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117849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7BFD33-A3BA-A7F0-D340-5DEE72908950}"/>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3C65A79C-25E0-22EF-43AE-62FD799B8757}"/>
              </a:ext>
            </a:extLst>
          </p:cNvPr>
          <p:cNvSpPr>
            <a:spLocks noGrp="1" noRot="1" noChangeAspect="1"/>
          </p:cNvSpPr>
          <p:nvPr>
            <p:ph type="sldImg"/>
          </p:nvPr>
        </p:nvSpPr>
        <p:spPr>
          <a:xfrm>
            <a:off x="-223838" y="808038"/>
            <a:ext cx="7188201" cy="4044950"/>
          </a:xfrm>
        </p:spPr>
      </p:sp>
      <p:sp>
        <p:nvSpPr>
          <p:cNvPr id="3" name="Espace réservé des commentaires 2">
            <a:extLst>
              <a:ext uri="{FF2B5EF4-FFF2-40B4-BE49-F238E27FC236}">
                <a16:creationId xmlns:a16="http://schemas.microsoft.com/office/drawing/2014/main" id="{43C24CE0-3AC1-A3A6-A887-AC54EF49C4CC}"/>
              </a:ext>
            </a:extLst>
          </p:cNvPr>
          <p:cNvSpPr>
            <a:spLocks noGrp="1"/>
          </p:cNvSpPr>
          <p:nvPr>
            <p:ph type="body" idx="1"/>
          </p:nvPr>
        </p:nvSpPr>
        <p:spPr/>
        <p:txBody>
          <a:bodyPr/>
          <a:lstStyle/>
          <a:p>
            <a:r>
              <a:rPr lang="fr-FR" dirty="0"/>
              <a:t>Emilie</a:t>
            </a:r>
          </a:p>
        </p:txBody>
      </p:sp>
      <p:sp>
        <p:nvSpPr>
          <p:cNvPr id="4" name="Espace réservé du numéro de diapositive 3">
            <a:extLst>
              <a:ext uri="{FF2B5EF4-FFF2-40B4-BE49-F238E27FC236}">
                <a16:creationId xmlns:a16="http://schemas.microsoft.com/office/drawing/2014/main" id="{F9E8D20B-38D3-18E8-E38F-B8DCD3ADF7EC}"/>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6E284D-C29F-B542-B6B7-7A1EBCFD4694}" type="slidenum">
              <a:rPr kumimoji="0" lang="fr-FR"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fr-FR"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705489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838D66-216E-D814-CEA1-35A02662E72A}"/>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0111363D-4795-50B1-58BA-E450F1C8F4E5}"/>
              </a:ext>
            </a:extLst>
          </p:cNvPr>
          <p:cNvSpPr>
            <a:spLocks noGrp="1" noRot="1" noChangeAspect="1"/>
          </p:cNvSpPr>
          <p:nvPr>
            <p:ph type="sldImg"/>
          </p:nvPr>
        </p:nvSpPr>
        <p:spPr>
          <a:xfrm>
            <a:off x="-223838" y="808038"/>
            <a:ext cx="7188201" cy="4044950"/>
          </a:xfrm>
        </p:spPr>
      </p:sp>
      <p:sp>
        <p:nvSpPr>
          <p:cNvPr id="3" name="Espace réservé des commentaires 2">
            <a:extLst>
              <a:ext uri="{FF2B5EF4-FFF2-40B4-BE49-F238E27FC236}">
                <a16:creationId xmlns:a16="http://schemas.microsoft.com/office/drawing/2014/main" id="{DF9135C3-A781-B332-DAE9-85E036CB1664}"/>
              </a:ext>
            </a:extLst>
          </p:cNvPr>
          <p:cNvSpPr>
            <a:spLocks noGrp="1"/>
          </p:cNvSpPr>
          <p:nvPr>
            <p:ph type="body" idx="1"/>
          </p:nvPr>
        </p:nvSpPr>
        <p:spPr/>
        <p:txBody>
          <a:bodyPr/>
          <a:lstStyle/>
          <a:p>
            <a:r>
              <a:rPr lang="fr-FR" dirty="0"/>
              <a:t>Emilie</a:t>
            </a:r>
          </a:p>
        </p:txBody>
      </p:sp>
      <p:sp>
        <p:nvSpPr>
          <p:cNvPr id="4" name="Espace réservé du numéro de diapositive 3">
            <a:extLst>
              <a:ext uri="{FF2B5EF4-FFF2-40B4-BE49-F238E27FC236}">
                <a16:creationId xmlns:a16="http://schemas.microsoft.com/office/drawing/2014/main" id="{D690D898-73A2-7900-C363-6D97061CF5C9}"/>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6E284D-C29F-B542-B6B7-7A1EBCFD4694}" type="slidenum">
              <a:rPr kumimoji="0" lang="fr-FR"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fr-FR"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74798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32AEBE-DD32-1CBE-93CF-58B2F7015C91}"/>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7D5A2CAE-4ABA-9B33-D44A-CB13EFAA861E}"/>
              </a:ext>
            </a:extLst>
          </p:cNvPr>
          <p:cNvSpPr>
            <a:spLocks noGrp="1" noRot="1" noChangeAspect="1"/>
          </p:cNvSpPr>
          <p:nvPr>
            <p:ph type="sldImg"/>
          </p:nvPr>
        </p:nvSpPr>
        <p:spPr>
          <a:xfrm>
            <a:off x="-223838" y="808038"/>
            <a:ext cx="7188201" cy="4044950"/>
          </a:xfrm>
        </p:spPr>
      </p:sp>
      <p:sp>
        <p:nvSpPr>
          <p:cNvPr id="3" name="Espace réservé des commentaires 2">
            <a:extLst>
              <a:ext uri="{FF2B5EF4-FFF2-40B4-BE49-F238E27FC236}">
                <a16:creationId xmlns:a16="http://schemas.microsoft.com/office/drawing/2014/main" id="{CC046B87-FB37-582B-A687-BA333D40DC95}"/>
              </a:ext>
            </a:extLst>
          </p:cNvPr>
          <p:cNvSpPr>
            <a:spLocks noGrp="1"/>
          </p:cNvSpPr>
          <p:nvPr>
            <p:ph type="body" idx="1"/>
          </p:nvPr>
        </p:nvSpPr>
        <p:spPr/>
        <p:txBody>
          <a:bodyPr/>
          <a:lstStyle/>
          <a:p>
            <a:r>
              <a:rPr lang="fr-FR" dirty="0"/>
              <a:t>Emilie</a:t>
            </a:r>
          </a:p>
        </p:txBody>
      </p:sp>
      <p:sp>
        <p:nvSpPr>
          <p:cNvPr id="4" name="Espace réservé du numéro de diapositive 3">
            <a:extLst>
              <a:ext uri="{FF2B5EF4-FFF2-40B4-BE49-F238E27FC236}">
                <a16:creationId xmlns:a16="http://schemas.microsoft.com/office/drawing/2014/main" id="{D0D36C73-B91A-5C97-8CBF-A2A0F574D68D}"/>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6E284D-C29F-B542-B6B7-7A1EBCFD4694}" type="slidenum">
              <a:rPr kumimoji="0" lang="fr-FR"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fr-FR"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991780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CF3266-7DC3-1196-8E22-6CEC3CAFB2EA}"/>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EF5D9459-0D29-530A-2A76-520418CF84D0}"/>
              </a:ext>
            </a:extLst>
          </p:cNvPr>
          <p:cNvSpPr>
            <a:spLocks noGrp="1" noRot="1" noChangeAspect="1"/>
          </p:cNvSpPr>
          <p:nvPr>
            <p:ph type="sldImg"/>
          </p:nvPr>
        </p:nvSpPr>
        <p:spPr>
          <a:xfrm>
            <a:off x="-223838" y="808038"/>
            <a:ext cx="7188201" cy="4044950"/>
          </a:xfrm>
        </p:spPr>
      </p:sp>
      <p:sp>
        <p:nvSpPr>
          <p:cNvPr id="3" name="Espace réservé des commentaires 2">
            <a:extLst>
              <a:ext uri="{FF2B5EF4-FFF2-40B4-BE49-F238E27FC236}">
                <a16:creationId xmlns:a16="http://schemas.microsoft.com/office/drawing/2014/main" id="{6B749E54-0879-A1D8-90AA-D718EF9F662F}"/>
              </a:ext>
            </a:extLst>
          </p:cNvPr>
          <p:cNvSpPr>
            <a:spLocks noGrp="1"/>
          </p:cNvSpPr>
          <p:nvPr>
            <p:ph type="body" idx="1"/>
          </p:nvPr>
        </p:nvSpPr>
        <p:spPr/>
        <p:txBody>
          <a:bodyPr/>
          <a:lstStyle/>
          <a:p>
            <a:r>
              <a:rPr lang="fr-FR" dirty="0"/>
              <a:t>Emilie</a:t>
            </a:r>
          </a:p>
        </p:txBody>
      </p:sp>
      <p:sp>
        <p:nvSpPr>
          <p:cNvPr id="4" name="Espace réservé du numéro de diapositive 3">
            <a:extLst>
              <a:ext uri="{FF2B5EF4-FFF2-40B4-BE49-F238E27FC236}">
                <a16:creationId xmlns:a16="http://schemas.microsoft.com/office/drawing/2014/main" id="{F97D09C6-3AE9-B6E2-A5ED-2CC8BB7B63FE}"/>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6E284D-C29F-B542-B6B7-7A1EBCFD4694}" type="slidenum">
              <a:rPr kumimoji="0" lang="fr-FR"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fr-FR"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728786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149BF5-5A52-BE26-C834-5340CA9EC3D0}"/>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C54F0F9D-636E-6680-DB6A-A99CFB292951}"/>
              </a:ext>
            </a:extLst>
          </p:cNvPr>
          <p:cNvSpPr>
            <a:spLocks noGrp="1" noRot="1" noChangeAspect="1"/>
          </p:cNvSpPr>
          <p:nvPr>
            <p:ph type="sldImg"/>
          </p:nvPr>
        </p:nvSpPr>
        <p:spPr>
          <a:xfrm>
            <a:off x="90488" y="744538"/>
            <a:ext cx="6618287" cy="3724275"/>
          </a:xfrm>
        </p:spPr>
      </p:sp>
      <p:sp>
        <p:nvSpPr>
          <p:cNvPr id="3" name="Espace réservé des commentaires 2">
            <a:extLst>
              <a:ext uri="{FF2B5EF4-FFF2-40B4-BE49-F238E27FC236}">
                <a16:creationId xmlns:a16="http://schemas.microsoft.com/office/drawing/2014/main" id="{774019E2-F71C-0A13-690E-609F31ED169F}"/>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885C937F-6F02-DC85-A4A1-C6611F535DCC}"/>
              </a:ext>
            </a:extLst>
          </p:cNvPr>
          <p:cNvSpPr>
            <a:spLocks noGrp="1"/>
          </p:cNvSpPr>
          <p:nvPr>
            <p:ph type="sldNum" sz="quarter" idx="10"/>
          </p:nvPr>
        </p:nvSpPr>
        <p:spPr/>
        <p:txBody>
          <a:bodyPr/>
          <a:lstStyle/>
          <a:p>
            <a:fld id="{646E284D-C29F-B542-B6B7-7A1EBCFD4694}" type="slidenum">
              <a:rPr lang="fr-FR" smtClean="0"/>
              <a:t>16</a:t>
            </a:fld>
            <a:endParaRPr lang="fr-FR"/>
          </a:p>
        </p:txBody>
      </p:sp>
    </p:spTree>
    <p:extLst>
      <p:ext uri="{BB962C8B-B14F-4D97-AF65-F5344CB8AC3E}">
        <p14:creationId xmlns:p14="http://schemas.microsoft.com/office/powerpoint/2010/main" val="30630974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23838" y="808038"/>
            <a:ext cx="7188201" cy="4044950"/>
          </a:xfrm>
        </p:spPr>
      </p:sp>
      <p:sp>
        <p:nvSpPr>
          <p:cNvPr id="3" name="Espace réservé des commentaires 2"/>
          <p:cNvSpPr>
            <a:spLocks noGrp="1"/>
          </p:cNvSpPr>
          <p:nvPr>
            <p:ph type="body" idx="1"/>
          </p:nvPr>
        </p:nvSpPr>
        <p:spPr/>
        <p:txBody>
          <a:bodyPr/>
          <a:lstStyle/>
          <a:p>
            <a:r>
              <a:rPr lang="fr-FR" dirty="0"/>
              <a:t>Emilie</a:t>
            </a:r>
          </a:p>
        </p:txBody>
      </p:sp>
      <p:sp>
        <p:nvSpPr>
          <p:cNvPr id="4" name="Espace réservé du numéro de diapositive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6E284D-C29F-B542-B6B7-7A1EBCFD4694}" type="slidenum">
              <a:rPr kumimoji="0" lang="fr-FR"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fr-FR"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701443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7D9C9C-39A7-C2B4-25BB-3FDA56AB90D7}"/>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6F171E86-ADB4-9F6E-A97D-AEE38E8DB256}"/>
              </a:ext>
            </a:extLst>
          </p:cNvPr>
          <p:cNvSpPr>
            <a:spLocks noGrp="1" noRot="1" noChangeAspect="1"/>
          </p:cNvSpPr>
          <p:nvPr>
            <p:ph type="sldImg"/>
          </p:nvPr>
        </p:nvSpPr>
        <p:spPr>
          <a:xfrm>
            <a:off x="-223838" y="808038"/>
            <a:ext cx="7188201" cy="4044950"/>
          </a:xfrm>
        </p:spPr>
      </p:sp>
      <p:sp>
        <p:nvSpPr>
          <p:cNvPr id="3" name="Espace réservé des commentaires 2">
            <a:extLst>
              <a:ext uri="{FF2B5EF4-FFF2-40B4-BE49-F238E27FC236}">
                <a16:creationId xmlns:a16="http://schemas.microsoft.com/office/drawing/2014/main" id="{13F212B5-DFDC-9897-9A56-2A8F02F527F9}"/>
              </a:ext>
            </a:extLst>
          </p:cNvPr>
          <p:cNvSpPr>
            <a:spLocks noGrp="1"/>
          </p:cNvSpPr>
          <p:nvPr>
            <p:ph type="body" idx="1"/>
          </p:nvPr>
        </p:nvSpPr>
        <p:spPr/>
        <p:txBody>
          <a:bodyPr/>
          <a:lstStyle/>
          <a:p>
            <a:r>
              <a:rPr lang="fr-FR" dirty="0"/>
              <a:t>Emilie</a:t>
            </a:r>
          </a:p>
        </p:txBody>
      </p:sp>
      <p:sp>
        <p:nvSpPr>
          <p:cNvPr id="4" name="Espace réservé du numéro de diapositive 3">
            <a:extLst>
              <a:ext uri="{FF2B5EF4-FFF2-40B4-BE49-F238E27FC236}">
                <a16:creationId xmlns:a16="http://schemas.microsoft.com/office/drawing/2014/main" id="{6C779756-B4ED-80B0-92EB-9138AC7FEF66}"/>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6E284D-C29F-B542-B6B7-7A1EBCFD4694}" type="slidenum">
              <a:rPr kumimoji="0" lang="fr-FR"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fr-FR"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648523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0CF772-AD4F-A564-342C-731F1D8AA31F}"/>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A64FAA1A-5953-3448-98F2-BF3F8161D54A}"/>
              </a:ext>
            </a:extLst>
          </p:cNvPr>
          <p:cNvSpPr>
            <a:spLocks noGrp="1" noRot="1" noChangeAspect="1"/>
          </p:cNvSpPr>
          <p:nvPr>
            <p:ph type="sldImg"/>
          </p:nvPr>
        </p:nvSpPr>
        <p:spPr>
          <a:xfrm>
            <a:off x="-223838" y="808038"/>
            <a:ext cx="7188201" cy="4044950"/>
          </a:xfrm>
        </p:spPr>
      </p:sp>
      <p:sp>
        <p:nvSpPr>
          <p:cNvPr id="3" name="Espace réservé des commentaires 2">
            <a:extLst>
              <a:ext uri="{FF2B5EF4-FFF2-40B4-BE49-F238E27FC236}">
                <a16:creationId xmlns:a16="http://schemas.microsoft.com/office/drawing/2014/main" id="{49D47F80-0450-1EA0-7802-4C4D003248B3}"/>
              </a:ext>
            </a:extLst>
          </p:cNvPr>
          <p:cNvSpPr>
            <a:spLocks noGrp="1"/>
          </p:cNvSpPr>
          <p:nvPr>
            <p:ph type="body" idx="1"/>
          </p:nvPr>
        </p:nvSpPr>
        <p:spPr/>
        <p:txBody>
          <a:bodyPr/>
          <a:lstStyle/>
          <a:p>
            <a:r>
              <a:rPr lang="fr-FR" dirty="0"/>
              <a:t>Emilie</a:t>
            </a:r>
          </a:p>
        </p:txBody>
      </p:sp>
      <p:sp>
        <p:nvSpPr>
          <p:cNvPr id="4" name="Espace réservé du numéro de diapositive 3">
            <a:extLst>
              <a:ext uri="{FF2B5EF4-FFF2-40B4-BE49-F238E27FC236}">
                <a16:creationId xmlns:a16="http://schemas.microsoft.com/office/drawing/2014/main" id="{4546CBC4-3B4F-6BC1-6CC5-FE0C335DE507}"/>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6E284D-C29F-B542-B6B7-7A1EBCFD4694}" type="slidenum">
              <a:rPr kumimoji="0" lang="fr-FR"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fr-FR"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587559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2720FD-C34F-FC83-F6D0-CC303691824E}"/>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48ACC87E-2109-E2AC-7921-B88FFAE1D342}"/>
              </a:ext>
            </a:extLst>
          </p:cNvPr>
          <p:cNvSpPr>
            <a:spLocks noGrp="1" noRot="1" noChangeAspect="1"/>
          </p:cNvSpPr>
          <p:nvPr>
            <p:ph type="sldImg"/>
          </p:nvPr>
        </p:nvSpPr>
        <p:spPr>
          <a:xfrm>
            <a:off x="-223838" y="808038"/>
            <a:ext cx="7188201" cy="4044950"/>
          </a:xfrm>
        </p:spPr>
      </p:sp>
      <p:sp>
        <p:nvSpPr>
          <p:cNvPr id="3" name="Espace réservé des commentaires 2">
            <a:extLst>
              <a:ext uri="{FF2B5EF4-FFF2-40B4-BE49-F238E27FC236}">
                <a16:creationId xmlns:a16="http://schemas.microsoft.com/office/drawing/2014/main" id="{A919B15D-A40A-1567-3A18-30350C458245}"/>
              </a:ext>
            </a:extLst>
          </p:cNvPr>
          <p:cNvSpPr>
            <a:spLocks noGrp="1"/>
          </p:cNvSpPr>
          <p:nvPr>
            <p:ph type="body" idx="1"/>
          </p:nvPr>
        </p:nvSpPr>
        <p:spPr/>
        <p:txBody>
          <a:bodyPr/>
          <a:lstStyle/>
          <a:p>
            <a:r>
              <a:rPr lang="fr-FR" dirty="0"/>
              <a:t>Emilie</a:t>
            </a:r>
          </a:p>
        </p:txBody>
      </p:sp>
      <p:sp>
        <p:nvSpPr>
          <p:cNvPr id="4" name="Espace réservé du numéro de diapositive 3">
            <a:extLst>
              <a:ext uri="{FF2B5EF4-FFF2-40B4-BE49-F238E27FC236}">
                <a16:creationId xmlns:a16="http://schemas.microsoft.com/office/drawing/2014/main" id="{0E484D92-3AF5-0827-900B-E3E34D2C437A}"/>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6E284D-C29F-B542-B6B7-7A1EBCFD4694}" type="slidenum">
              <a:rPr kumimoji="0" lang="fr-FR"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fr-FR"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454301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FD1F4D-AE97-C0D9-F719-145B548ABDA0}"/>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6DE62B25-1AF5-127C-B6A0-DF6A38C90FF5}"/>
              </a:ext>
            </a:extLst>
          </p:cNvPr>
          <p:cNvSpPr>
            <a:spLocks noGrp="1" noRot="1" noChangeAspect="1"/>
          </p:cNvSpPr>
          <p:nvPr>
            <p:ph type="sldImg"/>
          </p:nvPr>
        </p:nvSpPr>
        <p:spPr>
          <a:xfrm>
            <a:off x="-223838" y="808038"/>
            <a:ext cx="7188201" cy="4044950"/>
          </a:xfrm>
        </p:spPr>
      </p:sp>
      <p:sp>
        <p:nvSpPr>
          <p:cNvPr id="3" name="Espace réservé des commentaires 2">
            <a:extLst>
              <a:ext uri="{FF2B5EF4-FFF2-40B4-BE49-F238E27FC236}">
                <a16:creationId xmlns:a16="http://schemas.microsoft.com/office/drawing/2014/main" id="{B00E667B-FBA3-F310-A4B4-3D1A72D1137C}"/>
              </a:ext>
            </a:extLst>
          </p:cNvPr>
          <p:cNvSpPr>
            <a:spLocks noGrp="1"/>
          </p:cNvSpPr>
          <p:nvPr>
            <p:ph type="body" idx="1"/>
          </p:nvPr>
        </p:nvSpPr>
        <p:spPr/>
        <p:txBody>
          <a:bodyPr/>
          <a:lstStyle/>
          <a:p>
            <a:r>
              <a:rPr lang="fr-FR" dirty="0"/>
              <a:t>Emilie</a:t>
            </a:r>
          </a:p>
        </p:txBody>
      </p:sp>
      <p:sp>
        <p:nvSpPr>
          <p:cNvPr id="4" name="Espace réservé du numéro de diapositive 3">
            <a:extLst>
              <a:ext uri="{FF2B5EF4-FFF2-40B4-BE49-F238E27FC236}">
                <a16:creationId xmlns:a16="http://schemas.microsoft.com/office/drawing/2014/main" id="{78D35C4A-03B2-C25F-31C6-D2A0FA787F20}"/>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6E284D-C29F-B542-B6B7-7A1EBCFD4694}" type="slidenum">
              <a:rPr kumimoji="0" lang="fr-FR"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fr-FR"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737223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A60E75-1373-4025-E429-3321D7B1145B}"/>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45C95B74-A926-AF40-DE76-9C8F79E4139F}"/>
              </a:ext>
            </a:extLst>
          </p:cNvPr>
          <p:cNvSpPr>
            <a:spLocks noGrp="1" noRot="1" noChangeAspect="1"/>
          </p:cNvSpPr>
          <p:nvPr>
            <p:ph type="sldImg"/>
          </p:nvPr>
        </p:nvSpPr>
        <p:spPr>
          <a:xfrm>
            <a:off x="-223838" y="808038"/>
            <a:ext cx="7188201" cy="4044950"/>
          </a:xfrm>
        </p:spPr>
      </p:sp>
      <p:sp>
        <p:nvSpPr>
          <p:cNvPr id="3" name="Espace réservé des commentaires 2">
            <a:extLst>
              <a:ext uri="{FF2B5EF4-FFF2-40B4-BE49-F238E27FC236}">
                <a16:creationId xmlns:a16="http://schemas.microsoft.com/office/drawing/2014/main" id="{AA4E64A5-B026-17D4-F63D-892379923C93}"/>
              </a:ext>
            </a:extLst>
          </p:cNvPr>
          <p:cNvSpPr>
            <a:spLocks noGrp="1"/>
          </p:cNvSpPr>
          <p:nvPr>
            <p:ph type="body" idx="1"/>
          </p:nvPr>
        </p:nvSpPr>
        <p:spPr/>
        <p:txBody>
          <a:bodyPr/>
          <a:lstStyle/>
          <a:p>
            <a:r>
              <a:rPr lang="fr-FR" dirty="0"/>
              <a:t>Emilie</a:t>
            </a:r>
          </a:p>
        </p:txBody>
      </p:sp>
      <p:sp>
        <p:nvSpPr>
          <p:cNvPr id="4" name="Espace réservé du numéro de diapositive 3">
            <a:extLst>
              <a:ext uri="{FF2B5EF4-FFF2-40B4-BE49-F238E27FC236}">
                <a16:creationId xmlns:a16="http://schemas.microsoft.com/office/drawing/2014/main" id="{2920D481-002A-915B-8744-1E62A89538E8}"/>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6E284D-C29F-B542-B6B7-7A1EBCFD4694}" type="slidenum">
              <a:rPr kumimoji="0" lang="fr-FR"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fr-FR"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9923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4AE551-2532-131B-4906-BC8E3074E1D3}"/>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D7B986F7-6E78-21AD-6179-00B097C00286}"/>
              </a:ext>
            </a:extLst>
          </p:cNvPr>
          <p:cNvSpPr>
            <a:spLocks noGrp="1" noRot="1" noChangeAspect="1"/>
          </p:cNvSpPr>
          <p:nvPr>
            <p:ph type="sldImg"/>
          </p:nvPr>
        </p:nvSpPr>
        <p:spPr>
          <a:xfrm>
            <a:off x="-223838" y="808038"/>
            <a:ext cx="7188201" cy="4044950"/>
          </a:xfrm>
        </p:spPr>
      </p:sp>
      <p:sp>
        <p:nvSpPr>
          <p:cNvPr id="3" name="Espace réservé des commentaires 2">
            <a:extLst>
              <a:ext uri="{FF2B5EF4-FFF2-40B4-BE49-F238E27FC236}">
                <a16:creationId xmlns:a16="http://schemas.microsoft.com/office/drawing/2014/main" id="{1BC8BDF8-2E4B-20C6-775A-B6014C8F4B72}"/>
              </a:ext>
            </a:extLst>
          </p:cNvPr>
          <p:cNvSpPr>
            <a:spLocks noGrp="1"/>
          </p:cNvSpPr>
          <p:nvPr>
            <p:ph type="body" idx="1"/>
          </p:nvPr>
        </p:nvSpPr>
        <p:spPr/>
        <p:txBody>
          <a:bodyPr/>
          <a:lstStyle/>
          <a:p>
            <a:r>
              <a:rPr lang="fr-FR" dirty="0"/>
              <a:t>Emilie</a:t>
            </a:r>
          </a:p>
        </p:txBody>
      </p:sp>
      <p:sp>
        <p:nvSpPr>
          <p:cNvPr id="4" name="Espace réservé du numéro de diapositive 3">
            <a:extLst>
              <a:ext uri="{FF2B5EF4-FFF2-40B4-BE49-F238E27FC236}">
                <a16:creationId xmlns:a16="http://schemas.microsoft.com/office/drawing/2014/main" id="{1C55F6B5-E502-23FF-8D50-F2D9EEFA56EE}"/>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6E284D-C29F-B542-B6B7-7A1EBCFD4694}" type="slidenum">
              <a:rPr kumimoji="0" lang="fr-FR"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fr-FR"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276623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A9F023-1470-C3C1-D579-C341C7BB7E17}"/>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AAB1C641-5B03-1DEE-8B8C-CC66EE1B54C1}"/>
              </a:ext>
            </a:extLst>
          </p:cNvPr>
          <p:cNvSpPr>
            <a:spLocks noGrp="1" noRot="1" noChangeAspect="1"/>
          </p:cNvSpPr>
          <p:nvPr>
            <p:ph type="sldImg"/>
          </p:nvPr>
        </p:nvSpPr>
        <p:spPr>
          <a:xfrm>
            <a:off x="-223838" y="808038"/>
            <a:ext cx="7188201" cy="4044950"/>
          </a:xfrm>
        </p:spPr>
      </p:sp>
      <p:sp>
        <p:nvSpPr>
          <p:cNvPr id="3" name="Espace réservé des commentaires 2">
            <a:extLst>
              <a:ext uri="{FF2B5EF4-FFF2-40B4-BE49-F238E27FC236}">
                <a16:creationId xmlns:a16="http://schemas.microsoft.com/office/drawing/2014/main" id="{312D0C0C-C9B0-F2BA-9121-210680166452}"/>
              </a:ext>
            </a:extLst>
          </p:cNvPr>
          <p:cNvSpPr>
            <a:spLocks noGrp="1"/>
          </p:cNvSpPr>
          <p:nvPr>
            <p:ph type="body" idx="1"/>
          </p:nvPr>
        </p:nvSpPr>
        <p:spPr/>
        <p:txBody>
          <a:bodyPr/>
          <a:lstStyle/>
          <a:p>
            <a:r>
              <a:rPr lang="fr-FR" dirty="0"/>
              <a:t>Emilie</a:t>
            </a:r>
          </a:p>
        </p:txBody>
      </p:sp>
      <p:sp>
        <p:nvSpPr>
          <p:cNvPr id="4" name="Espace réservé du numéro de diapositive 3">
            <a:extLst>
              <a:ext uri="{FF2B5EF4-FFF2-40B4-BE49-F238E27FC236}">
                <a16:creationId xmlns:a16="http://schemas.microsoft.com/office/drawing/2014/main" id="{5BA491A5-8D26-BC98-56F0-3C9A97A7B8D0}"/>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6E284D-C29F-B542-B6B7-7A1EBCFD4694}" type="slidenum">
              <a:rPr kumimoji="0" lang="fr-FR"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fr-FR"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539753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638941B0-F4D5-4460-BCAD-F7E2B41A8257}" type="datetimeFigureOut">
              <a:rPr lang="fr-FR" smtClean="0"/>
              <a:t>06/03/2024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33104911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38941B0-F4D5-4460-BCAD-F7E2B41A8257}" type="datetimeFigureOut">
              <a:rPr lang="fr-FR" smtClean="0"/>
              <a:t>06/03/2024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4172787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38941B0-F4D5-4460-BCAD-F7E2B41A8257}" type="datetimeFigureOut">
              <a:rPr lang="fr-FR" smtClean="0"/>
              <a:t>06/03/2024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1902177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38941B0-F4D5-4460-BCAD-F7E2B41A8257}" type="datetimeFigureOut">
              <a:rPr lang="fr-FR" smtClean="0"/>
              <a:t>06/03/2024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3841795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638941B0-F4D5-4460-BCAD-F7E2B41A8257}" type="datetimeFigureOut">
              <a:rPr lang="fr-FR" smtClean="0"/>
              <a:t>06/03/2024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3466923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638941B0-F4D5-4460-BCAD-F7E2B41A8257}" type="datetimeFigureOut">
              <a:rPr lang="fr-FR" smtClean="0"/>
              <a:t>06/03/2024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3747632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638941B0-F4D5-4460-BCAD-F7E2B41A8257}" type="datetimeFigureOut">
              <a:rPr lang="fr-FR" smtClean="0"/>
              <a:t>06/03/2024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2611866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638941B0-F4D5-4460-BCAD-F7E2B41A8257}" type="datetimeFigureOut">
              <a:rPr lang="fr-FR" smtClean="0"/>
              <a:t>06/03/2024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3395854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38941B0-F4D5-4460-BCAD-F7E2B41A8257}" type="datetimeFigureOut">
              <a:rPr lang="fr-FR" smtClean="0"/>
              <a:t>06/03/2024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4040201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638941B0-F4D5-4460-BCAD-F7E2B41A8257}" type="datetimeFigureOut">
              <a:rPr lang="fr-FR" smtClean="0"/>
              <a:t>06/03/2024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2706407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638941B0-F4D5-4460-BCAD-F7E2B41A8257}" type="datetimeFigureOut">
              <a:rPr lang="fr-FR" smtClean="0"/>
              <a:t>06/03/2024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16109033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8941B0-F4D5-4460-BCAD-F7E2B41A8257}" type="datetimeFigureOut">
              <a:rPr lang="fr-FR" smtClean="0"/>
              <a:t>06/03/2024</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C6CCC6-2BE5-4E42-96A4-D1E8E81A3D8E}" type="slidenum">
              <a:rPr lang="fr-FR" smtClean="0"/>
              <a:t>‹N°›</a:t>
            </a:fld>
            <a:endParaRPr lang="fr-FR"/>
          </a:p>
        </p:txBody>
      </p:sp>
    </p:spTree>
    <p:extLst>
      <p:ext uri="{BB962C8B-B14F-4D97-AF65-F5344CB8AC3E}">
        <p14:creationId xmlns:p14="http://schemas.microsoft.com/office/powerpoint/2010/main" val="30711278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8.jp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7.jpg"/><Relationship Id="rId5" Type="http://schemas.openxmlformats.org/officeDocument/2006/relationships/image" Target="../media/image16.jpeg"/><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4.jpeg"/><Relationship Id="rId7" Type="http://schemas.openxmlformats.org/officeDocument/2006/relationships/image" Target="../media/image24.jp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eg"/><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Une image contenant galerie, art, habits, mur&#10;&#10;Description générée automatiquement">
            <a:extLst>
              <a:ext uri="{FF2B5EF4-FFF2-40B4-BE49-F238E27FC236}">
                <a16:creationId xmlns:a16="http://schemas.microsoft.com/office/drawing/2014/main" id="{6D9F1BB0-1722-A6C0-A843-3662E20F44E0}"/>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t="9440" b="8627"/>
          <a:stretch/>
        </p:blipFill>
        <p:spPr>
          <a:xfrm>
            <a:off x="1524000" y="1443873"/>
            <a:ext cx="9144000" cy="4994635"/>
          </a:xfrm>
          <a:prstGeom prst="rect">
            <a:avLst/>
          </a:prstGeom>
        </p:spPr>
      </p:pic>
      <p:pic>
        <p:nvPicPr>
          <p:cNvPr id="12" name="Image 11"/>
          <p:cNvPicPr>
            <a:picLocks noChangeAspect="1"/>
          </p:cNvPicPr>
          <p:nvPr/>
        </p:nvPicPr>
        <p:blipFill>
          <a:blip r:embed="rId4"/>
          <a:stretch>
            <a:fillRect/>
          </a:stretch>
        </p:blipFill>
        <p:spPr>
          <a:xfrm>
            <a:off x="3594100" y="582930"/>
            <a:ext cx="6756400" cy="38100"/>
          </a:xfrm>
          <a:prstGeom prst="rect">
            <a:avLst/>
          </a:prstGeom>
        </p:spPr>
      </p:pic>
      <p:pic>
        <p:nvPicPr>
          <p:cNvPr id="9" name="Image 8">
            <a:extLst>
              <a:ext uri="{FF2B5EF4-FFF2-40B4-BE49-F238E27FC236}">
                <a16:creationId xmlns:a16="http://schemas.microsoft.com/office/drawing/2014/main" id="{A3ED44CA-4D9F-4E9E-A223-3E8A7019D7B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664874" y="267125"/>
            <a:ext cx="1820821" cy="707815"/>
          </a:xfrm>
          <a:prstGeom prst="rect">
            <a:avLst/>
          </a:prstGeom>
        </p:spPr>
      </p:pic>
      <p:sp>
        <p:nvSpPr>
          <p:cNvPr id="17" name="Titre 1">
            <a:extLst>
              <a:ext uri="{FF2B5EF4-FFF2-40B4-BE49-F238E27FC236}">
                <a16:creationId xmlns:a16="http://schemas.microsoft.com/office/drawing/2014/main" id="{C03B8E26-B265-4421-AE01-50E862DC6F85}"/>
              </a:ext>
            </a:extLst>
          </p:cNvPr>
          <p:cNvSpPr txBox="1">
            <a:spLocks/>
          </p:cNvSpPr>
          <p:nvPr/>
        </p:nvSpPr>
        <p:spPr>
          <a:xfrm>
            <a:off x="1524000" y="4996844"/>
            <a:ext cx="9144000" cy="737668"/>
          </a:xfrm>
          <a:prstGeom prst="rect">
            <a:avLst/>
          </a:prstGeom>
          <a:solidFill>
            <a:srgbClr val="FFFFFF">
              <a:alpha val="79000"/>
            </a:srgbClr>
          </a:solid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nSpc>
                <a:spcPts val="3300"/>
              </a:lnSpc>
            </a:pPr>
            <a:r>
              <a:rPr lang="fr-FR" sz="3200" b="1">
                <a:latin typeface="GT Eesti Pro Text Bold" panose="00000800000000000000" pitchFamily="2" charset="0"/>
                <a:cs typeface="FreightSans Bold"/>
              </a:rPr>
              <a:t>Le Musée national de l’histoire de l’immigration</a:t>
            </a:r>
          </a:p>
        </p:txBody>
      </p:sp>
    </p:spTree>
    <p:extLst>
      <p:ext uri="{BB962C8B-B14F-4D97-AF65-F5344CB8AC3E}">
        <p14:creationId xmlns:p14="http://schemas.microsoft.com/office/powerpoint/2010/main" val="39639324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F81F13-D4AD-6689-539B-F420E2033954}"/>
            </a:ext>
          </a:extLst>
        </p:cNvPr>
        <p:cNvGrpSpPr/>
        <p:nvPr/>
      </p:nvGrpSpPr>
      <p:grpSpPr>
        <a:xfrm>
          <a:off x="0" y="0"/>
          <a:ext cx="0" cy="0"/>
          <a:chOff x="0" y="0"/>
          <a:chExt cx="0" cy="0"/>
        </a:xfrm>
      </p:grpSpPr>
      <p:pic>
        <p:nvPicPr>
          <p:cNvPr id="3" name="Image 2">
            <a:extLst>
              <a:ext uri="{FF2B5EF4-FFF2-40B4-BE49-F238E27FC236}">
                <a16:creationId xmlns:a16="http://schemas.microsoft.com/office/drawing/2014/main" id="{80227C5D-346F-6F52-AFF3-6CE8DA1691E1}"/>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342346" y="442047"/>
            <a:ext cx="1398273" cy="543556"/>
          </a:xfrm>
          <a:prstGeom prst="rect">
            <a:avLst/>
          </a:prstGeom>
        </p:spPr>
      </p:pic>
      <p:cxnSp>
        <p:nvCxnSpPr>
          <p:cNvPr id="4" name="Connecteur droit 3">
            <a:extLst>
              <a:ext uri="{FF2B5EF4-FFF2-40B4-BE49-F238E27FC236}">
                <a16:creationId xmlns:a16="http://schemas.microsoft.com/office/drawing/2014/main" id="{7B1E63FE-B2BC-B8AB-B018-889244167E7F}"/>
              </a:ext>
            </a:extLst>
          </p:cNvPr>
          <p:cNvCxnSpPr>
            <a:cxnSpLocks/>
          </p:cNvCxnSpPr>
          <p:nvPr/>
        </p:nvCxnSpPr>
        <p:spPr>
          <a:xfrm>
            <a:off x="1846723" y="985603"/>
            <a:ext cx="9017352" cy="13975"/>
          </a:xfrm>
          <a:prstGeom prst="line">
            <a:avLst/>
          </a:prstGeom>
          <a:ln>
            <a:solidFill>
              <a:srgbClr val="968C70"/>
            </a:solidFill>
          </a:ln>
        </p:spPr>
        <p:style>
          <a:lnRef idx="1">
            <a:schemeClr val="dk1"/>
          </a:lnRef>
          <a:fillRef idx="0">
            <a:schemeClr val="dk1"/>
          </a:fillRef>
          <a:effectRef idx="0">
            <a:schemeClr val="dk1"/>
          </a:effectRef>
          <a:fontRef idx="minor">
            <a:schemeClr val="tx1"/>
          </a:fontRef>
        </p:style>
      </p:cxnSp>
      <p:sp>
        <p:nvSpPr>
          <p:cNvPr id="13" name="ZoneTexte 12">
            <a:extLst>
              <a:ext uri="{FF2B5EF4-FFF2-40B4-BE49-F238E27FC236}">
                <a16:creationId xmlns:a16="http://schemas.microsoft.com/office/drawing/2014/main" id="{C380F674-FC45-5FCB-42EB-E44243EC10BA}"/>
              </a:ext>
            </a:extLst>
          </p:cNvPr>
          <p:cNvSpPr txBox="1"/>
          <p:nvPr/>
        </p:nvSpPr>
        <p:spPr>
          <a:xfrm>
            <a:off x="1620182" y="75241"/>
            <a:ext cx="9470434" cy="762388"/>
          </a:xfrm>
          <a:prstGeom prst="rect">
            <a:avLst/>
          </a:prstGeom>
          <a:noFill/>
        </p:spPr>
        <p:txBody>
          <a:bodyPr wrap="square" lIns="91440" tIns="45720" rIns="91440" bIns="45720" rtlCol="0" anchor="t">
            <a:spAutoFit/>
          </a:bodyPr>
          <a:lstStyle/>
          <a:p>
            <a:pPr algn="ctr" defTabSz="457203"/>
            <a:r>
              <a:rPr lang="fr-FR" sz="2177" cap="all" dirty="0">
                <a:solidFill>
                  <a:srgbClr val="968C70"/>
                </a:solidFill>
                <a:latin typeface="GT Eesti Pro Text Bold"/>
              </a:rPr>
              <a:t>PRÉSENTATION du musée de l’histoire de l’immigration : </a:t>
            </a:r>
          </a:p>
          <a:p>
            <a:pPr algn="ctr" defTabSz="457203"/>
            <a:r>
              <a:rPr lang="fr-FR" sz="2177" cap="all" dirty="0">
                <a:solidFill>
                  <a:srgbClr val="968C70"/>
                </a:solidFill>
                <a:latin typeface="GT Eesti Pro Text Bold"/>
              </a:rPr>
              <a:t>LE MUSEE D’UNE HISTOIRE COMMUNE</a:t>
            </a:r>
          </a:p>
        </p:txBody>
      </p:sp>
      <p:sp>
        <p:nvSpPr>
          <p:cNvPr id="5" name="ZoneTexte 4">
            <a:extLst>
              <a:ext uri="{FF2B5EF4-FFF2-40B4-BE49-F238E27FC236}">
                <a16:creationId xmlns:a16="http://schemas.microsoft.com/office/drawing/2014/main" id="{89A0A8EE-0B36-C519-5488-888E27A81BC2}"/>
              </a:ext>
            </a:extLst>
          </p:cNvPr>
          <p:cNvSpPr txBox="1"/>
          <p:nvPr/>
        </p:nvSpPr>
        <p:spPr>
          <a:xfrm>
            <a:off x="1327925" y="999578"/>
            <a:ext cx="9940032" cy="427361"/>
          </a:xfrm>
          <a:prstGeom prst="rect">
            <a:avLst/>
          </a:prstGeom>
          <a:noFill/>
        </p:spPr>
        <p:txBody>
          <a:bodyPr wrap="square" rtlCol="0">
            <a:spAutoFit/>
          </a:bodyPr>
          <a:lstStyle/>
          <a:p>
            <a:pPr algn="ctr" defTabSz="457203"/>
            <a:r>
              <a:rPr lang="fr-FR" sz="2177" cap="all" dirty="0">
                <a:solidFill>
                  <a:srgbClr val="968C70"/>
                </a:solidFill>
                <a:latin typeface="GT Eesti Pro Text Bold"/>
              </a:rPr>
              <a:t>UN PARCOURS,  TROIS COLLECTIONS</a:t>
            </a:r>
          </a:p>
        </p:txBody>
      </p:sp>
      <p:sp>
        <p:nvSpPr>
          <p:cNvPr id="16" name="ZoneTexte 15">
            <a:extLst>
              <a:ext uri="{FF2B5EF4-FFF2-40B4-BE49-F238E27FC236}">
                <a16:creationId xmlns:a16="http://schemas.microsoft.com/office/drawing/2014/main" id="{38C3413A-1492-DBD4-2306-989F327AB1CB}"/>
              </a:ext>
            </a:extLst>
          </p:cNvPr>
          <p:cNvSpPr txBox="1"/>
          <p:nvPr/>
        </p:nvSpPr>
        <p:spPr>
          <a:xfrm>
            <a:off x="6645157" y="1443367"/>
            <a:ext cx="4622800" cy="2862322"/>
          </a:xfrm>
          <a:prstGeom prst="rect">
            <a:avLst/>
          </a:prstGeom>
          <a:noFill/>
        </p:spPr>
        <p:txBody>
          <a:bodyPr wrap="square" rtlCol="0">
            <a:spAutoFit/>
          </a:bodyPr>
          <a:lstStyle/>
          <a:p>
            <a:r>
              <a:rPr lang="fr-FR" dirty="0"/>
              <a:t>Elle permet de documenter des </a:t>
            </a:r>
            <a:r>
              <a:rPr lang="fr-FR" b="1" dirty="0"/>
              <a:t>« Parcours de vie », </a:t>
            </a:r>
            <a:r>
              <a:rPr lang="fr-FR" dirty="0"/>
              <a:t>présentés dans des panneaux spécifiques à partir de la date pilier 1917. </a:t>
            </a:r>
          </a:p>
          <a:p>
            <a:endParaRPr lang="fr-FR" b="1" dirty="0"/>
          </a:p>
          <a:p>
            <a:r>
              <a:rPr lang="fr-FR" dirty="0"/>
              <a:t>D’autres objets issus de cette collection sont également présentés hors de ces panneaux. </a:t>
            </a:r>
          </a:p>
          <a:p>
            <a:endParaRPr lang="fr-FR" dirty="0"/>
          </a:p>
          <a:p>
            <a:r>
              <a:rPr lang="fr-FR" dirty="0"/>
              <a:t>Des compléments sont disponibles sur le site du MNHI sous la forme de témoignages enregistrés.</a:t>
            </a:r>
          </a:p>
        </p:txBody>
      </p:sp>
      <p:pic>
        <p:nvPicPr>
          <p:cNvPr id="6" name="Image 5">
            <a:extLst>
              <a:ext uri="{FF2B5EF4-FFF2-40B4-BE49-F238E27FC236}">
                <a16:creationId xmlns:a16="http://schemas.microsoft.com/office/drawing/2014/main" id="{97578BE1-AE9B-91F5-87E1-5A983114E1D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3410" r="4295"/>
          <a:stretch/>
        </p:blipFill>
        <p:spPr>
          <a:xfrm>
            <a:off x="342346" y="1488353"/>
            <a:ext cx="6083300" cy="4927600"/>
          </a:xfrm>
          <a:prstGeom prst="rect">
            <a:avLst/>
          </a:prstGeom>
        </p:spPr>
      </p:pic>
      <p:pic>
        <p:nvPicPr>
          <p:cNvPr id="8" name="Image 7">
            <a:extLst>
              <a:ext uri="{FF2B5EF4-FFF2-40B4-BE49-F238E27FC236}">
                <a16:creationId xmlns:a16="http://schemas.microsoft.com/office/drawing/2014/main" id="{A91E570B-2867-87F1-DB6D-3485A619FDB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8762" t="28138" r="21108" b="9445"/>
          <a:stretch/>
        </p:blipFill>
        <p:spPr>
          <a:xfrm>
            <a:off x="7936946" y="4110538"/>
            <a:ext cx="3331011" cy="2305415"/>
          </a:xfrm>
          <a:prstGeom prst="rect">
            <a:avLst/>
          </a:prstGeom>
        </p:spPr>
      </p:pic>
    </p:spTree>
    <p:extLst>
      <p:ext uri="{BB962C8B-B14F-4D97-AF65-F5344CB8AC3E}">
        <p14:creationId xmlns:p14="http://schemas.microsoft.com/office/powerpoint/2010/main" val="29168766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BA91B5-5E18-5B1D-9778-123DAF93CCF1}"/>
            </a:ext>
          </a:extLst>
        </p:cNvPr>
        <p:cNvGrpSpPr/>
        <p:nvPr/>
      </p:nvGrpSpPr>
      <p:grpSpPr>
        <a:xfrm>
          <a:off x="0" y="0"/>
          <a:ext cx="0" cy="0"/>
          <a:chOff x="0" y="0"/>
          <a:chExt cx="0" cy="0"/>
        </a:xfrm>
      </p:grpSpPr>
      <p:pic>
        <p:nvPicPr>
          <p:cNvPr id="3" name="Image 2">
            <a:extLst>
              <a:ext uri="{FF2B5EF4-FFF2-40B4-BE49-F238E27FC236}">
                <a16:creationId xmlns:a16="http://schemas.microsoft.com/office/drawing/2014/main" id="{E0905D4C-EAF7-DDF8-714F-EB2E764D2187}"/>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342346" y="442047"/>
            <a:ext cx="1398273" cy="543556"/>
          </a:xfrm>
          <a:prstGeom prst="rect">
            <a:avLst/>
          </a:prstGeom>
        </p:spPr>
      </p:pic>
      <p:cxnSp>
        <p:nvCxnSpPr>
          <p:cNvPr id="4" name="Connecteur droit 3">
            <a:extLst>
              <a:ext uri="{FF2B5EF4-FFF2-40B4-BE49-F238E27FC236}">
                <a16:creationId xmlns:a16="http://schemas.microsoft.com/office/drawing/2014/main" id="{244D5D7A-75AA-8850-0E0A-5BBF1CEC79FE}"/>
              </a:ext>
            </a:extLst>
          </p:cNvPr>
          <p:cNvCxnSpPr>
            <a:cxnSpLocks/>
          </p:cNvCxnSpPr>
          <p:nvPr/>
        </p:nvCxnSpPr>
        <p:spPr>
          <a:xfrm>
            <a:off x="1846723" y="985603"/>
            <a:ext cx="9017352" cy="13975"/>
          </a:xfrm>
          <a:prstGeom prst="line">
            <a:avLst/>
          </a:prstGeom>
          <a:ln>
            <a:solidFill>
              <a:srgbClr val="968C70"/>
            </a:solidFill>
          </a:ln>
        </p:spPr>
        <p:style>
          <a:lnRef idx="1">
            <a:schemeClr val="dk1"/>
          </a:lnRef>
          <a:fillRef idx="0">
            <a:schemeClr val="dk1"/>
          </a:fillRef>
          <a:effectRef idx="0">
            <a:schemeClr val="dk1"/>
          </a:effectRef>
          <a:fontRef idx="minor">
            <a:schemeClr val="tx1"/>
          </a:fontRef>
        </p:style>
      </p:cxnSp>
      <p:sp>
        <p:nvSpPr>
          <p:cNvPr id="13" name="ZoneTexte 12">
            <a:extLst>
              <a:ext uri="{FF2B5EF4-FFF2-40B4-BE49-F238E27FC236}">
                <a16:creationId xmlns:a16="http://schemas.microsoft.com/office/drawing/2014/main" id="{FFE9254A-3E2B-F621-2C58-6352D9E04328}"/>
              </a:ext>
            </a:extLst>
          </p:cNvPr>
          <p:cNvSpPr txBox="1"/>
          <p:nvPr/>
        </p:nvSpPr>
        <p:spPr>
          <a:xfrm>
            <a:off x="1620182" y="75241"/>
            <a:ext cx="9470434" cy="762388"/>
          </a:xfrm>
          <a:prstGeom prst="rect">
            <a:avLst/>
          </a:prstGeom>
          <a:noFill/>
        </p:spPr>
        <p:txBody>
          <a:bodyPr wrap="square" lIns="91440" tIns="45720" rIns="91440" bIns="45720" rtlCol="0" anchor="t">
            <a:spAutoFit/>
          </a:bodyPr>
          <a:lstStyle/>
          <a:p>
            <a:pPr algn="ctr" defTabSz="457203"/>
            <a:r>
              <a:rPr lang="fr-FR" sz="2177" cap="all" dirty="0">
                <a:solidFill>
                  <a:srgbClr val="968C70"/>
                </a:solidFill>
                <a:latin typeface="GT Eesti Pro Text Bold"/>
              </a:rPr>
              <a:t>PRÉSENTATION du musée de l’histoire de l’immigration : </a:t>
            </a:r>
          </a:p>
          <a:p>
            <a:pPr algn="ctr" defTabSz="457203"/>
            <a:r>
              <a:rPr lang="fr-FR" sz="2177" cap="all" dirty="0">
                <a:solidFill>
                  <a:srgbClr val="968C70"/>
                </a:solidFill>
                <a:latin typeface="GT Eesti Pro Text Bold"/>
              </a:rPr>
              <a:t>LE MUSEE D’UNE HISTOIRE COMMUNE</a:t>
            </a:r>
          </a:p>
        </p:txBody>
      </p:sp>
      <p:sp>
        <p:nvSpPr>
          <p:cNvPr id="5" name="ZoneTexte 4">
            <a:extLst>
              <a:ext uri="{FF2B5EF4-FFF2-40B4-BE49-F238E27FC236}">
                <a16:creationId xmlns:a16="http://schemas.microsoft.com/office/drawing/2014/main" id="{C22686BD-ED1F-FE83-9CA4-0625F665C718}"/>
              </a:ext>
            </a:extLst>
          </p:cNvPr>
          <p:cNvSpPr txBox="1"/>
          <p:nvPr/>
        </p:nvSpPr>
        <p:spPr>
          <a:xfrm>
            <a:off x="1327925" y="999578"/>
            <a:ext cx="9940032" cy="427361"/>
          </a:xfrm>
          <a:prstGeom prst="rect">
            <a:avLst/>
          </a:prstGeom>
          <a:noFill/>
        </p:spPr>
        <p:txBody>
          <a:bodyPr wrap="square" rtlCol="0">
            <a:spAutoFit/>
          </a:bodyPr>
          <a:lstStyle/>
          <a:p>
            <a:pPr algn="ctr" defTabSz="457203"/>
            <a:r>
              <a:rPr lang="fr-FR" sz="2177" cap="all" dirty="0">
                <a:solidFill>
                  <a:srgbClr val="968C70"/>
                </a:solidFill>
                <a:latin typeface="GT Eesti Pro Text Bold"/>
              </a:rPr>
              <a:t>UN PARCOURS,  TROIS COLLECTIONS</a:t>
            </a:r>
          </a:p>
        </p:txBody>
      </p:sp>
      <p:pic>
        <p:nvPicPr>
          <p:cNvPr id="14" name="Image 13">
            <a:extLst>
              <a:ext uri="{FF2B5EF4-FFF2-40B4-BE49-F238E27FC236}">
                <a16:creationId xmlns:a16="http://schemas.microsoft.com/office/drawing/2014/main" id="{0841FC8C-DAD0-ED7E-CB29-2E7C1FF9031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6719" r="13092" b="4259"/>
          <a:stretch/>
        </p:blipFill>
        <p:spPr>
          <a:xfrm>
            <a:off x="342346" y="1855588"/>
            <a:ext cx="6997700" cy="4241801"/>
          </a:xfrm>
          <a:prstGeom prst="rect">
            <a:avLst/>
          </a:prstGeom>
        </p:spPr>
      </p:pic>
      <p:sp>
        <p:nvSpPr>
          <p:cNvPr id="16" name="ZoneTexte 15">
            <a:extLst>
              <a:ext uri="{FF2B5EF4-FFF2-40B4-BE49-F238E27FC236}">
                <a16:creationId xmlns:a16="http://schemas.microsoft.com/office/drawing/2014/main" id="{54F332C1-E65D-6E53-6200-37A4D642E6D4}"/>
              </a:ext>
            </a:extLst>
          </p:cNvPr>
          <p:cNvSpPr txBox="1"/>
          <p:nvPr/>
        </p:nvSpPr>
        <p:spPr>
          <a:xfrm>
            <a:off x="7518400" y="1828800"/>
            <a:ext cx="3962400" cy="4247317"/>
          </a:xfrm>
          <a:prstGeom prst="rect">
            <a:avLst/>
          </a:prstGeom>
          <a:noFill/>
        </p:spPr>
        <p:txBody>
          <a:bodyPr wrap="square" rtlCol="0">
            <a:spAutoFit/>
          </a:bodyPr>
          <a:lstStyle/>
          <a:p>
            <a:r>
              <a:rPr lang="fr-FR" b="1" dirty="0"/>
              <a:t>Une collection ART CONTEMPORAIN </a:t>
            </a:r>
            <a:r>
              <a:rPr lang="fr-FR" dirty="0"/>
              <a:t> est également insérée dans l’exposition permanente. </a:t>
            </a:r>
          </a:p>
          <a:p>
            <a:endParaRPr lang="fr-FR" b="1" dirty="0"/>
          </a:p>
          <a:p>
            <a:r>
              <a:rPr lang="fr-FR" dirty="0"/>
              <a:t>Elle se donne pour mission d’interroger les problématiques des migrations à partir d’une autre approche comme ici pour l’année 1917 autour de la problématique des papiers d’identité.</a:t>
            </a:r>
          </a:p>
          <a:p>
            <a:endParaRPr lang="fr-FR" b="1" dirty="0"/>
          </a:p>
          <a:p>
            <a:r>
              <a:rPr lang="fr-FR" b="1" dirty="0"/>
              <a:t>Deux œuvres ont été commandées spécifiquement pour l’exposition permanente :</a:t>
            </a:r>
            <a:r>
              <a:rPr lang="fr-FR" b="1" i="1" dirty="0"/>
              <a:t> Marchandage </a:t>
            </a:r>
            <a:r>
              <a:rPr lang="fr-FR" b="1" dirty="0"/>
              <a:t>de Gaelle </a:t>
            </a:r>
            <a:r>
              <a:rPr lang="fr-FR" b="1" dirty="0" err="1"/>
              <a:t>Choisne</a:t>
            </a:r>
            <a:r>
              <a:rPr lang="fr-FR" b="1" dirty="0"/>
              <a:t> et  </a:t>
            </a:r>
            <a:r>
              <a:rPr lang="fr-FR" b="1" i="1" dirty="0"/>
              <a:t>Il a fait grave chaud </a:t>
            </a:r>
            <a:r>
              <a:rPr lang="fr-FR" b="1" dirty="0"/>
              <a:t>de Valérie </a:t>
            </a:r>
            <a:r>
              <a:rPr lang="fr-FR" b="1" dirty="0" err="1"/>
              <a:t>Mréjen</a:t>
            </a:r>
            <a:r>
              <a:rPr lang="fr-FR" b="1" dirty="0"/>
              <a:t>.</a:t>
            </a:r>
            <a:endParaRPr lang="fr-FR" dirty="0"/>
          </a:p>
        </p:txBody>
      </p:sp>
      <p:sp>
        <p:nvSpPr>
          <p:cNvPr id="17" name="Rectangle : coins arrondis 16">
            <a:extLst>
              <a:ext uri="{FF2B5EF4-FFF2-40B4-BE49-F238E27FC236}">
                <a16:creationId xmlns:a16="http://schemas.microsoft.com/office/drawing/2014/main" id="{10D5C423-EBD9-E2FF-8112-730986579092}"/>
              </a:ext>
            </a:extLst>
          </p:cNvPr>
          <p:cNvSpPr/>
          <p:nvPr/>
        </p:nvSpPr>
        <p:spPr>
          <a:xfrm>
            <a:off x="331409" y="1828801"/>
            <a:ext cx="2246691" cy="2603500"/>
          </a:xfrm>
          <a:prstGeom prst="roundRect">
            <a:avLst/>
          </a:prstGeom>
          <a:no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1836003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CCB0DB-18C3-F796-C212-B53E01D4F53F}"/>
            </a:ext>
          </a:extLst>
        </p:cNvPr>
        <p:cNvGrpSpPr/>
        <p:nvPr/>
      </p:nvGrpSpPr>
      <p:grpSpPr>
        <a:xfrm>
          <a:off x="0" y="0"/>
          <a:ext cx="0" cy="0"/>
          <a:chOff x="0" y="0"/>
          <a:chExt cx="0" cy="0"/>
        </a:xfrm>
      </p:grpSpPr>
      <p:pic>
        <p:nvPicPr>
          <p:cNvPr id="3" name="Image 2">
            <a:extLst>
              <a:ext uri="{FF2B5EF4-FFF2-40B4-BE49-F238E27FC236}">
                <a16:creationId xmlns:a16="http://schemas.microsoft.com/office/drawing/2014/main" id="{42ACEB63-7AA9-09D1-F05E-A6DD08C768D1}"/>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342346" y="442047"/>
            <a:ext cx="1398273" cy="543556"/>
          </a:xfrm>
          <a:prstGeom prst="rect">
            <a:avLst/>
          </a:prstGeom>
        </p:spPr>
      </p:pic>
      <p:cxnSp>
        <p:nvCxnSpPr>
          <p:cNvPr id="4" name="Connecteur droit 3">
            <a:extLst>
              <a:ext uri="{FF2B5EF4-FFF2-40B4-BE49-F238E27FC236}">
                <a16:creationId xmlns:a16="http://schemas.microsoft.com/office/drawing/2014/main" id="{1AD30F8B-BF2D-EB61-B31B-403B238FCF89}"/>
              </a:ext>
            </a:extLst>
          </p:cNvPr>
          <p:cNvCxnSpPr>
            <a:cxnSpLocks/>
          </p:cNvCxnSpPr>
          <p:nvPr/>
        </p:nvCxnSpPr>
        <p:spPr>
          <a:xfrm>
            <a:off x="1846723" y="985603"/>
            <a:ext cx="9017352" cy="13975"/>
          </a:xfrm>
          <a:prstGeom prst="line">
            <a:avLst/>
          </a:prstGeom>
          <a:ln>
            <a:solidFill>
              <a:srgbClr val="968C70"/>
            </a:solidFill>
          </a:ln>
        </p:spPr>
        <p:style>
          <a:lnRef idx="1">
            <a:schemeClr val="dk1"/>
          </a:lnRef>
          <a:fillRef idx="0">
            <a:schemeClr val="dk1"/>
          </a:fillRef>
          <a:effectRef idx="0">
            <a:schemeClr val="dk1"/>
          </a:effectRef>
          <a:fontRef idx="minor">
            <a:schemeClr val="tx1"/>
          </a:fontRef>
        </p:style>
      </p:cxnSp>
      <p:sp>
        <p:nvSpPr>
          <p:cNvPr id="13" name="ZoneTexte 12">
            <a:extLst>
              <a:ext uri="{FF2B5EF4-FFF2-40B4-BE49-F238E27FC236}">
                <a16:creationId xmlns:a16="http://schemas.microsoft.com/office/drawing/2014/main" id="{148D272C-510C-3604-CDAF-41F476B1923E}"/>
              </a:ext>
            </a:extLst>
          </p:cNvPr>
          <p:cNvSpPr txBox="1"/>
          <p:nvPr/>
        </p:nvSpPr>
        <p:spPr>
          <a:xfrm>
            <a:off x="1620182" y="75241"/>
            <a:ext cx="9470434" cy="762388"/>
          </a:xfrm>
          <a:prstGeom prst="rect">
            <a:avLst/>
          </a:prstGeom>
          <a:noFill/>
        </p:spPr>
        <p:txBody>
          <a:bodyPr wrap="square" lIns="91440" tIns="45720" rIns="91440" bIns="45720" rtlCol="0" anchor="t">
            <a:spAutoFit/>
          </a:bodyPr>
          <a:lstStyle/>
          <a:p>
            <a:pPr algn="ctr" defTabSz="457203"/>
            <a:r>
              <a:rPr lang="fr-FR" sz="2177" cap="all" dirty="0">
                <a:solidFill>
                  <a:srgbClr val="968C70"/>
                </a:solidFill>
                <a:latin typeface="GT Eesti Pro Text Bold"/>
              </a:rPr>
              <a:t>PRÉSENTATION du musée de l’histoire de l’immigration : </a:t>
            </a:r>
          </a:p>
          <a:p>
            <a:pPr algn="ctr" defTabSz="457203"/>
            <a:r>
              <a:rPr lang="fr-FR" sz="2177" cap="all" dirty="0">
                <a:solidFill>
                  <a:srgbClr val="968C70"/>
                </a:solidFill>
                <a:latin typeface="GT Eesti Pro Text Bold"/>
              </a:rPr>
              <a:t>LE MUSEE D’UNE HISTOIRE COMMUNE</a:t>
            </a:r>
          </a:p>
        </p:txBody>
      </p:sp>
      <p:sp>
        <p:nvSpPr>
          <p:cNvPr id="5" name="ZoneTexte 4">
            <a:extLst>
              <a:ext uri="{FF2B5EF4-FFF2-40B4-BE49-F238E27FC236}">
                <a16:creationId xmlns:a16="http://schemas.microsoft.com/office/drawing/2014/main" id="{A71F35C0-D5CC-686B-1C62-6C5053CAD5BB}"/>
              </a:ext>
            </a:extLst>
          </p:cNvPr>
          <p:cNvSpPr txBox="1"/>
          <p:nvPr/>
        </p:nvSpPr>
        <p:spPr>
          <a:xfrm>
            <a:off x="1327925" y="999578"/>
            <a:ext cx="9940032" cy="427361"/>
          </a:xfrm>
          <a:prstGeom prst="rect">
            <a:avLst/>
          </a:prstGeom>
          <a:noFill/>
        </p:spPr>
        <p:txBody>
          <a:bodyPr wrap="square" rtlCol="0">
            <a:spAutoFit/>
          </a:bodyPr>
          <a:lstStyle/>
          <a:p>
            <a:pPr algn="ctr" defTabSz="457203"/>
            <a:r>
              <a:rPr lang="fr-FR" sz="2177" cap="all" dirty="0">
                <a:solidFill>
                  <a:srgbClr val="968C70"/>
                </a:solidFill>
                <a:latin typeface="GT Eesti Pro Text Bold"/>
              </a:rPr>
              <a:t>UN PARCOURS,  TROIS COLLECTIONS</a:t>
            </a:r>
          </a:p>
        </p:txBody>
      </p:sp>
      <p:sp>
        <p:nvSpPr>
          <p:cNvPr id="16" name="ZoneTexte 15">
            <a:extLst>
              <a:ext uri="{FF2B5EF4-FFF2-40B4-BE49-F238E27FC236}">
                <a16:creationId xmlns:a16="http://schemas.microsoft.com/office/drawing/2014/main" id="{C334830A-436F-A1AC-D706-4219DC514B07}"/>
              </a:ext>
            </a:extLst>
          </p:cNvPr>
          <p:cNvSpPr txBox="1"/>
          <p:nvPr/>
        </p:nvSpPr>
        <p:spPr>
          <a:xfrm>
            <a:off x="7772400" y="5119758"/>
            <a:ext cx="3962400" cy="1477328"/>
          </a:xfrm>
          <a:prstGeom prst="rect">
            <a:avLst/>
          </a:prstGeom>
          <a:noFill/>
        </p:spPr>
        <p:txBody>
          <a:bodyPr wrap="square" rtlCol="0">
            <a:spAutoFit/>
          </a:bodyPr>
          <a:lstStyle/>
          <a:p>
            <a:r>
              <a:rPr lang="fr-FR" b="1" dirty="0"/>
              <a:t>La collection ART CONTEMPORAIN </a:t>
            </a:r>
            <a:r>
              <a:rPr lang="fr-FR" dirty="0"/>
              <a:t> est particulièrement présente dans la toute dernière partie de l’exposition permanente c’est-à-dire dans la section Temps Présent.</a:t>
            </a:r>
          </a:p>
        </p:txBody>
      </p:sp>
      <p:pic>
        <p:nvPicPr>
          <p:cNvPr id="6" name="Image 5">
            <a:extLst>
              <a:ext uri="{FF2B5EF4-FFF2-40B4-BE49-F238E27FC236}">
                <a16:creationId xmlns:a16="http://schemas.microsoft.com/office/drawing/2014/main" id="{755431C1-D997-9AAB-6B25-6A0945BE5F1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920" t="16480" r="11338" b="27209"/>
          <a:stretch/>
        </p:blipFill>
        <p:spPr>
          <a:xfrm>
            <a:off x="342346" y="1588888"/>
            <a:ext cx="3581401" cy="1714500"/>
          </a:xfrm>
          <a:prstGeom prst="rect">
            <a:avLst/>
          </a:prstGeom>
        </p:spPr>
      </p:pic>
      <p:pic>
        <p:nvPicPr>
          <p:cNvPr id="8" name="Image 7">
            <a:extLst>
              <a:ext uri="{FF2B5EF4-FFF2-40B4-BE49-F238E27FC236}">
                <a16:creationId xmlns:a16="http://schemas.microsoft.com/office/drawing/2014/main" id="{4448DC4E-AE6D-3D4A-4023-CF14B2AA686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2116" y="3405258"/>
            <a:ext cx="2661860" cy="3429000"/>
          </a:xfrm>
          <a:prstGeom prst="rect">
            <a:avLst/>
          </a:prstGeom>
        </p:spPr>
      </p:pic>
      <p:pic>
        <p:nvPicPr>
          <p:cNvPr id="10" name="Image 9">
            <a:extLst>
              <a:ext uri="{FF2B5EF4-FFF2-40B4-BE49-F238E27FC236}">
                <a16:creationId xmlns:a16="http://schemas.microsoft.com/office/drawing/2014/main" id="{36E1BCE6-F51B-A4FD-0794-A2D808293ED8}"/>
              </a:ext>
            </a:extLst>
          </p:cNvPr>
          <p:cNvPicPr>
            <a:picLocks noChangeAspect="1"/>
          </p:cNvPicPr>
          <p:nvPr/>
        </p:nvPicPr>
        <p:blipFill rotWithShape="1">
          <a:blip r:embed="rId6">
            <a:extLst>
              <a:ext uri="{28A0092B-C50C-407E-A947-70E740481C1C}">
                <a14:useLocalDpi xmlns:a14="http://schemas.microsoft.com/office/drawing/2010/main" val="0"/>
              </a:ext>
            </a:extLst>
          </a:blip>
          <a:srcRect t="6428" r="20874" b="19500"/>
          <a:stretch/>
        </p:blipFill>
        <p:spPr>
          <a:xfrm>
            <a:off x="3682446" y="3676195"/>
            <a:ext cx="3759754" cy="2616091"/>
          </a:xfrm>
          <a:prstGeom prst="rect">
            <a:avLst/>
          </a:prstGeom>
        </p:spPr>
      </p:pic>
      <p:pic>
        <p:nvPicPr>
          <p:cNvPr id="12" name="Image 11">
            <a:extLst>
              <a:ext uri="{FF2B5EF4-FFF2-40B4-BE49-F238E27FC236}">
                <a16:creationId xmlns:a16="http://schemas.microsoft.com/office/drawing/2014/main" id="{D20F2A67-9E5B-904D-564E-25746BD1516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78174" y="1516147"/>
            <a:ext cx="5899703" cy="2478983"/>
          </a:xfrm>
          <a:prstGeom prst="rect">
            <a:avLst/>
          </a:prstGeom>
        </p:spPr>
      </p:pic>
    </p:spTree>
    <p:extLst>
      <p:ext uri="{BB962C8B-B14F-4D97-AF65-F5344CB8AC3E}">
        <p14:creationId xmlns:p14="http://schemas.microsoft.com/office/powerpoint/2010/main" val="2403832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213575-CDE3-E6E0-5CD3-53F7752FB9A7}"/>
            </a:ext>
          </a:extLst>
        </p:cNvPr>
        <p:cNvGrpSpPr/>
        <p:nvPr/>
      </p:nvGrpSpPr>
      <p:grpSpPr>
        <a:xfrm>
          <a:off x="0" y="0"/>
          <a:ext cx="0" cy="0"/>
          <a:chOff x="0" y="0"/>
          <a:chExt cx="0" cy="0"/>
        </a:xfrm>
      </p:grpSpPr>
      <p:pic>
        <p:nvPicPr>
          <p:cNvPr id="3" name="Image 2">
            <a:extLst>
              <a:ext uri="{FF2B5EF4-FFF2-40B4-BE49-F238E27FC236}">
                <a16:creationId xmlns:a16="http://schemas.microsoft.com/office/drawing/2014/main" id="{547CC3F2-6932-7D33-4A7F-4A936249B47A}"/>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342346" y="442047"/>
            <a:ext cx="1398273" cy="543556"/>
          </a:xfrm>
          <a:prstGeom prst="rect">
            <a:avLst/>
          </a:prstGeom>
        </p:spPr>
      </p:pic>
      <p:cxnSp>
        <p:nvCxnSpPr>
          <p:cNvPr id="4" name="Connecteur droit 3">
            <a:extLst>
              <a:ext uri="{FF2B5EF4-FFF2-40B4-BE49-F238E27FC236}">
                <a16:creationId xmlns:a16="http://schemas.microsoft.com/office/drawing/2014/main" id="{A3315A94-0C5B-3EB0-14B7-88904B1636B6}"/>
              </a:ext>
            </a:extLst>
          </p:cNvPr>
          <p:cNvCxnSpPr>
            <a:cxnSpLocks/>
          </p:cNvCxnSpPr>
          <p:nvPr/>
        </p:nvCxnSpPr>
        <p:spPr>
          <a:xfrm>
            <a:off x="1846723" y="985603"/>
            <a:ext cx="9017352" cy="13975"/>
          </a:xfrm>
          <a:prstGeom prst="line">
            <a:avLst/>
          </a:prstGeom>
          <a:ln>
            <a:solidFill>
              <a:srgbClr val="968C70"/>
            </a:solidFill>
          </a:ln>
        </p:spPr>
        <p:style>
          <a:lnRef idx="1">
            <a:schemeClr val="dk1"/>
          </a:lnRef>
          <a:fillRef idx="0">
            <a:schemeClr val="dk1"/>
          </a:fillRef>
          <a:effectRef idx="0">
            <a:schemeClr val="dk1"/>
          </a:effectRef>
          <a:fontRef idx="minor">
            <a:schemeClr val="tx1"/>
          </a:fontRef>
        </p:style>
      </p:cxnSp>
      <p:sp>
        <p:nvSpPr>
          <p:cNvPr id="13" name="ZoneTexte 12">
            <a:extLst>
              <a:ext uri="{FF2B5EF4-FFF2-40B4-BE49-F238E27FC236}">
                <a16:creationId xmlns:a16="http://schemas.microsoft.com/office/drawing/2014/main" id="{F65B861D-2FED-2F61-8C21-26A7154B36A9}"/>
              </a:ext>
            </a:extLst>
          </p:cNvPr>
          <p:cNvSpPr txBox="1"/>
          <p:nvPr/>
        </p:nvSpPr>
        <p:spPr>
          <a:xfrm>
            <a:off x="1620182" y="75241"/>
            <a:ext cx="9470434" cy="762388"/>
          </a:xfrm>
          <a:prstGeom prst="rect">
            <a:avLst/>
          </a:prstGeom>
          <a:noFill/>
        </p:spPr>
        <p:txBody>
          <a:bodyPr wrap="square" lIns="91440" tIns="45720" rIns="91440" bIns="45720" rtlCol="0" anchor="t">
            <a:spAutoFit/>
          </a:bodyPr>
          <a:lstStyle/>
          <a:p>
            <a:pPr algn="ctr" defTabSz="457203"/>
            <a:r>
              <a:rPr lang="fr-FR" sz="2177" cap="all" dirty="0">
                <a:solidFill>
                  <a:srgbClr val="968C70"/>
                </a:solidFill>
                <a:latin typeface="GT Eesti Pro Text Bold"/>
              </a:rPr>
              <a:t>PRÉSENTATION du musée de l’histoire de l’immigration : </a:t>
            </a:r>
          </a:p>
          <a:p>
            <a:pPr algn="ctr" defTabSz="457203"/>
            <a:r>
              <a:rPr lang="fr-FR" sz="2177" cap="all" dirty="0">
                <a:solidFill>
                  <a:srgbClr val="968C70"/>
                </a:solidFill>
                <a:latin typeface="GT Eesti Pro Text Bold"/>
              </a:rPr>
              <a:t>LE MUSEE D’UNE HISTOIRE COMMUNE</a:t>
            </a:r>
          </a:p>
        </p:txBody>
      </p:sp>
      <p:sp>
        <p:nvSpPr>
          <p:cNvPr id="5" name="ZoneTexte 4">
            <a:extLst>
              <a:ext uri="{FF2B5EF4-FFF2-40B4-BE49-F238E27FC236}">
                <a16:creationId xmlns:a16="http://schemas.microsoft.com/office/drawing/2014/main" id="{2E9E628D-7EB7-2A25-DE0D-8C15FC095B36}"/>
              </a:ext>
            </a:extLst>
          </p:cNvPr>
          <p:cNvSpPr txBox="1"/>
          <p:nvPr/>
        </p:nvSpPr>
        <p:spPr>
          <a:xfrm>
            <a:off x="1327925" y="999578"/>
            <a:ext cx="9940032" cy="427361"/>
          </a:xfrm>
          <a:prstGeom prst="rect">
            <a:avLst/>
          </a:prstGeom>
          <a:noFill/>
        </p:spPr>
        <p:txBody>
          <a:bodyPr wrap="square" rtlCol="0">
            <a:spAutoFit/>
          </a:bodyPr>
          <a:lstStyle/>
          <a:p>
            <a:pPr algn="ctr" defTabSz="457203"/>
            <a:r>
              <a:rPr lang="fr-FR" sz="2177" cap="all" dirty="0">
                <a:solidFill>
                  <a:srgbClr val="968C70"/>
                </a:solidFill>
                <a:latin typeface="GT Eesti Pro Text Bold"/>
              </a:rPr>
              <a:t>Des chefs d’Œuvres aux objets du quotidien</a:t>
            </a:r>
          </a:p>
        </p:txBody>
      </p:sp>
      <p:pic>
        <p:nvPicPr>
          <p:cNvPr id="6" name="Image 5">
            <a:extLst>
              <a:ext uri="{FF2B5EF4-FFF2-40B4-BE49-F238E27FC236}">
                <a16:creationId xmlns:a16="http://schemas.microsoft.com/office/drawing/2014/main" id="{9420430D-707B-B4E6-23D6-3D0C29757D2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35541" y="1499559"/>
            <a:ext cx="7924800" cy="5283200"/>
          </a:xfrm>
          <a:prstGeom prst="rect">
            <a:avLst/>
          </a:prstGeom>
        </p:spPr>
      </p:pic>
    </p:spTree>
    <p:extLst>
      <p:ext uri="{BB962C8B-B14F-4D97-AF65-F5344CB8AC3E}">
        <p14:creationId xmlns:p14="http://schemas.microsoft.com/office/powerpoint/2010/main" val="14424590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5A6DB0-60AD-9ACC-DFDB-3B9CF22EA9B7}"/>
            </a:ext>
          </a:extLst>
        </p:cNvPr>
        <p:cNvGrpSpPr/>
        <p:nvPr/>
      </p:nvGrpSpPr>
      <p:grpSpPr>
        <a:xfrm>
          <a:off x="0" y="0"/>
          <a:ext cx="0" cy="0"/>
          <a:chOff x="0" y="0"/>
          <a:chExt cx="0" cy="0"/>
        </a:xfrm>
      </p:grpSpPr>
      <p:pic>
        <p:nvPicPr>
          <p:cNvPr id="3" name="Image 2">
            <a:extLst>
              <a:ext uri="{FF2B5EF4-FFF2-40B4-BE49-F238E27FC236}">
                <a16:creationId xmlns:a16="http://schemas.microsoft.com/office/drawing/2014/main" id="{046A225D-84B8-69B8-D6A1-B67D7D202C93}"/>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342346" y="442047"/>
            <a:ext cx="1398273" cy="543556"/>
          </a:xfrm>
          <a:prstGeom prst="rect">
            <a:avLst/>
          </a:prstGeom>
        </p:spPr>
      </p:pic>
      <p:cxnSp>
        <p:nvCxnSpPr>
          <p:cNvPr id="4" name="Connecteur droit 3">
            <a:extLst>
              <a:ext uri="{FF2B5EF4-FFF2-40B4-BE49-F238E27FC236}">
                <a16:creationId xmlns:a16="http://schemas.microsoft.com/office/drawing/2014/main" id="{E4ABA1B6-7EFC-DA8B-148B-764BA2B52B41}"/>
              </a:ext>
            </a:extLst>
          </p:cNvPr>
          <p:cNvCxnSpPr>
            <a:cxnSpLocks/>
          </p:cNvCxnSpPr>
          <p:nvPr/>
        </p:nvCxnSpPr>
        <p:spPr>
          <a:xfrm>
            <a:off x="1846723" y="985603"/>
            <a:ext cx="9017352" cy="13975"/>
          </a:xfrm>
          <a:prstGeom prst="line">
            <a:avLst/>
          </a:prstGeom>
          <a:ln>
            <a:solidFill>
              <a:srgbClr val="968C70"/>
            </a:solidFill>
          </a:ln>
        </p:spPr>
        <p:style>
          <a:lnRef idx="1">
            <a:schemeClr val="dk1"/>
          </a:lnRef>
          <a:fillRef idx="0">
            <a:schemeClr val="dk1"/>
          </a:fillRef>
          <a:effectRef idx="0">
            <a:schemeClr val="dk1"/>
          </a:effectRef>
          <a:fontRef idx="minor">
            <a:schemeClr val="tx1"/>
          </a:fontRef>
        </p:style>
      </p:cxnSp>
      <p:sp>
        <p:nvSpPr>
          <p:cNvPr id="13" name="ZoneTexte 12">
            <a:extLst>
              <a:ext uri="{FF2B5EF4-FFF2-40B4-BE49-F238E27FC236}">
                <a16:creationId xmlns:a16="http://schemas.microsoft.com/office/drawing/2014/main" id="{E3184736-E997-AC7C-DD79-C8582C8F731E}"/>
              </a:ext>
            </a:extLst>
          </p:cNvPr>
          <p:cNvSpPr txBox="1"/>
          <p:nvPr/>
        </p:nvSpPr>
        <p:spPr>
          <a:xfrm>
            <a:off x="1620182" y="75241"/>
            <a:ext cx="9470434" cy="762388"/>
          </a:xfrm>
          <a:prstGeom prst="rect">
            <a:avLst/>
          </a:prstGeom>
          <a:noFill/>
        </p:spPr>
        <p:txBody>
          <a:bodyPr wrap="square" lIns="91440" tIns="45720" rIns="91440" bIns="45720" rtlCol="0" anchor="t">
            <a:spAutoFit/>
          </a:bodyPr>
          <a:lstStyle/>
          <a:p>
            <a:pPr algn="ctr" defTabSz="457203"/>
            <a:r>
              <a:rPr lang="fr-FR" sz="2177" cap="all" dirty="0">
                <a:solidFill>
                  <a:srgbClr val="968C70"/>
                </a:solidFill>
                <a:latin typeface="GT Eesti Pro Text Bold"/>
              </a:rPr>
              <a:t>PRÉSENTATION du musée de l’histoire de l’immigration : </a:t>
            </a:r>
          </a:p>
          <a:p>
            <a:pPr algn="ctr" defTabSz="457203"/>
            <a:r>
              <a:rPr lang="fr-FR" sz="2177" cap="all" dirty="0">
                <a:solidFill>
                  <a:srgbClr val="968C70"/>
                </a:solidFill>
                <a:latin typeface="GT Eesti Pro Text Bold"/>
              </a:rPr>
              <a:t>LE MUSEE D’UNE HISTOIRE COMMUNE</a:t>
            </a:r>
          </a:p>
        </p:txBody>
      </p:sp>
      <p:sp>
        <p:nvSpPr>
          <p:cNvPr id="5" name="ZoneTexte 4">
            <a:extLst>
              <a:ext uri="{FF2B5EF4-FFF2-40B4-BE49-F238E27FC236}">
                <a16:creationId xmlns:a16="http://schemas.microsoft.com/office/drawing/2014/main" id="{DE6D647D-B1D7-C592-F6F2-0A7CC48B7BEB}"/>
              </a:ext>
            </a:extLst>
          </p:cNvPr>
          <p:cNvSpPr txBox="1"/>
          <p:nvPr/>
        </p:nvSpPr>
        <p:spPr>
          <a:xfrm>
            <a:off x="1327925" y="999578"/>
            <a:ext cx="9940032" cy="427361"/>
          </a:xfrm>
          <a:prstGeom prst="rect">
            <a:avLst/>
          </a:prstGeom>
          <a:noFill/>
        </p:spPr>
        <p:txBody>
          <a:bodyPr wrap="square" rtlCol="0">
            <a:spAutoFit/>
          </a:bodyPr>
          <a:lstStyle/>
          <a:p>
            <a:pPr algn="ctr" defTabSz="457203"/>
            <a:r>
              <a:rPr lang="fr-FR" sz="2177" cap="all" dirty="0">
                <a:solidFill>
                  <a:srgbClr val="968C70"/>
                </a:solidFill>
                <a:latin typeface="GT Eesti Pro Text Bold"/>
              </a:rPr>
              <a:t>Des chefs d’Œuvres aux objets du quotidien</a:t>
            </a:r>
          </a:p>
        </p:txBody>
      </p:sp>
      <p:pic>
        <p:nvPicPr>
          <p:cNvPr id="6" name="Image 5">
            <a:extLst>
              <a:ext uri="{FF2B5EF4-FFF2-40B4-BE49-F238E27FC236}">
                <a16:creationId xmlns:a16="http://schemas.microsoft.com/office/drawing/2014/main" id="{F633F518-C4DB-9811-CB18-56199AE81A1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35541" y="1499559"/>
            <a:ext cx="7924800" cy="5283200"/>
          </a:xfrm>
          <a:prstGeom prst="rect">
            <a:avLst/>
          </a:prstGeom>
        </p:spPr>
      </p:pic>
    </p:spTree>
    <p:extLst>
      <p:ext uri="{BB962C8B-B14F-4D97-AF65-F5344CB8AC3E}">
        <p14:creationId xmlns:p14="http://schemas.microsoft.com/office/powerpoint/2010/main" val="25922092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874D05-7F3B-6331-B058-47FB6BC211D7}"/>
            </a:ext>
          </a:extLst>
        </p:cNvPr>
        <p:cNvGrpSpPr/>
        <p:nvPr/>
      </p:nvGrpSpPr>
      <p:grpSpPr>
        <a:xfrm>
          <a:off x="0" y="0"/>
          <a:ext cx="0" cy="0"/>
          <a:chOff x="0" y="0"/>
          <a:chExt cx="0" cy="0"/>
        </a:xfrm>
      </p:grpSpPr>
      <p:pic>
        <p:nvPicPr>
          <p:cNvPr id="3" name="Image 2">
            <a:extLst>
              <a:ext uri="{FF2B5EF4-FFF2-40B4-BE49-F238E27FC236}">
                <a16:creationId xmlns:a16="http://schemas.microsoft.com/office/drawing/2014/main" id="{CAF32971-61AB-E3F1-C955-CAB765237FAB}"/>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342346" y="442047"/>
            <a:ext cx="1398273" cy="543556"/>
          </a:xfrm>
          <a:prstGeom prst="rect">
            <a:avLst/>
          </a:prstGeom>
        </p:spPr>
      </p:pic>
      <p:cxnSp>
        <p:nvCxnSpPr>
          <p:cNvPr id="4" name="Connecteur droit 3">
            <a:extLst>
              <a:ext uri="{FF2B5EF4-FFF2-40B4-BE49-F238E27FC236}">
                <a16:creationId xmlns:a16="http://schemas.microsoft.com/office/drawing/2014/main" id="{E7CF4D63-5E35-03DE-D8AE-64C93674F60D}"/>
              </a:ext>
            </a:extLst>
          </p:cNvPr>
          <p:cNvCxnSpPr>
            <a:cxnSpLocks/>
          </p:cNvCxnSpPr>
          <p:nvPr/>
        </p:nvCxnSpPr>
        <p:spPr>
          <a:xfrm>
            <a:off x="1846723" y="985603"/>
            <a:ext cx="9017352" cy="13975"/>
          </a:xfrm>
          <a:prstGeom prst="line">
            <a:avLst/>
          </a:prstGeom>
          <a:ln>
            <a:solidFill>
              <a:srgbClr val="968C70"/>
            </a:solidFill>
          </a:ln>
        </p:spPr>
        <p:style>
          <a:lnRef idx="1">
            <a:schemeClr val="dk1"/>
          </a:lnRef>
          <a:fillRef idx="0">
            <a:schemeClr val="dk1"/>
          </a:fillRef>
          <a:effectRef idx="0">
            <a:schemeClr val="dk1"/>
          </a:effectRef>
          <a:fontRef idx="minor">
            <a:schemeClr val="tx1"/>
          </a:fontRef>
        </p:style>
      </p:cxnSp>
      <p:sp>
        <p:nvSpPr>
          <p:cNvPr id="13" name="ZoneTexte 12">
            <a:extLst>
              <a:ext uri="{FF2B5EF4-FFF2-40B4-BE49-F238E27FC236}">
                <a16:creationId xmlns:a16="http://schemas.microsoft.com/office/drawing/2014/main" id="{DE553E51-60DE-40C9-5319-63F7753A3D62}"/>
              </a:ext>
            </a:extLst>
          </p:cNvPr>
          <p:cNvSpPr txBox="1"/>
          <p:nvPr/>
        </p:nvSpPr>
        <p:spPr>
          <a:xfrm>
            <a:off x="1620182" y="75241"/>
            <a:ext cx="9470434" cy="762388"/>
          </a:xfrm>
          <a:prstGeom prst="rect">
            <a:avLst/>
          </a:prstGeom>
          <a:noFill/>
        </p:spPr>
        <p:txBody>
          <a:bodyPr wrap="square" lIns="91440" tIns="45720" rIns="91440" bIns="45720" rtlCol="0" anchor="t">
            <a:spAutoFit/>
          </a:bodyPr>
          <a:lstStyle/>
          <a:p>
            <a:pPr algn="ctr" defTabSz="457203"/>
            <a:r>
              <a:rPr lang="fr-FR" sz="2177" cap="all" dirty="0">
                <a:solidFill>
                  <a:srgbClr val="968C70"/>
                </a:solidFill>
                <a:latin typeface="GT Eesti Pro Text Bold"/>
              </a:rPr>
              <a:t>PRÉSENTATION du musée de l’histoire de l’immigration : </a:t>
            </a:r>
          </a:p>
          <a:p>
            <a:pPr algn="ctr" defTabSz="457203"/>
            <a:r>
              <a:rPr lang="fr-FR" sz="2177" cap="all" dirty="0">
                <a:solidFill>
                  <a:srgbClr val="968C70"/>
                </a:solidFill>
                <a:latin typeface="GT Eesti Pro Text Bold"/>
              </a:rPr>
              <a:t>LE MUSEE D’UNE HISTOIRE COMMUNE</a:t>
            </a:r>
          </a:p>
        </p:txBody>
      </p:sp>
      <p:sp>
        <p:nvSpPr>
          <p:cNvPr id="5" name="ZoneTexte 4">
            <a:extLst>
              <a:ext uri="{FF2B5EF4-FFF2-40B4-BE49-F238E27FC236}">
                <a16:creationId xmlns:a16="http://schemas.microsoft.com/office/drawing/2014/main" id="{2E4B3177-99E5-D706-3624-A93605CABD38}"/>
              </a:ext>
            </a:extLst>
          </p:cNvPr>
          <p:cNvSpPr txBox="1"/>
          <p:nvPr/>
        </p:nvSpPr>
        <p:spPr>
          <a:xfrm>
            <a:off x="1327925" y="999578"/>
            <a:ext cx="9940032" cy="427361"/>
          </a:xfrm>
          <a:prstGeom prst="rect">
            <a:avLst/>
          </a:prstGeom>
          <a:noFill/>
        </p:spPr>
        <p:txBody>
          <a:bodyPr wrap="square" rtlCol="0">
            <a:spAutoFit/>
          </a:bodyPr>
          <a:lstStyle/>
          <a:p>
            <a:pPr algn="ctr" defTabSz="457203"/>
            <a:r>
              <a:rPr lang="fr-FR" sz="2177" cap="all" dirty="0">
                <a:solidFill>
                  <a:srgbClr val="968C70"/>
                </a:solidFill>
                <a:latin typeface="GT Eesti Pro Text Bold"/>
              </a:rPr>
              <a:t>Des chefs d’Œuvres aux objets du quotidien</a:t>
            </a:r>
          </a:p>
        </p:txBody>
      </p:sp>
      <p:pic>
        <p:nvPicPr>
          <p:cNvPr id="8" name="Image 7">
            <a:extLst>
              <a:ext uri="{FF2B5EF4-FFF2-40B4-BE49-F238E27FC236}">
                <a16:creationId xmlns:a16="http://schemas.microsoft.com/office/drawing/2014/main" id="{787B900F-5E3E-2E14-0329-1EDAE7A4A19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6154" y="1213258"/>
            <a:ext cx="2421198" cy="3632200"/>
          </a:xfrm>
          <a:prstGeom prst="rect">
            <a:avLst/>
          </a:prstGeom>
        </p:spPr>
      </p:pic>
      <p:pic>
        <p:nvPicPr>
          <p:cNvPr id="7" name="Image 6">
            <a:extLst>
              <a:ext uri="{FF2B5EF4-FFF2-40B4-BE49-F238E27FC236}">
                <a16:creationId xmlns:a16="http://schemas.microsoft.com/office/drawing/2014/main" id="{26D9CD4D-EFB8-F41C-A29D-C2B3D370EB3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6154" y="3688398"/>
            <a:ext cx="4000500" cy="2667000"/>
          </a:xfrm>
          <a:prstGeom prst="rect">
            <a:avLst/>
          </a:prstGeom>
        </p:spPr>
      </p:pic>
      <p:sp>
        <p:nvSpPr>
          <p:cNvPr id="9" name="ZoneTexte 8">
            <a:extLst>
              <a:ext uri="{FF2B5EF4-FFF2-40B4-BE49-F238E27FC236}">
                <a16:creationId xmlns:a16="http://schemas.microsoft.com/office/drawing/2014/main" id="{D98AC82C-055D-9AAE-A3BC-4B22389382CE}"/>
              </a:ext>
            </a:extLst>
          </p:cNvPr>
          <p:cNvSpPr txBox="1"/>
          <p:nvPr/>
        </p:nvSpPr>
        <p:spPr>
          <a:xfrm>
            <a:off x="1150584" y="6355398"/>
            <a:ext cx="9940032" cy="427361"/>
          </a:xfrm>
          <a:prstGeom prst="rect">
            <a:avLst/>
          </a:prstGeom>
          <a:noFill/>
        </p:spPr>
        <p:txBody>
          <a:bodyPr wrap="square" rtlCol="0">
            <a:spAutoFit/>
          </a:bodyPr>
          <a:lstStyle/>
          <a:p>
            <a:pPr algn="ctr" defTabSz="457203"/>
            <a:r>
              <a:rPr lang="fr-FR" sz="2177" cap="all" dirty="0">
                <a:solidFill>
                  <a:srgbClr val="968C70"/>
                </a:solidFill>
                <a:latin typeface="GT Eesti Pro Text Bold"/>
              </a:rPr>
              <a:t>Des arts académiques aux arts populaires</a:t>
            </a:r>
          </a:p>
        </p:txBody>
      </p:sp>
      <p:pic>
        <p:nvPicPr>
          <p:cNvPr id="11" name="Image 10">
            <a:extLst>
              <a:ext uri="{FF2B5EF4-FFF2-40B4-BE49-F238E27FC236}">
                <a16:creationId xmlns:a16="http://schemas.microsoft.com/office/drawing/2014/main" id="{898C020B-3DE4-4E2A-7AB3-12F483E85CD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14425" y="3029358"/>
            <a:ext cx="2721845" cy="3180951"/>
          </a:xfrm>
          <a:prstGeom prst="rect">
            <a:avLst/>
          </a:prstGeom>
        </p:spPr>
      </p:pic>
      <p:pic>
        <p:nvPicPr>
          <p:cNvPr id="14" name="Image 13">
            <a:extLst>
              <a:ext uri="{FF2B5EF4-FFF2-40B4-BE49-F238E27FC236}">
                <a16:creationId xmlns:a16="http://schemas.microsoft.com/office/drawing/2014/main" id="{56C7A256-7FA4-2D1D-80A2-E86A78355D2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505929" y="1426939"/>
            <a:ext cx="2469917" cy="3843561"/>
          </a:xfrm>
          <a:prstGeom prst="rect">
            <a:avLst/>
          </a:prstGeom>
        </p:spPr>
      </p:pic>
      <p:pic>
        <p:nvPicPr>
          <p:cNvPr id="16" name="Image 15">
            <a:extLst>
              <a:ext uri="{FF2B5EF4-FFF2-40B4-BE49-F238E27FC236}">
                <a16:creationId xmlns:a16="http://schemas.microsoft.com/office/drawing/2014/main" id="{A0FF147A-A008-FF2B-F241-E8ED6D0B423E}"/>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10494" t="6446" r="6491" b="3944"/>
          <a:stretch/>
        </p:blipFill>
        <p:spPr>
          <a:xfrm>
            <a:off x="3212849" y="1595395"/>
            <a:ext cx="3235079" cy="2328029"/>
          </a:xfrm>
          <a:prstGeom prst="rect">
            <a:avLst/>
          </a:prstGeom>
        </p:spPr>
      </p:pic>
    </p:spTree>
    <p:extLst>
      <p:ext uri="{BB962C8B-B14F-4D97-AF65-F5344CB8AC3E}">
        <p14:creationId xmlns:p14="http://schemas.microsoft.com/office/powerpoint/2010/main" val="9217381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C5A3E9-0CA4-7E77-3402-1990149EE853}"/>
            </a:ext>
          </a:extLst>
        </p:cNvPr>
        <p:cNvGrpSpPr/>
        <p:nvPr/>
      </p:nvGrpSpPr>
      <p:grpSpPr>
        <a:xfrm>
          <a:off x="0" y="0"/>
          <a:ext cx="0" cy="0"/>
          <a:chOff x="0" y="0"/>
          <a:chExt cx="0" cy="0"/>
        </a:xfrm>
      </p:grpSpPr>
      <p:pic>
        <p:nvPicPr>
          <p:cNvPr id="3" name="Image 2">
            <a:extLst>
              <a:ext uri="{FF2B5EF4-FFF2-40B4-BE49-F238E27FC236}">
                <a16:creationId xmlns:a16="http://schemas.microsoft.com/office/drawing/2014/main" id="{1B0F561B-5E54-F17C-FF9B-F2A0B806EFAA}"/>
              </a:ext>
            </a:extLst>
          </p:cNvPr>
          <p:cNvPicPr>
            <a:picLocks noChangeAspect="1"/>
          </p:cNvPicPr>
          <p:nvPr/>
        </p:nvPicPr>
        <p:blipFill>
          <a:blip r:embed="rId3"/>
          <a:stretch>
            <a:fillRect/>
          </a:stretch>
        </p:blipFill>
        <p:spPr>
          <a:xfrm>
            <a:off x="3341905" y="1249981"/>
            <a:ext cx="6319320" cy="5493719"/>
          </a:xfrm>
          <a:prstGeom prst="rect">
            <a:avLst/>
          </a:prstGeom>
        </p:spPr>
      </p:pic>
      <p:pic>
        <p:nvPicPr>
          <p:cNvPr id="5" name="Image 2">
            <a:extLst>
              <a:ext uri="{FF2B5EF4-FFF2-40B4-BE49-F238E27FC236}">
                <a16:creationId xmlns:a16="http://schemas.microsoft.com/office/drawing/2014/main" id="{D70A7122-2731-3DDA-FCCD-A8F0766CC14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96064" y="414683"/>
            <a:ext cx="1599901" cy="621935"/>
          </a:xfrm>
          <a:prstGeom prst="rect">
            <a:avLst/>
          </a:prstGeom>
        </p:spPr>
      </p:pic>
      <p:sp>
        <p:nvSpPr>
          <p:cNvPr id="2" name="ZoneTexte 1">
            <a:extLst>
              <a:ext uri="{FF2B5EF4-FFF2-40B4-BE49-F238E27FC236}">
                <a16:creationId xmlns:a16="http://schemas.microsoft.com/office/drawing/2014/main" id="{DFDAED6B-13FD-D89C-1E14-2D60CEA09411}"/>
              </a:ext>
            </a:extLst>
          </p:cNvPr>
          <p:cNvSpPr txBox="1"/>
          <p:nvPr/>
        </p:nvSpPr>
        <p:spPr>
          <a:xfrm>
            <a:off x="1919148" y="231713"/>
            <a:ext cx="9470434" cy="762388"/>
          </a:xfrm>
          <a:prstGeom prst="rect">
            <a:avLst/>
          </a:prstGeom>
          <a:noFill/>
        </p:spPr>
        <p:txBody>
          <a:bodyPr wrap="square" lIns="91440" tIns="45720" rIns="91440" bIns="45720" rtlCol="0" anchor="t">
            <a:spAutoFit/>
          </a:bodyPr>
          <a:lstStyle/>
          <a:p>
            <a:pPr algn="ctr" defTabSz="457203"/>
            <a:r>
              <a:rPr lang="fr-FR" sz="2177" cap="all" dirty="0">
                <a:solidFill>
                  <a:srgbClr val="968C70"/>
                </a:solidFill>
                <a:latin typeface="GT Eesti Pro Text Bold"/>
              </a:rPr>
              <a:t>PRÉSENTATION du musée de l’histoire de l’immigration</a:t>
            </a:r>
          </a:p>
          <a:p>
            <a:pPr algn="ctr" defTabSz="457203"/>
            <a:r>
              <a:rPr lang="fr-FR" sz="2177" cap="all" dirty="0">
                <a:solidFill>
                  <a:srgbClr val="968C70"/>
                </a:solidFill>
                <a:latin typeface="GT Eesti Pro Text Bold"/>
              </a:rPr>
              <a:t>LE MUSEE D’UNE HISTOIRE COMMUNE</a:t>
            </a:r>
          </a:p>
        </p:txBody>
      </p:sp>
    </p:spTree>
    <p:extLst>
      <p:ext uri="{BB962C8B-B14F-4D97-AF65-F5344CB8AC3E}">
        <p14:creationId xmlns:p14="http://schemas.microsoft.com/office/powerpoint/2010/main" val="36288429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B56D14A-6DF9-9E00-FCF1-03A146CABC00}"/>
              </a:ext>
            </a:extLst>
          </p:cNvPr>
          <p:cNvSpPr/>
          <p:nvPr/>
        </p:nvSpPr>
        <p:spPr>
          <a:xfrm>
            <a:off x="342346" y="1677246"/>
            <a:ext cx="5753654" cy="4796408"/>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just">
              <a:lnSpc>
                <a:spcPct val="110000"/>
              </a:lnSpc>
            </a:pPr>
            <a:r>
              <a:rPr lang="fr-FR" sz="2000" dirty="0">
                <a:solidFill>
                  <a:srgbClr val="000000"/>
                </a:solidFill>
              </a:rPr>
              <a:t>- Un sujet traité dans le temps long de l’histoire de 1685 au temps présent  et structuré en 11 dates piliers plus une section consacrée au temps présent.</a:t>
            </a:r>
          </a:p>
          <a:p>
            <a:pPr>
              <a:lnSpc>
                <a:spcPct val="110000"/>
              </a:lnSpc>
            </a:pPr>
            <a:endParaRPr lang="fr-FR" sz="2000" dirty="0">
              <a:solidFill>
                <a:srgbClr val="000000"/>
              </a:solidFill>
            </a:endParaRPr>
          </a:p>
          <a:p>
            <a:pPr algn="just">
              <a:lnSpc>
                <a:spcPct val="110000"/>
              </a:lnSpc>
            </a:pPr>
            <a:r>
              <a:rPr lang="fr-FR" sz="2000" dirty="0">
                <a:solidFill>
                  <a:srgbClr val="000000"/>
                </a:solidFill>
              </a:rPr>
              <a:t>- Un parcours qui envisage la pluralité des migrations dans l’histoire : de la </a:t>
            </a:r>
            <a:r>
              <a:rPr lang="fr-FR" sz="2000" b="1" dirty="0">
                <a:solidFill>
                  <a:srgbClr val="000000"/>
                </a:solidFill>
              </a:rPr>
              <a:t>traite atlantique,</a:t>
            </a:r>
            <a:r>
              <a:rPr lang="fr-FR" sz="2000" dirty="0">
                <a:solidFill>
                  <a:srgbClr val="000000"/>
                </a:solidFill>
              </a:rPr>
              <a:t>  aux </a:t>
            </a:r>
            <a:r>
              <a:rPr lang="fr-FR" sz="2000" b="1" dirty="0">
                <a:solidFill>
                  <a:srgbClr val="000000"/>
                </a:solidFill>
              </a:rPr>
              <a:t>circulations coloniales</a:t>
            </a:r>
            <a:r>
              <a:rPr lang="fr-FR" sz="2000" dirty="0">
                <a:solidFill>
                  <a:srgbClr val="000000"/>
                </a:solidFill>
              </a:rPr>
              <a:t> puis aux </a:t>
            </a:r>
            <a:r>
              <a:rPr lang="fr-FR" sz="2000" b="1" dirty="0">
                <a:solidFill>
                  <a:srgbClr val="000000"/>
                </a:solidFill>
              </a:rPr>
              <a:t>immigrations du travail</a:t>
            </a:r>
            <a:r>
              <a:rPr lang="fr-FR" sz="2000" dirty="0">
                <a:solidFill>
                  <a:srgbClr val="000000"/>
                </a:solidFill>
              </a:rPr>
              <a:t> d’après-guerre jusqu’ à la </a:t>
            </a:r>
            <a:r>
              <a:rPr lang="fr-FR" sz="2000" b="1" dirty="0">
                <a:solidFill>
                  <a:srgbClr val="000000"/>
                </a:solidFill>
              </a:rPr>
              <a:t>crise de l’hospitalité</a:t>
            </a:r>
            <a:r>
              <a:rPr lang="fr-FR" sz="2000" dirty="0">
                <a:solidFill>
                  <a:srgbClr val="000000"/>
                </a:solidFill>
              </a:rPr>
              <a:t> actuelle.</a:t>
            </a:r>
          </a:p>
          <a:p>
            <a:pPr>
              <a:lnSpc>
                <a:spcPct val="110000"/>
              </a:lnSpc>
            </a:pPr>
            <a:endParaRPr lang="fr-FR" sz="2000" dirty="0">
              <a:solidFill>
                <a:srgbClr val="000000"/>
              </a:solidFill>
            </a:endParaRPr>
          </a:p>
          <a:p>
            <a:pPr>
              <a:lnSpc>
                <a:spcPct val="110000"/>
              </a:lnSpc>
            </a:pPr>
            <a:r>
              <a:rPr lang="fr-FR" sz="2000" dirty="0">
                <a:solidFill>
                  <a:srgbClr val="000000"/>
                </a:solidFill>
              </a:rPr>
              <a:t>- Dans lequel la </a:t>
            </a:r>
            <a:r>
              <a:rPr lang="fr-FR" sz="2000" b="1" dirty="0">
                <a:solidFill>
                  <a:srgbClr val="000000"/>
                </a:solidFill>
              </a:rPr>
              <a:t>France est appréhendée dans toutes ses dimensions</a:t>
            </a:r>
            <a:r>
              <a:rPr lang="fr-FR" sz="2000" dirty="0">
                <a:solidFill>
                  <a:srgbClr val="000000"/>
                </a:solidFill>
              </a:rPr>
              <a:t> : métropolitaine, coloniale, ultramarine.</a:t>
            </a:r>
          </a:p>
        </p:txBody>
      </p:sp>
      <p:pic>
        <p:nvPicPr>
          <p:cNvPr id="3" name="Image 2">
            <a:extLst>
              <a:ext uri="{FF2B5EF4-FFF2-40B4-BE49-F238E27FC236}">
                <a16:creationId xmlns:a16="http://schemas.microsoft.com/office/drawing/2014/main" id="{2223B2D2-A1D0-F46B-E824-021AC0278808}"/>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342346" y="442047"/>
            <a:ext cx="1398273" cy="543556"/>
          </a:xfrm>
          <a:prstGeom prst="rect">
            <a:avLst/>
          </a:prstGeom>
        </p:spPr>
      </p:pic>
      <p:cxnSp>
        <p:nvCxnSpPr>
          <p:cNvPr id="4" name="Connecteur droit 3">
            <a:extLst>
              <a:ext uri="{FF2B5EF4-FFF2-40B4-BE49-F238E27FC236}">
                <a16:creationId xmlns:a16="http://schemas.microsoft.com/office/drawing/2014/main" id="{5AF41F34-BABE-0EFB-20A2-C9410F8077F8}"/>
              </a:ext>
            </a:extLst>
          </p:cNvPr>
          <p:cNvCxnSpPr>
            <a:cxnSpLocks/>
          </p:cNvCxnSpPr>
          <p:nvPr/>
        </p:nvCxnSpPr>
        <p:spPr>
          <a:xfrm>
            <a:off x="1846723" y="985603"/>
            <a:ext cx="9017352" cy="13975"/>
          </a:xfrm>
          <a:prstGeom prst="line">
            <a:avLst/>
          </a:prstGeom>
          <a:ln>
            <a:solidFill>
              <a:srgbClr val="968C70"/>
            </a:solidFill>
          </a:ln>
        </p:spPr>
        <p:style>
          <a:lnRef idx="1">
            <a:schemeClr val="dk1"/>
          </a:lnRef>
          <a:fillRef idx="0">
            <a:schemeClr val="dk1"/>
          </a:fillRef>
          <a:effectRef idx="0">
            <a:schemeClr val="dk1"/>
          </a:effectRef>
          <a:fontRef idx="minor">
            <a:schemeClr val="tx1"/>
          </a:fontRef>
        </p:style>
      </p:cxnSp>
      <p:pic>
        <p:nvPicPr>
          <p:cNvPr id="6" name="Image 5">
            <a:extLst>
              <a:ext uri="{FF2B5EF4-FFF2-40B4-BE49-F238E27FC236}">
                <a16:creationId xmlns:a16="http://schemas.microsoft.com/office/drawing/2014/main" id="{BC08C425-BF11-730E-6CE7-238866FFD06C}"/>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6409302" y="1676823"/>
            <a:ext cx="4736939" cy="4796408"/>
          </a:xfrm>
          <a:prstGeom prst="rect">
            <a:avLst/>
          </a:prstGeom>
        </p:spPr>
      </p:pic>
      <p:sp>
        <p:nvSpPr>
          <p:cNvPr id="12" name="ZoneTexte 11">
            <a:extLst>
              <a:ext uri="{FF2B5EF4-FFF2-40B4-BE49-F238E27FC236}">
                <a16:creationId xmlns:a16="http://schemas.microsoft.com/office/drawing/2014/main" id="{EA0526B3-1C01-180E-2252-5586621CBB44}"/>
              </a:ext>
            </a:extLst>
          </p:cNvPr>
          <p:cNvSpPr txBox="1"/>
          <p:nvPr/>
        </p:nvSpPr>
        <p:spPr>
          <a:xfrm>
            <a:off x="1620182" y="1290606"/>
            <a:ext cx="9063859" cy="386217"/>
          </a:xfrm>
          <a:prstGeom prst="rect">
            <a:avLst/>
          </a:prstGeom>
          <a:noFill/>
        </p:spPr>
        <p:txBody>
          <a:bodyPr wrap="square" lIns="82953" tIns="41476" rIns="82953" bIns="41476" rtlCol="0" anchor="t">
            <a:spAutoFit/>
          </a:bodyPr>
          <a:lstStyle/>
          <a:p>
            <a:pPr algn="ctr">
              <a:lnSpc>
                <a:spcPts val="2268"/>
              </a:lnSpc>
              <a:spcBef>
                <a:spcPts val="933"/>
              </a:spcBef>
            </a:pPr>
            <a:r>
              <a:rPr lang="fr-FR" sz="2400" cap="all" dirty="0">
                <a:latin typeface="GT Eesti Pro Text Bold"/>
                <a:cs typeface="FreightSans Bold"/>
              </a:rPr>
              <a:t>L’histoire Au grand large </a:t>
            </a:r>
            <a:endParaRPr lang="fr-FR" sz="2400" dirty="0">
              <a:latin typeface="GT Eesti Pro Text UltraLight"/>
            </a:endParaRPr>
          </a:p>
        </p:txBody>
      </p:sp>
      <p:sp>
        <p:nvSpPr>
          <p:cNvPr id="13" name="ZoneTexte 12">
            <a:extLst>
              <a:ext uri="{FF2B5EF4-FFF2-40B4-BE49-F238E27FC236}">
                <a16:creationId xmlns:a16="http://schemas.microsoft.com/office/drawing/2014/main" id="{F4E60447-CB23-1A2F-4BA1-2A652A765F4B}"/>
              </a:ext>
            </a:extLst>
          </p:cNvPr>
          <p:cNvSpPr txBox="1"/>
          <p:nvPr/>
        </p:nvSpPr>
        <p:spPr>
          <a:xfrm>
            <a:off x="1620182" y="75241"/>
            <a:ext cx="9470434" cy="762388"/>
          </a:xfrm>
          <a:prstGeom prst="rect">
            <a:avLst/>
          </a:prstGeom>
          <a:noFill/>
        </p:spPr>
        <p:txBody>
          <a:bodyPr wrap="square" lIns="91440" tIns="45720" rIns="91440" bIns="45720" rtlCol="0" anchor="t">
            <a:spAutoFit/>
          </a:bodyPr>
          <a:lstStyle/>
          <a:p>
            <a:pPr algn="ctr" defTabSz="457203"/>
            <a:r>
              <a:rPr lang="fr-FR" sz="2177" cap="all" dirty="0">
                <a:solidFill>
                  <a:srgbClr val="968C70"/>
                </a:solidFill>
                <a:latin typeface="GT Eesti Pro Text Bold"/>
              </a:rPr>
              <a:t>PRÉSENTATION du musée de l’histoire de l’immigration : </a:t>
            </a:r>
          </a:p>
          <a:p>
            <a:pPr algn="ctr" defTabSz="457203"/>
            <a:r>
              <a:rPr lang="fr-FR" sz="2177" cap="all" dirty="0">
                <a:solidFill>
                  <a:srgbClr val="968C70"/>
                </a:solidFill>
                <a:latin typeface="GT Eesti Pro Text Bold"/>
              </a:rPr>
              <a:t>LE MUSEE D’UNE HISTOIRE COMMUNE</a:t>
            </a:r>
          </a:p>
        </p:txBody>
      </p:sp>
    </p:spTree>
    <p:extLst>
      <p:ext uri="{BB962C8B-B14F-4D97-AF65-F5344CB8AC3E}">
        <p14:creationId xmlns:p14="http://schemas.microsoft.com/office/powerpoint/2010/main" val="3448245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58FBC1-C06A-2CF4-6364-AF0DDF280046}"/>
            </a:ext>
          </a:extLst>
        </p:cNvPr>
        <p:cNvGrpSpPr/>
        <p:nvPr/>
      </p:nvGrpSpPr>
      <p:grpSpPr>
        <a:xfrm>
          <a:off x="0" y="0"/>
          <a:ext cx="0" cy="0"/>
          <a:chOff x="0" y="0"/>
          <a:chExt cx="0" cy="0"/>
        </a:xfrm>
      </p:grpSpPr>
      <p:pic>
        <p:nvPicPr>
          <p:cNvPr id="3" name="Image 2">
            <a:extLst>
              <a:ext uri="{FF2B5EF4-FFF2-40B4-BE49-F238E27FC236}">
                <a16:creationId xmlns:a16="http://schemas.microsoft.com/office/drawing/2014/main" id="{E517F4A2-7595-9714-60C0-48F5268866D0}"/>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342346" y="442047"/>
            <a:ext cx="1398273" cy="543556"/>
          </a:xfrm>
          <a:prstGeom prst="rect">
            <a:avLst/>
          </a:prstGeom>
        </p:spPr>
      </p:pic>
      <p:cxnSp>
        <p:nvCxnSpPr>
          <p:cNvPr id="4" name="Connecteur droit 3">
            <a:extLst>
              <a:ext uri="{FF2B5EF4-FFF2-40B4-BE49-F238E27FC236}">
                <a16:creationId xmlns:a16="http://schemas.microsoft.com/office/drawing/2014/main" id="{9C919C2C-1D85-2280-EA10-5F7C1F69BC58}"/>
              </a:ext>
            </a:extLst>
          </p:cNvPr>
          <p:cNvCxnSpPr>
            <a:cxnSpLocks/>
          </p:cNvCxnSpPr>
          <p:nvPr/>
        </p:nvCxnSpPr>
        <p:spPr>
          <a:xfrm>
            <a:off x="1846723" y="985603"/>
            <a:ext cx="9017352" cy="13975"/>
          </a:xfrm>
          <a:prstGeom prst="line">
            <a:avLst/>
          </a:prstGeom>
          <a:ln>
            <a:solidFill>
              <a:srgbClr val="968C70"/>
            </a:solidFill>
          </a:ln>
        </p:spPr>
        <p:style>
          <a:lnRef idx="1">
            <a:schemeClr val="dk1"/>
          </a:lnRef>
          <a:fillRef idx="0">
            <a:schemeClr val="dk1"/>
          </a:fillRef>
          <a:effectRef idx="0">
            <a:schemeClr val="dk1"/>
          </a:effectRef>
          <a:fontRef idx="minor">
            <a:schemeClr val="tx1"/>
          </a:fontRef>
        </p:style>
      </p:cxnSp>
      <p:sp>
        <p:nvSpPr>
          <p:cNvPr id="13" name="ZoneTexte 12">
            <a:extLst>
              <a:ext uri="{FF2B5EF4-FFF2-40B4-BE49-F238E27FC236}">
                <a16:creationId xmlns:a16="http://schemas.microsoft.com/office/drawing/2014/main" id="{89E55875-01D1-98B3-4A1F-78EAAA4A72AA}"/>
              </a:ext>
            </a:extLst>
          </p:cNvPr>
          <p:cNvSpPr txBox="1"/>
          <p:nvPr/>
        </p:nvSpPr>
        <p:spPr>
          <a:xfrm>
            <a:off x="1620182" y="75241"/>
            <a:ext cx="9470434" cy="762388"/>
          </a:xfrm>
          <a:prstGeom prst="rect">
            <a:avLst/>
          </a:prstGeom>
          <a:noFill/>
        </p:spPr>
        <p:txBody>
          <a:bodyPr wrap="square" lIns="91440" tIns="45720" rIns="91440" bIns="45720" rtlCol="0" anchor="t">
            <a:spAutoFit/>
          </a:bodyPr>
          <a:lstStyle/>
          <a:p>
            <a:pPr algn="ctr" defTabSz="457203"/>
            <a:r>
              <a:rPr lang="fr-FR" sz="2177" cap="all" dirty="0">
                <a:solidFill>
                  <a:srgbClr val="968C70"/>
                </a:solidFill>
                <a:latin typeface="GT Eesti Pro Text Bold"/>
              </a:rPr>
              <a:t>PRÉSENTATION du musée de l’histoire de l’immigration : </a:t>
            </a:r>
          </a:p>
          <a:p>
            <a:pPr algn="ctr" defTabSz="457203"/>
            <a:r>
              <a:rPr lang="fr-FR" sz="2177" cap="all" dirty="0">
                <a:solidFill>
                  <a:srgbClr val="968C70"/>
                </a:solidFill>
                <a:latin typeface="GT Eesti Pro Text Bold"/>
              </a:rPr>
              <a:t>LE MUSEE D’UNE HISTOIRE COMMUNE</a:t>
            </a:r>
          </a:p>
        </p:txBody>
      </p:sp>
      <p:sp>
        <p:nvSpPr>
          <p:cNvPr id="5" name="ZoneTexte 4">
            <a:extLst>
              <a:ext uri="{FF2B5EF4-FFF2-40B4-BE49-F238E27FC236}">
                <a16:creationId xmlns:a16="http://schemas.microsoft.com/office/drawing/2014/main" id="{47CD2EA0-BAEC-A44C-1ADE-BC282811231B}"/>
              </a:ext>
            </a:extLst>
          </p:cNvPr>
          <p:cNvSpPr txBox="1"/>
          <p:nvPr/>
        </p:nvSpPr>
        <p:spPr>
          <a:xfrm>
            <a:off x="5458976" y="1815759"/>
            <a:ext cx="6097604" cy="4801314"/>
          </a:xfrm>
          <a:prstGeom prst="rect">
            <a:avLst/>
          </a:prstGeom>
          <a:solidFill>
            <a:schemeClr val="bg1">
              <a:lumMod val="95000"/>
            </a:schemeClr>
          </a:solidFill>
        </p:spPr>
        <p:txBody>
          <a:bodyPr wrap="square">
            <a:spAutoFit/>
          </a:bodyPr>
          <a:lstStyle/>
          <a:p>
            <a:r>
              <a:rPr lang="fr-FR" sz="1800" b="0" i="0" u="none" strike="noStrike" baseline="0" dirty="0">
                <a:solidFill>
                  <a:srgbClr val="000000"/>
                </a:solidFill>
                <a:latin typeface="Avantt"/>
              </a:rPr>
              <a:t>Pour chaque date repère de l’exposition, visiteuses et visiteurs peuvent accéder, via l’application dédiée, à des extraits d’</a:t>
            </a:r>
            <a:r>
              <a:rPr lang="fr-FR" sz="1800" b="0" i="0" u="none" strike="noStrike" baseline="0" dirty="0" err="1">
                <a:solidFill>
                  <a:srgbClr val="000000"/>
                </a:solidFill>
                <a:latin typeface="Avantt"/>
              </a:rPr>
              <a:t>oeuvres</a:t>
            </a:r>
            <a:r>
              <a:rPr lang="fr-FR" sz="1800" b="0" i="0" u="none" strike="noStrike" baseline="0" dirty="0">
                <a:solidFill>
                  <a:srgbClr val="000000"/>
                </a:solidFill>
                <a:latin typeface="Avantt"/>
              </a:rPr>
              <a:t> littéraires en rapport avec les thèmes déployés dans la salle. </a:t>
            </a:r>
          </a:p>
          <a:p>
            <a:endParaRPr lang="fr-FR" sz="1800" b="0" i="0" u="none" strike="noStrike" baseline="0" dirty="0">
              <a:solidFill>
                <a:srgbClr val="000000"/>
              </a:solidFill>
              <a:latin typeface="Avantt"/>
            </a:endParaRPr>
          </a:p>
          <a:p>
            <a:r>
              <a:rPr lang="fr-FR" sz="1800" b="1" i="0" u="none" strike="noStrike" baseline="0" dirty="0">
                <a:solidFill>
                  <a:srgbClr val="000000"/>
                </a:solidFill>
                <a:latin typeface="Avantt SemiBold"/>
              </a:rPr>
              <a:t>1685 </a:t>
            </a:r>
            <a:r>
              <a:rPr lang="fr-FR" sz="1800" b="0" i="1" u="none" strike="noStrike" baseline="0" dirty="0">
                <a:solidFill>
                  <a:srgbClr val="000000"/>
                </a:solidFill>
                <a:latin typeface="Avantt"/>
              </a:rPr>
              <a:t>L’esclave vieil homme et le molosse </a:t>
            </a:r>
            <a:r>
              <a:rPr lang="fr-FR" sz="1800" b="0" i="0" u="none" strike="noStrike" baseline="0" dirty="0">
                <a:solidFill>
                  <a:srgbClr val="000000"/>
                </a:solidFill>
                <a:latin typeface="Avantt"/>
              </a:rPr>
              <a:t>de Lionel Chamoiseau </a:t>
            </a:r>
          </a:p>
          <a:p>
            <a:r>
              <a:rPr lang="fr-FR" sz="1800" b="1" i="0" u="none" strike="noStrike" baseline="0" dirty="0">
                <a:solidFill>
                  <a:srgbClr val="000000"/>
                </a:solidFill>
                <a:latin typeface="Avantt SemiBold"/>
              </a:rPr>
              <a:t>1789 </a:t>
            </a:r>
            <a:r>
              <a:rPr lang="fr-FR" sz="1800" b="0" i="1" u="none" strike="noStrike" baseline="0" dirty="0">
                <a:solidFill>
                  <a:srgbClr val="000000"/>
                </a:solidFill>
                <a:latin typeface="Avantt"/>
              </a:rPr>
              <a:t>14 juillet </a:t>
            </a:r>
            <a:r>
              <a:rPr lang="fr-FR" sz="1800" b="0" i="0" u="none" strike="noStrike" baseline="0" dirty="0">
                <a:solidFill>
                  <a:srgbClr val="000000"/>
                </a:solidFill>
                <a:latin typeface="Avantt"/>
              </a:rPr>
              <a:t>d’Éric Vuillard</a:t>
            </a:r>
          </a:p>
          <a:p>
            <a:r>
              <a:rPr lang="fr-FR" sz="1800" b="1" i="0" u="none" strike="noStrike" baseline="0" dirty="0">
                <a:solidFill>
                  <a:srgbClr val="000000"/>
                </a:solidFill>
                <a:latin typeface="Avantt SemiBold"/>
              </a:rPr>
              <a:t>1848 </a:t>
            </a:r>
            <a:r>
              <a:rPr lang="fr-FR" sz="1800" b="0" i="1" u="none" strike="noStrike" baseline="0" dirty="0">
                <a:solidFill>
                  <a:srgbClr val="000000"/>
                </a:solidFill>
                <a:latin typeface="Avantt"/>
              </a:rPr>
              <a:t>Attaque la terre et le soleil </a:t>
            </a:r>
            <a:r>
              <a:rPr lang="fr-FR" sz="1800" b="0" i="0" u="none" strike="noStrike" baseline="0" dirty="0">
                <a:solidFill>
                  <a:srgbClr val="000000"/>
                </a:solidFill>
                <a:latin typeface="Avantt"/>
              </a:rPr>
              <a:t>de Mathieu </a:t>
            </a:r>
            <a:r>
              <a:rPr lang="fr-FR" sz="1800" b="0" i="0" u="none" strike="noStrike" baseline="0" dirty="0" err="1">
                <a:solidFill>
                  <a:srgbClr val="000000"/>
                </a:solidFill>
                <a:latin typeface="Avantt"/>
              </a:rPr>
              <a:t>Belizi</a:t>
            </a:r>
            <a:endParaRPr lang="fr-FR" sz="1800" b="0" i="0" u="none" strike="noStrike" baseline="0" dirty="0">
              <a:solidFill>
                <a:srgbClr val="000000"/>
              </a:solidFill>
              <a:latin typeface="Avantt"/>
            </a:endParaRPr>
          </a:p>
          <a:p>
            <a:r>
              <a:rPr lang="fr-FR" sz="1800" b="1" i="0" u="none" strike="noStrike" baseline="0" dirty="0">
                <a:solidFill>
                  <a:srgbClr val="000000"/>
                </a:solidFill>
                <a:latin typeface="Avantt SemiBold"/>
              </a:rPr>
              <a:t>1889 </a:t>
            </a:r>
            <a:r>
              <a:rPr lang="fr-FR" sz="1800" b="0" i="1" u="none" strike="noStrike" baseline="0" dirty="0">
                <a:solidFill>
                  <a:srgbClr val="000000"/>
                </a:solidFill>
                <a:latin typeface="Avantt"/>
              </a:rPr>
              <a:t>Le monde d’hier </a:t>
            </a:r>
            <a:r>
              <a:rPr lang="fr-FR" sz="1800" b="0" i="0" u="none" strike="noStrike" baseline="0" dirty="0">
                <a:solidFill>
                  <a:srgbClr val="000000"/>
                </a:solidFill>
                <a:latin typeface="Avantt"/>
              </a:rPr>
              <a:t>de Stephan Zweig</a:t>
            </a:r>
          </a:p>
          <a:p>
            <a:r>
              <a:rPr lang="fr-FR" sz="1800" b="1" i="0" u="none" strike="noStrike" baseline="0" dirty="0">
                <a:solidFill>
                  <a:srgbClr val="000000"/>
                </a:solidFill>
                <a:latin typeface="Avantt SemiBold"/>
              </a:rPr>
              <a:t>1917 </a:t>
            </a:r>
            <a:r>
              <a:rPr lang="fr-FR" sz="1800" b="0" i="1" u="none" strike="noStrike" baseline="0" dirty="0">
                <a:solidFill>
                  <a:srgbClr val="000000"/>
                </a:solidFill>
                <a:latin typeface="Avantt"/>
              </a:rPr>
              <a:t>Frères d’âmes </a:t>
            </a:r>
            <a:r>
              <a:rPr lang="fr-FR" sz="1800" b="0" i="0" u="none" strike="noStrike" baseline="0" dirty="0">
                <a:solidFill>
                  <a:srgbClr val="000000"/>
                </a:solidFill>
                <a:latin typeface="Avantt"/>
              </a:rPr>
              <a:t>de David Diop</a:t>
            </a:r>
          </a:p>
          <a:p>
            <a:r>
              <a:rPr lang="fr-FR" sz="1800" b="1" i="0" u="none" strike="noStrike" baseline="0" dirty="0">
                <a:solidFill>
                  <a:srgbClr val="000000"/>
                </a:solidFill>
                <a:latin typeface="Avantt SemiBold"/>
              </a:rPr>
              <a:t>1931 </a:t>
            </a:r>
            <a:r>
              <a:rPr lang="fr-FR" sz="1800" b="0" i="1" u="none" strike="noStrike" baseline="0" dirty="0">
                <a:solidFill>
                  <a:srgbClr val="000000"/>
                </a:solidFill>
                <a:latin typeface="Avantt"/>
              </a:rPr>
              <a:t>Persécuté persécuteur </a:t>
            </a:r>
            <a:r>
              <a:rPr lang="fr-FR" sz="1800" b="0" i="0" u="none" strike="noStrike" baseline="0" dirty="0">
                <a:solidFill>
                  <a:srgbClr val="000000"/>
                </a:solidFill>
                <a:latin typeface="Avantt"/>
              </a:rPr>
              <a:t>de Louis Aragon</a:t>
            </a:r>
          </a:p>
          <a:p>
            <a:r>
              <a:rPr lang="fr-FR" sz="1800" b="1" i="0" u="none" strike="noStrike" baseline="0" dirty="0">
                <a:solidFill>
                  <a:srgbClr val="000000"/>
                </a:solidFill>
                <a:latin typeface="Avantt SemiBold"/>
              </a:rPr>
              <a:t>1940 </a:t>
            </a:r>
            <a:r>
              <a:rPr lang="fr-FR" sz="1800" b="0" i="1" u="none" strike="noStrike" baseline="0" dirty="0">
                <a:solidFill>
                  <a:srgbClr val="000000"/>
                </a:solidFill>
                <a:latin typeface="Avantt"/>
              </a:rPr>
              <a:t>Sans titre, </a:t>
            </a:r>
            <a:r>
              <a:rPr lang="fr-FR" sz="1800" b="0" i="0" u="none" strike="noStrike" baseline="0" dirty="0">
                <a:solidFill>
                  <a:srgbClr val="000000"/>
                </a:solidFill>
                <a:latin typeface="Avantt"/>
              </a:rPr>
              <a:t>extrait de </a:t>
            </a:r>
            <a:r>
              <a:rPr lang="fr-FR" sz="1800" b="0" i="1" u="none" strike="noStrike" baseline="0" dirty="0">
                <a:solidFill>
                  <a:srgbClr val="000000"/>
                </a:solidFill>
                <a:latin typeface="Avantt"/>
              </a:rPr>
              <a:t>Je viens d’ailleurs</a:t>
            </a:r>
            <a:r>
              <a:rPr lang="fr-FR" sz="1800" b="0" i="0" u="none" strike="noStrike" baseline="0" dirty="0">
                <a:solidFill>
                  <a:srgbClr val="000000"/>
                </a:solidFill>
                <a:latin typeface="Avantt"/>
              </a:rPr>
              <a:t>. Histoires d’immigration et d’exil de Lydie </a:t>
            </a:r>
            <a:r>
              <a:rPr lang="fr-FR" sz="1800" b="0" i="0" u="none" strike="noStrike" baseline="0" dirty="0" err="1">
                <a:solidFill>
                  <a:srgbClr val="000000"/>
                </a:solidFill>
                <a:latin typeface="Avantt"/>
              </a:rPr>
              <a:t>Salvayre</a:t>
            </a:r>
            <a:endParaRPr lang="fr-FR" sz="1800" b="0" i="0" u="none" strike="noStrike" baseline="0" dirty="0">
              <a:solidFill>
                <a:srgbClr val="000000"/>
              </a:solidFill>
              <a:latin typeface="Avantt"/>
            </a:endParaRPr>
          </a:p>
          <a:p>
            <a:r>
              <a:rPr lang="fr-FR" sz="1800" b="1" i="0" u="none" strike="noStrike" baseline="0" dirty="0">
                <a:solidFill>
                  <a:srgbClr val="000000"/>
                </a:solidFill>
                <a:latin typeface="Avantt SemiBold"/>
              </a:rPr>
              <a:t>1962 </a:t>
            </a:r>
            <a:r>
              <a:rPr lang="fr-FR" sz="1800" b="0" i="1" u="none" strike="noStrike" baseline="0" dirty="0">
                <a:solidFill>
                  <a:srgbClr val="000000"/>
                </a:solidFill>
                <a:latin typeface="Avantt"/>
              </a:rPr>
              <a:t>Sensible </a:t>
            </a:r>
            <a:r>
              <a:rPr lang="fr-FR" sz="1800" b="0" i="0" u="none" strike="noStrike" baseline="0" dirty="0">
                <a:solidFill>
                  <a:srgbClr val="000000"/>
                </a:solidFill>
                <a:latin typeface="Avantt"/>
              </a:rPr>
              <a:t>de </a:t>
            </a:r>
            <a:r>
              <a:rPr lang="fr-FR" sz="1800" b="0" i="0" u="none" strike="noStrike" baseline="0" dirty="0" err="1">
                <a:solidFill>
                  <a:srgbClr val="000000"/>
                </a:solidFill>
                <a:latin typeface="Avantt"/>
              </a:rPr>
              <a:t>Nedjma</a:t>
            </a:r>
            <a:r>
              <a:rPr lang="fr-FR" sz="1800" b="0" i="0" u="none" strike="noStrike" baseline="0" dirty="0">
                <a:solidFill>
                  <a:srgbClr val="000000"/>
                </a:solidFill>
                <a:latin typeface="Avantt"/>
              </a:rPr>
              <a:t> </a:t>
            </a:r>
            <a:r>
              <a:rPr lang="fr-FR" sz="1800" b="0" i="0" u="none" strike="noStrike" baseline="0" dirty="0" err="1">
                <a:solidFill>
                  <a:srgbClr val="000000"/>
                </a:solidFill>
                <a:latin typeface="Avantt"/>
              </a:rPr>
              <a:t>Kacimi</a:t>
            </a:r>
            <a:endParaRPr lang="fr-FR" sz="1800" b="0" i="0" u="none" strike="noStrike" baseline="0" dirty="0">
              <a:solidFill>
                <a:srgbClr val="000000"/>
              </a:solidFill>
              <a:latin typeface="Avantt"/>
            </a:endParaRPr>
          </a:p>
          <a:p>
            <a:r>
              <a:rPr lang="fr-FR" sz="1800" b="1" i="0" u="none" strike="noStrike" baseline="0" dirty="0">
                <a:solidFill>
                  <a:srgbClr val="000000"/>
                </a:solidFill>
                <a:latin typeface="Avantt SemiBold"/>
              </a:rPr>
              <a:t>1973 </a:t>
            </a:r>
            <a:r>
              <a:rPr lang="fr-FR" sz="1800" b="0" i="1" u="none" strike="noStrike" baseline="0" dirty="0">
                <a:solidFill>
                  <a:srgbClr val="000000"/>
                </a:solidFill>
                <a:latin typeface="Avantt"/>
              </a:rPr>
              <a:t>Le silence de mon père </a:t>
            </a:r>
            <a:r>
              <a:rPr lang="fr-FR" sz="1800" b="0" i="0" u="none" strike="noStrike" baseline="0" dirty="0">
                <a:solidFill>
                  <a:srgbClr val="000000"/>
                </a:solidFill>
                <a:latin typeface="Avantt"/>
              </a:rPr>
              <a:t>de Doan </a:t>
            </a:r>
            <a:r>
              <a:rPr lang="fr-FR" sz="1800" b="0" i="0" u="none" strike="noStrike" baseline="0" dirty="0" err="1">
                <a:solidFill>
                  <a:srgbClr val="000000"/>
                </a:solidFill>
                <a:latin typeface="Avantt"/>
              </a:rPr>
              <a:t>Bui</a:t>
            </a:r>
            <a:endParaRPr lang="fr-FR" sz="1800" b="0" i="0" u="none" strike="noStrike" baseline="0" dirty="0">
              <a:solidFill>
                <a:srgbClr val="000000"/>
              </a:solidFill>
              <a:latin typeface="Avantt"/>
            </a:endParaRPr>
          </a:p>
          <a:p>
            <a:r>
              <a:rPr lang="fr-FR" sz="1800" b="1" i="0" u="none" strike="noStrike" baseline="0" dirty="0">
                <a:solidFill>
                  <a:srgbClr val="000000"/>
                </a:solidFill>
                <a:latin typeface="Avantt SemiBold"/>
              </a:rPr>
              <a:t>1983 </a:t>
            </a:r>
            <a:r>
              <a:rPr lang="fr-FR" sz="1800" b="0" i="1" u="none" strike="noStrike" baseline="0" dirty="0">
                <a:solidFill>
                  <a:srgbClr val="000000"/>
                </a:solidFill>
                <a:latin typeface="Avantt"/>
              </a:rPr>
              <a:t>Le thé au harem d’Archimède </a:t>
            </a:r>
            <a:r>
              <a:rPr lang="fr-FR" sz="1800" b="0" i="0" u="none" strike="noStrike" baseline="0" dirty="0">
                <a:solidFill>
                  <a:srgbClr val="000000"/>
                </a:solidFill>
                <a:latin typeface="Avantt"/>
              </a:rPr>
              <a:t>de Mehdi Charef</a:t>
            </a:r>
          </a:p>
          <a:p>
            <a:r>
              <a:rPr lang="fr-FR" sz="1800" b="1" i="0" u="none" strike="noStrike" baseline="0" dirty="0">
                <a:solidFill>
                  <a:srgbClr val="000000"/>
                </a:solidFill>
                <a:latin typeface="Avantt SemiBold"/>
              </a:rPr>
              <a:t>1995 </a:t>
            </a:r>
            <a:r>
              <a:rPr lang="fr-FR" sz="1800" b="0" i="1" u="none" strike="noStrike" baseline="0" dirty="0">
                <a:solidFill>
                  <a:srgbClr val="000000"/>
                </a:solidFill>
                <a:latin typeface="Avantt"/>
              </a:rPr>
              <a:t>Terminus Schengen </a:t>
            </a:r>
            <a:r>
              <a:rPr lang="fr-FR" sz="1800" b="0" i="0" u="none" strike="noStrike" baseline="0" dirty="0">
                <a:solidFill>
                  <a:srgbClr val="000000"/>
                </a:solidFill>
                <a:latin typeface="Avantt"/>
              </a:rPr>
              <a:t>d’Emmanuel Ruben</a:t>
            </a:r>
            <a:endParaRPr lang="fr-FR" sz="1800" dirty="0">
              <a:solidFill>
                <a:srgbClr val="000000"/>
              </a:solidFill>
            </a:endParaRPr>
          </a:p>
        </p:txBody>
      </p:sp>
      <p:sp>
        <p:nvSpPr>
          <p:cNvPr id="15" name="ZoneTexte 14">
            <a:extLst>
              <a:ext uri="{FF2B5EF4-FFF2-40B4-BE49-F238E27FC236}">
                <a16:creationId xmlns:a16="http://schemas.microsoft.com/office/drawing/2014/main" id="{A92E8BC5-90C7-02EA-26A3-D8B14FFDC5AB}"/>
              </a:ext>
            </a:extLst>
          </p:cNvPr>
          <p:cNvSpPr txBox="1"/>
          <p:nvPr/>
        </p:nvSpPr>
        <p:spPr>
          <a:xfrm>
            <a:off x="1620182" y="1096473"/>
            <a:ext cx="9470434" cy="427361"/>
          </a:xfrm>
          <a:prstGeom prst="rect">
            <a:avLst/>
          </a:prstGeom>
          <a:noFill/>
        </p:spPr>
        <p:txBody>
          <a:bodyPr wrap="square" rtlCol="0">
            <a:spAutoFit/>
          </a:bodyPr>
          <a:lstStyle/>
          <a:p>
            <a:pPr algn="ctr" defTabSz="457203"/>
            <a:r>
              <a:rPr lang="fr-FR" sz="2177" cap="all" dirty="0">
                <a:solidFill>
                  <a:srgbClr val="968C70"/>
                </a:solidFill>
                <a:latin typeface="GT Eesti Pro Text Bold"/>
              </a:rPr>
              <a:t>Des parcours insérés dans l’exposition </a:t>
            </a:r>
          </a:p>
        </p:txBody>
      </p:sp>
      <p:pic>
        <p:nvPicPr>
          <p:cNvPr id="19" name="Image 18">
            <a:extLst>
              <a:ext uri="{FF2B5EF4-FFF2-40B4-BE49-F238E27FC236}">
                <a16:creationId xmlns:a16="http://schemas.microsoft.com/office/drawing/2014/main" id="{732E29DC-4922-D49F-F411-73EB9A70702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6536" y="2332527"/>
            <a:ext cx="5143964" cy="3429000"/>
          </a:xfrm>
          <a:prstGeom prst="rect">
            <a:avLst/>
          </a:prstGeom>
        </p:spPr>
      </p:pic>
    </p:spTree>
    <p:extLst>
      <p:ext uri="{BB962C8B-B14F-4D97-AF65-F5344CB8AC3E}">
        <p14:creationId xmlns:p14="http://schemas.microsoft.com/office/powerpoint/2010/main" val="14361081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67A109-4B5F-59C5-C6F0-ED2FB9E2EADE}"/>
            </a:ext>
          </a:extLst>
        </p:cNvPr>
        <p:cNvGrpSpPr/>
        <p:nvPr/>
      </p:nvGrpSpPr>
      <p:grpSpPr>
        <a:xfrm>
          <a:off x="0" y="0"/>
          <a:ext cx="0" cy="0"/>
          <a:chOff x="0" y="0"/>
          <a:chExt cx="0" cy="0"/>
        </a:xfrm>
      </p:grpSpPr>
      <p:pic>
        <p:nvPicPr>
          <p:cNvPr id="3" name="Image 2">
            <a:extLst>
              <a:ext uri="{FF2B5EF4-FFF2-40B4-BE49-F238E27FC236}">
                <a16:creationId xmlns:a16="http://schemas.microsoft.com/office/drawing/2014/main" id="{E9D665E4-2756-032B-4D74-45629F76D41D}"/>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342346" y="442047"/>
            <a:ext cx="1398273" cy="543556"/>
          </a:xfrm>
          <a:prstGeom prst="rect">
            <a:avLst/>
          </a:prstGeom>
        </p:spPr>
      </p:pic>
      <p:cxnSp>
        <p:nvCxnSpPr>
          <p:cNvPr id="4" name="Connecteur droit 3">
            <a:extLst>
              <a:ext uri="{FF2B5EF4-FFF2-40B4-BE49-F238E27FC236}">
                <a16:creationId xmlns:a16="http://schemas.microsoft.com/office/drawing/2014/main" id="{202E22A8-B7BE-FB1E-12F4-6FA21EA47373}"/>
              </a:ext>
            </a:extLst>
          </p:cNvPr>
          <p:cNvCxnSpPr>
            <a:cxnSpLocks/>
          </p:cNvCxnSpPr>
          <p:nvPr/>
        </p:nvCxnSpPr>
        <p:spPr>
          <a:xfrm>
            <a:off x="1846723" y="985603"/>
            <a:ext cx="9017352" cy="13975"/>
          </a:xfrm>
          <a:prstGeom prst="line">
            <a:avLst/>
          </a:prstGeom>
          <a:ln>
            <a:solidFill>
              <a:srgbClr val="968C70"/>
            </a:solidFill>
          </a:ln>
        </p:spPr>
        <p:style>
          <a:lnRef idx="1">
            <a:schemeClr val="dk1"/>
          </a:lnRef>
          <a:fillRef idx="0">
            <a:schemeClr val="dk1"/>
          </a:fillRef>
          <a:effectRef idx="0">
            <a:schemeClr val="dk1"/>
          </a:effectRef>
          <a:fontRef idx="minor">
            <a:schemeClr val="tx1"/>
          </a:fontRef>
        </p:style>
      </p:cxnSp>
      <p:sp>
        <p:nvSpPr>
          <p:cNvPr id="13" name="ZoneTexte 12">
            <a:extLst>
              <a:ext uri="{FF2B5EF4-FFF2-40B4-BE49-F238E27FC236}">
                <a16:creationId xmlns:a16="http://schemas.microsoft.com/office/drawing/2014/main" id="{ACADFDCF-16E8-5A97-B73F-D68817B1C6AC}"/>
              </a:ext>
            </a:extLst>
          </p:cNvPr>
          <p:cNvSpPr txBox="1"/>
          <p:nvPr/>
        </p:nvSpPr>
        <p:spPr>
          <a:xfrm>
            <a:off x="1620182" y="75241"/>
            <a:ext cx="9470434" cy="762388"/>
          </a:xfrm>
          <a:prstGeom prst="rect">
            <a:avLst/>
          </a:prstGeom>
          <a:noFill/>
        </p:spPr>
        <p:txBody>
          <a:bodyPr wrap="square" lIns="91440" tIns="45720" rIns="91440" bIns="45720" rtlCol="0" anchor="t">
            <a:spAutoFit/>
          </a:bodyPr>
          <a:lstStyle/>
          <a:p>
            <a:pPr algn="ctr" defTabSz="457203"/>
            <a:r>
              <a:rPr lang="fr-FR" sz="2177" cap="all" dirty="0">
                <a:solidFill>
                  <a:srgbClr val="968C70"/>
                </a:solidFill>
                <a:latin typeface="GT Eesti Pro Text Bold"/>
              </a:rPr>
              <a:t>PRÉSENTATION du musée de l’histoire de l’immigration : </a:t>
            </a:r>
          </a:p>
          <a:p>
            <a:pPr algn="ctr" defTabSz="457203"/>
            <a:r>
              <a:rPr lang="fr-FR" sz="2177" cap="all" dirty="0">
                <a:solidFill>
                  <a:srgbClr val="968C70"/>
                </a:solidFill>
                <a:latin typeface="GT Eesti Pro Text Bold"/>
              </a:rPr>
              <a:t>LE MUSEE D’UNE HISTOIRE COMMUNE</a:t>
            </a:r>
          </a:p>
        </p:txBody>
      </p:sp>
      <p:sp>
        <p:nvSpPr>
          <p:cNvPr id="15" name="ZoneTexte 14">
            <a:extLst>
              <a:ext uri="{FF2B5EF4-FFF2-40B4-BE49-F238E27FC236}">
                <a16:creationId xmlns:a16="http://schemas.microsoft.com/office/drawing/2014/main" id="{9F1BC548-DBA7-C239-4C2A-B4698D7FF678}"/>
              </a:ext>
            </a:extLst>
          </p:cNvPr>
          <p:cNvSpPr txBox="1"/>
          <p:nvPr/>
        </p:nvSpPr>
        <p:spPr>
          <a:xfrm>
            <a:off x="819351" y="1133577"/>
            <a:ext cx="11144048" cy="427361"/>
          </a:xfrm>
          <a:prstGeom prst="rect">
            <a:avLst/>
          </a:prstGeom>
          <a:noFill/>
        </p:spPr>
        <p:txBody>
          <a:bodyPr wrap="square" rtlCol="0">
            <a:spAutoFit/>
          </a:bodyPr>
          <a:lstStyle/>
          <a:p>
            <a:pPr algn="ctr" defTabSz="457203"/>
            <a:r>
              <a:rPr lang="fr-FR" sz="2177" cap="all" dirty="0">
                <a:solidFill>
                  <a:srgbClr val="968C70"/>
                </a:solidFill>
                <a:latin typeface="GT Eesti Pro Text Bold"/>
              </a:rPr>
              <a:t>Des parcours insérés dans l’exposition </a:t>
            </a:r>
          </a:p>
        </p:txBody>
      </p:sp>
      <p:sp>
        <p:nvSpPr>
          <p:cNvPr id="6" name="ZoneTexte 5">
            <a:extLst>
              <a:ext uri="{FF2B5EF4-FFF2-40B4-BE49-F238E27FC236}">
                <a16:creationId xmlns:a16="http://schemas.microsoft.com/office/drawing/2014/main" id="{E6E129C0-46B9-A54E-24B9-F8A7A61F29DA}"/>
              </a:ext>
            </a:extLst>
          </p:cNvPr>
          <p:cNvSpPr txBox="1"/>
          <p:nvPr/>
        </p:nvSpPr>
        <p:spPr>
          <a:xfrm>
            <a:off x="5342466" y="1704446"/>
            <a:ext cx="6620933" cy="5078313"/>
          </a:xfrm>
          <a:prstGeom prst="rect">
            <a:avLst/>
          </a:prstGeom>
          <a:solidFill>
            <a:schemeClr val="bg1">
              <a:lumMod val="95000"/>
            </a:schemeClr>
          </a:solidFill>
        </p:spPr>
        <p:txBody>
          <a:bodyPr wrap="square" rtlCol="0">
            <a:spAutoFit/>
          </a:bodyPr>
          <a:lstStyle/>
          <a:p>
            <a:r>
              <a:rPr lang="fr-FR" sz="1800" b="0" i="0" u="none" strike="noStrike" baseline="0" dirty="0">
                <a:solidFill>
                  <a:srgbClr val="000000"/>
                </a:solidFill>
                <a:latin typeface="Avantt"/>
              </a:rPr>
              <a:t>Des extraits d’</a:t>
            </a:r>
            <a:r>
              <a:rPr lang="fr-FR" sz="1800" b="0" i="0" u="none" strike="noStrike" baseline="0" dirty="0" err="1">
                <a:solidFill>
                  <a:srgbClr val="000000"/>
                </a:solidFill>
                <a:latin typeface="Avantt"/>
              </a:rPr>
              <a:t>oeuvres</a:t>
            </a:r>
            <a:r>
              <a:rPr lang="fr-FR" sz="1800" b="0" i="0" u="none" strike="noStrike" baseline="0" dirty="0">
                <a:solidFill>
                  <a:srgbClr val="000000"/>
                </a:solidFill>
                <a:latin typeface="Avantt"/>
              </a:rPr>
              <a:t> cinématographiques sont visibles tout au long de l’exposition. Ils écrivent en image une « histoire du cinéma de l’immigration ». Plutôt que de rappeler la place de l’immigré dans le cinéma français, souvent accessoire, et stéréotypée, ces extraits de fictions, du muet au parlant montrent que le 7e Art, tout comme la chanson, est un art de « métèques ». </a:t>
            </a:r>
          </a:p>
          <a:p>
            <a:r>
              <a:rPr lang="fr-FR" sz="1800" b="0" i="0" u="none" strike="noStrike" baseline="0" dirty="0">
                <a:solidFill>
                  <a:srgbClr val="000000"/>
                </a:solidFill>
                <a:latin typeface="Avantt"/>
              </a:rPr>
              <a:t>Il s’agit à travers les thèmes développés dans les salles de valoriser des films rares, engagés chacun apportant sa contribution à la richesse de l’histoire du cinéma de l’immigration. </a:t>
            </a:r>
          </a:p>
          <a:p>
            <a:endParaRPr lang="fr-FR" sz="1800" b="0" i="0" u="none" strike="noStrike" baseline="0" dirty="0">
              <a:solidFill>
                <a:srgbClr val="000000"/>
              </a:solidFill>
              <a:latin typeface="Avantt"/>
            </a:endParaRPr>
          </a:p>
          <a:p>
            <a:r>
              <a:rPr lang="fr-FR" sz="1800" b="1" i="0" u="none" strike="noStrike" baseline="0" dirty="0">
                <a:solidFill>
                  <a:srgbClr val="000000"/>
                </a:solidFill>
                <a:latin typeface="Avantt SemiBold"/>
              </a:rPr>
              <a:t>1889 </a:t>
            </a:r>
            <a:r>
              <a:rPr lang="fr-FR" sz="1800" b="0" i="1" u="none" strike="noStrike" baseline="0" dirty="0">
                <a:solidFill>
                  <a:srgbClr val="000000"/>
                </a:solidFill>
                <a:latin typeface="Avantt"/>
              </a:rPr>
              <a:t>Au Pays Noir, </a:t>
            </a:r>
            <a:r>
              <a:rPr lang="fr-FR" sz="1800" b="0" i="0" u="none" strike="noStrike" baseline="0" dirty="0">
                <a:solidFill>
                  <a:srgbClr val="000000"/>
                </a:solidFill>
                <a:latin typeface="Avantt"/>
              </a:rPr>
              <a:t>Ferdinand Zecca, 1905</a:t>
            </a:r>
          </a:p>
          <a:p>
            <a:r>
              <a:rPr lang="fr-FR" sz="1800" b="1" i="0" u="none" strike="noStrike" baseline="0" dirty="0">
                <a:solidFill>
                  <a:srgbClr val="000000"/>
                </a:solidFill>
                <a:latin typeface="Avantt SemiBold"/>
              </a:rPr>
              <a:t>1917 </a:t>
            </a:r>
            <a:r>
              <a:rPr lang="fr-FR" sz="1800" b="0" i="1" u="none" strike="noStrike" baseline="0" dirty="0">
                <a:solidFill>
                  <a:srgbClr val="000000"/>
                </a:solidFill>
                <a:latin typeface="Avantt"/>
              </a:rPr>
              <a:t>L’Américanisé</a:t>
            </a:r>
            <a:r>
              <a:rPr lang="fr-FR" sz="1800" b="0" i="0" u="none" strike="noStrike" baseline="0" dirty="0">
                <a:solidFill>
                  <a:srgbClr val="000000"/>
                </a:solidFill>
                <a:latin typeface="Avantt"/>
              </a:rPr>
              <a:t>, Alice Guy-Blache, 1912 Le lion des Mogols, Jean Epstein, 1924 </a:t>
            </a:r>
          </a:p>
          <a:p>
            <a:r>
              <a:rPr lang="fr-FR" sz="1800" b="1" i="0" u="none" strike="noStrike" baseline="0" dirty="0">
                <a:solidFill>
                  <a:srgbClr val="000000"/>
                </a:solidFill>
                <a:latin typeface="Avantt SemiBold"/>
              </a:rPr>
              <a:t>1931 </a:t>
            </a:r>
            <a:r>
              <a:rPr lang="fr-FR" sz="1800" b="0" i="1" u="none" strike="noStrike" baseline="0" dirty="0">
                <a:solidFill>
                  <a:srgbClr val="000000"/>
                </a:solidFill>
                <a:latin typeface="Avantt"/>
              </a:rPr>
              <a:t>Toni</a:t>
            </a:r>
            <a:r>
              <a:rPr lang="fr-FR" sz="1800" b="0" i="0" u="none" strike="noStrike" baseline="0" dirty="0">
                <a:solidFill>
                  <a:srgbClr val="000000"/>
                </a:solidFill>
                <a:latin typeface="Avantt"/>
              </a:rPr>
              <a:t>, Jean Renoir, 1936</a:t>
            </a:r>
          </a:p>
          <a:p>
            <a:r>
              <a:rPr lang="fr-FR" sz="1800" b="1" i="0" u="none" strike="noStrike" baseline="0" dirty="0">
                <a:solidFill>
                  <a:srgbClr val="000000"/>
                </a:solidFill>
                <a:latin typeface="Avantt SemiBold"/>
              </a:rPr>
              <a:t>1940 </a:t>
            </a:r>
            <a:r>
              <a:rPr lang="fr-FR" sz="1800" b="0" i="1" u="none" strike="noStrike" baseline="0" dirty="0">
                <a:solidFill>
                  <a:srgbClr val="000000"/>
                </a:solidFill>
                <a:latin typeface="Avantt"/>
              </a:rPr>
              <a:t>Les enfants du paradis</a:t>
            </a:r>
            <a:r>
              <a:rPr lang="fr-FR" sz="1800" b="0" i="0" u="none" strike="noStrike" baseline="0" dirty="0">
                <a:solidFill>
                  <a:srgbClr val="000000"/>
                </a:solidFill>
                <a:latin typeface="Avantt"/>
              </a:rPr>
              <a:t>, Marcel Carné, 1945</a:t>
            </a:r>
          </a:p>
          <a:p>
            <a:r>
              <a:rPr lang="fr-FR" sz="1800" b="1" i="0" u="none" strike="noStrike" baseline="0" dirty="0">
                <a:solidFill>
                  <a:srgbClr val="000000"/>
                </a:solidFill>
                <a:latin typeface="Avantt SemiBold"/>
              </a:rPr>
              <a:t>1962 </a:t>
            </a:r>
            <a:r>
              <a:rPr lang="fr-FR" sz="1800" b="0" i="1" u="none" strike="noStrike" baseline="0" dirty="0">
                <a:solidFill>
                  <a:srgbClr val="000000"/>
                </a:solidFill>
                <a:latin typeface="Avantt"/>
              </a:rPr>
              <a:t>O ‘Salto</a:t>
            </a:r>
            <a:r>
              <a:rPr lang="fr-FR" sz="1800" b="0" i="0" u="none" strike="noStrike" baseline="0" dirty="0">
                <a:solidFill>
                  <a:srgbClr val="000000"/>
                </a:solidFill>
                <a:latin typeface="Avantt"/>
              </a:rPr>
              <a:t>, Christian de Chalonge, 1966 </a:t>
            </a:r>
          </a:p>
          <a:p>
            <a:r>
              <a:rPr lang="fr-FR" sz="1800" b="1" i="0" u="none" strike="noStrike" baseline="0" dirty="0">
                <a:solidFill>
                  <a:srgbClr val="000000"/>
                </a:solidFill>
                <a:latin typeface="Avantt SemiBold"/>
              </a:rPr>
              <a:t>1973 </a:t>
            </a:r>
            <a:r>
              <a:rPr lang="fr-FR" sz="1800" b="0" i="1" u="none" strike="noStrike" baseline="0" dirty="0">
                <a:solidFill>
                  <a:srgbClr val="000000"/>
                </a:solidFill>
                <a:latin typeface="Avantt"/>
              </a:rPr>
              <a:t>Nationalité immigré</a:t>
            </a:r>
            <a:r>
              <a:rPr lang="fr-FR" sz="1800" b="0" i="0" u="none" strike="noStrike" baseline="0" dirty="0">
                <a:solidFill>
                  <a:srgbClr val="000000"/>
                </a:solidFill>
                <a:latin typeface="Avantt"/>
              </a:rPr>
              <a:t>, Sidney </a:t>
            </a:r>
            <a:r>
              <a:rPr lang="fr-FR" sz="1800" b="0" i="0" u="none" strike="noStrike" baseline="0" dirty="0" err="1">
                <a:solidFill>
                  <a:srgbClr val="000000"/>
                </a:solidFill>
                <a:latin typeface="Avantt"/>
              </a:rPr>
              <a:t>Sokhona</a:t>
            </a:r>
            <a:r>
              <a:rPr lang="fr-FR" sz="1800" b="0" i="0" u="none" strike="noStrike" baseline="0" dirty="0">
                <a:solidFill>
                  <a:srgbClr val="000000"/>
                </a:solidFill>
                <a:latin typeface="Avantt"/>
              </a:rPr>
              <a:t>, 1975 </a:t>
            </a:r>
          </a:p>
          <a:p>
            <a:r>
              <a:rPr lang="fr-FR" sz="1800" b="1" i="0" u="none" strike="noStrike" baseline="0" dirty="0">
                <a:solidFill>
                  <a:srgbClr val="000000"/>
                </a:solidFill>
                <a:latin typeface="Avantt SemiBold"/>
              </a:rPr>
              <a:t>1983 </a:t>
            </a:r>
            <a:r>
              <a:rPr lang="fr-FR" sz="1800" b="0" i="1" u="none" strike="noStrike" baseline="0" dirty="0">
                <a:solidFill>
                  <a:srgbClr val="000000"/>
                </a:solidFill>
                <a:latin typeface="Avantt"/>
              </a:rPr>
              <a:t>Zone immigrée, </a:t>
            </a:r>
            <a:r>
              <a:rPr lang="fr-FR" sz="1800" b="0" i="0" u="none" strike="noStrike" baseline="0" dirty="0">
                <a:solidFill>
                  <a:srgbClr val="000000"/>
                </a:solidFill>
                <a:latin typeface="Avantt"/>
              </a:rPr>
              <a:t>Collectif Mohamed, 1980 </a:t>
            </a:r>
            <a:endParaRPr lang="fr-FR" dirty="0"/>
          </a:p>
        </p:txBody>
      </p:sp>
      <p:pic>
        <p:nvPicPr>
          <p:cNvPr id="17" name="Image 16">
            <a:extLst>
              <a:ext uri="{FF2B5EF4-FFF2-40B4-BE49-F238E27FC236}">
                <a16:creationId xmlns:a16="http://schemas.microsoft.com/office/drawing/2014/main" id="{1EB4A6F6-5E0B-200E-63EF-7E690E9310D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 r="26126"/>
          <a:stretch/>
        </p:blipFill>
        <p:spPr>
          <a:xfrm>
            <a:off x="431800" y="1955799"/>
            <a:ext cx="4673600" cy="4516863"/>
          </a:xfrm>
          <a:prstGeom prst="rect">
            <a:avLst/>
          </a:prstGeom>
        </p:spPr>
      </p:pic>
    </p:spTree>
    <p:extLst>
      <p:ext uri="{BB962C8B-B14F-4D97-AF65-F5344CB8AC3E}">
        <p14:creationId xmlns:p14="http://schemas.microsoft.com/office/powerpoint/2010/main" val="41368149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698A16-C229-3F60-B732-D7D7A2305BC8}"/>
            </a:ext>
          </a:extLst>
        </p:cNvPr>
        <p:cNvGrpSpPr/>
        <p:nvPr/>
      </p:nvGrpSpPr>
      <p:grpSpPr>
        <a:xfrm>
          <a:off x="0" y="0"/>
          <a:ext cx="0" cy="0"/>
          <a:chOff x="0" y="0"/>
          <a:chExt cx="0" cy="0"/>
        </a:xfrm>
      </p:grpSpPr>
      <p:pic>
        <p:nvPicPr>
          <p:cNvPr id="3" name="Image 2">
            <a:extLst>
              <a:ext uri="{FF2B5EF4-FFF2-40B4-BE49-F238E27FC236}">
                <a16:creationId xmlns:a16="http://schemas.microsoft.com/office/drawing/2014/main" id="{AA64C746-8E0B-53BC-BFBC-262A1F9AC8F7}"/>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342346" y="442047"/>
            <a:ext cx="1398273" cy="543556"/>
          </a:xfrm>
          <a:prstGeom prst="rect">
            <a:avLst/>
          </a:prstGeom>
        </p:spPr>
      </p:pic>
      <p:cxnSp>
        <p:nvCxnSpPr>
          <p:cNvPr id="4" name="Connecteur droit 3">
            <a:extLst>
              <a:ext uri="{FF2B5EF4-FFF2-40B4-BE49-F238E27FC236}">
                <a16:creationId xmlns:a16="http://schemas.microsoft.com/office/drawing/2014/main" id="{7227FAF4-CCA9-69B7-3399-9A3A7D6A056E}"/>
              </a:ext>
            </a:extLst>
          </p:cNvPr>
          <p:cNvCxnSpPr>
            <a:cxnSpLocks/>
          </p:cNvCxnSpPr>
          <p:nvPr/>
        </p:nvCxnSpPr>
        <p:spPr>
          <a:xfrm>
            <a:off x="1846723" y="985603"/>
            <a:ext cx="9017352" cy="13975"/>
          </a:xfrm>
          <a:prstGeom prst="line">
            <a:avLst/>
          </a:prstGeom>
          <a:ln>
            <a:solidFill>
              <a:srgbClr val="968C70"/>
            </a:solidFill>
          </a:ln>
        </p:spPr>
        <p:style>
          <a:lnRef idx="1">
            <a:schemeClr val="dk1"/>
          </a:lnRef>
          <a:fillRef idx="0">
            <a:schemeClr val="dk1"/>
          </a:fillRef>
          <a:effectRef idx="0">
            <a:schemeClr val="dk1"/>
          </a:effectRef>
          <a:fontRef idx="minor">
            <a:schemeClr val="tx1"/>
          </a:fontRef>
        </p:style>
      </p:cxnSp>
      <p:sp>
        <p:nvSpPr>
          <p:cNvPr id="13" name="ZoneTexte 12">
            <a:extLst>
              <a:ext uri="{FF2B5EF4-FFF2-40B4-BE49-F238E27FC236}">
                <a16:creationId xmlns:a16="http://schemas.microsoft.com/office/drawing/2014/main" id="{4F0B4897-1A33-A2F3-0A12-CEA696C36F60}"/>
              </a:ext>
            </a:extLst>
          </p:cNvPr>
          <p:cNvSpPr txBox="1"/>
          <p:nvPr/>
        </p:nvSpPr>
        <p:spPr>
          <a:xfrm>
            <a:off x="1620182" y="75241"/>
            <a:ext cx="9470434" cy="762388"/>
          </a:xfrm>
          <a:prstGeom prst="rect">
            <a:avLst/>
          </a:prstGeom>
          <a:noFill/>
        </p:spPr>
        <p:txBody>
          <a:bodyPr wrap="square" lIns="91440" tIns="45720" rIns="91440" bIns="45720" rtlCol="0" anchor="t">
            <a:spAutoFit/>
          </a:bodyPr>
          <a:lstStyle/>
          <a:p>
            <a:pPr algn="ctr" defTabSz="457203"/>
            <a:r>
              <a:rPr lang="fr-FR" sz="2177" cap="all" dirty="0">
                <a:solidFill>
                  <a:srgbClr val="968C70"/>
                </a:solidFill>
                <a:latin typeface="GT Eesti Pro Text Bold"/>
              </a:rPr>
              <a:t>PRÉSENTATION du musée de l’histoire de l’immigration : </a:t>
            </a:r>
          </a:p>
          <a:p>
            <a:pPr algn="ctr" defTabSz="457203"/>
            <a:r>
              <a:rPr lang="fr-FR" sz="2177" cap="all" dirty="0">
                <a:solidFill>
                  <a:srgbClr val="968C70"/>
                </a:solidFill>
                <a:latin typeface="GT Eesti Pro Text Bold"/>
              </a:rPr>
              <a:t>LE MUSEE D’UNE HISTOIRE COMMUNE</a:t>
            </a:r>
          </a:p>
        </p:txBody>
      </p:sp>
      <p:sp>
        <p:nvSpPr>
          <p:cNvPr id="15" name="ZoneTexte 14">
            <a:extLst>
              <a:ext uri="{FF2B5EF4-FFF2-40B4-BE49-F238E27FC236}">
                <a16:creationId xmlns:a16="http://schemas.microsoft.com/office/drawing/2014/main" id="{98E9AC45-C615-7E6B-F1FC-CAEBE54A61EC}"/>
              </a:ext>
            </a:extLst>
          </p:cNvPr>
          <p:cNvSpPr txBox="1"/>
          <p:nvPr/>
        </p:nvSpPr>
        <p:spPr>
          <a:xfrm>
            <a:off x="924774" y="1133577"/>
            <a:ext cx="10465276" cy="427361"/>
          </a:xfrm>
          <a:prstGeom prst="rect">
            <a:avLst/>
          </a:prstGeom>
          <a:noFill/>
        </p:spPr>
        <p:txBody>
          <a:bodyPr wrap="square" rtlCol="0">
            <a:spAutoFit/>
          </a:bodyPr>
          <a:lstStyle/>
          <a:p>
            <a:pPr algn="ctr" defTabSz="457203"/>
            <a:r>
              <a:rPr lang="fr-FR" sz="2177" cap="all" dirty="0">
                <a:solidFill>
                  <a:srgbClr val="968C70"/>
                </a:solidFill>
                <a:latin typeface="GT Eesti Pro Text Bold"/>
              </a:rPr>
              <a:t>Des parcours insérés dans l’exposition </a:t>
            </a:r>
          </a:p>
        </p:txBody>
      </p:sp>
      <p:sp>
        <p:nvSpPr>
          <p:cNvPr id="6" name="ZoneTexte 5">
            <a:extLst>
              <a:ext uri="{FF2B5EF4-FFF2-40B4-BE49-F238E27FC236}">
                <a16:creationId xmlns:a16="http://schemas.microsoft.com/office/drawing/2014/main" id="{709A80A9-AB9D-92A6-83B0-128A3199D95A}"/>
              </a:ext>
            </a:extLst>
          </p:cNvPr>
          <p:cNvSpPr txBox="1"/>
          <p:nvPr/>
        </p:nvSpPr>
        <p:spPr>
          <a:xfrm>
            <a:off x="284847" y="2064785"/>
            <a:ext cx="5528199" cy="4524315"/>
          </a:xfrm>
          <a:prstGeom prst="rect">
            <a:avLst/>
          </a:prstGeom>
          <a:solidFill>
            <a:schemeClr val="bg1">
              <a:lumMod val="95000"/>
            </a:schemeClr>
          </a:solidFill>
        </p:spPr>
        <p:txBody>
          <a:bodyPr wrap="square" rtlCol="0">
            <a:spAutoFit/>
          </a:bodyPr>
          <a:lstStyle/>
          <a:p>
            <a:r>
              <a:rPr lang="fr-FR" sz="1800" b="1" i="0" u="none" strike="noStrike" baseline="0" dirty="0">
                <a:solidFill>
                  <a:srgbClr val="000000"/>
                </a:solidFill>
                <a:latin typeface="Avantt SemiBold"/>
              </a:rPr>
              <a:t>Un studio de musique</a:t>
            </a:r>
            <a:endParaRPr lang="fr-FR" sz="1800" b="0" i="0" u="none" strike="noStrike" baseline="0" dirty="0">
              <a:solidFill>
                <a:srgbClr val="000000"/>
              </a:solidFill>
              <a:latin typeface="Avantt SemiBold"/>
            </a:endParaRPr>
          </a:p>
          <a:p>
            <a:r>
              <a:rPr lang="fr-FR" sz="1800" b="0" i="0" u="none" strike="noStrike" baseline="0" dirty="0">
                <a:solidFill>
                  <a:srgbClr val="000000"/>
                </a:solidFill>
                <a:latin typeface="Avantt"/>
              </a:rPr>
              <a:t>Les chansons de l’exil ou qui témoignent de la condition immigrée et de ses évolutions ont su atténuer les douleurs du déracinement et susciter de nouvelles solidarités. Cette réalité explique sans doute en partie la richesse des différentes scènes musicales étrangères dans l’Hexagone. Pour rendre compte de ce dynamisme sans équivalent, un espace spécifique, dans la nouvelle exposition permanente, offre au public une large sélection de titres musicaux et de pochettes de disques, allant des années 1930 jusqu’aux années 1990.</a:t>
            </a:r>
          </a:p>
          <a:p>
            <a:r>
              <a:rPr lang="fr-FR" sz="1800" b="0" i="0" u="none" strike="noStrike" baseline="0" dirty="0">
                <a:solidFill>
                  <a:srgbClr val="000000"/>
                </a:solidFill>
                <a:latin typeface="Avantt"/>
              </a:rPr>
              <a:t>Jazz, raï, rumba congolaise, zouk, fado, m’</a:t>
            </a:r>
            <a:r>
              <a:rPr lang="fr-FR" sz="1800" b="0" i="0" u="none" strike="noStrike" baseline="0" dirty="0" err="1">
                <a:solidFill>
                  <a:srgbClr val="000000"/>
                </a:solidFill>
                <a:latin typeface="Avantt"/>
              </a:rPr>
              <a:t>balax</a:t>
            </a:r>
            <a:r>
              <a:rPr lang="fr-FR" sz="1800" b="0" i="0" u="none" strike="noStrike" baseline="0" dirty="0">
                <a:solidFill>
                  <a:srgbClr val="000000"/>
                </a:solidFill>
                <a:latin typeface="Avantt"/>
              </a:rPr>
              <a:t>, afrobeat ou chanson française, sont ainsi présents grâce aux créations de nombreux artistes, qui ont transmis la passion autour d’un patrimoine musical, devenu commun.</a:t>
            </a:r>
            <a:endParaRPr lang="fr-FR" dirty="0"/>
          </a:p>
        </p:txBody>
      </p:sp>
      <p:pic>
        <p:nvPicPr>
          <p:cNvPr id="5" name="Image 4">
            <a:extLst>
              <a:ext uri="{FF2B5EF4-FFF2-40B4-BE49-F238E27FC236}">
                <a16:creationId xmlns:a16="http://schemas.microsoft.com/office/drawing/2014/main" id="{A98B9653-DBAA-5CDC-ED5A-02AA52EFD0A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97215" y="2446524"/>
            <a:ext cx="5769638" cy="3846425"/>
          </a:xfrm>
          <a:prstGeom prst="rect">
            <a:avLst/>
          </a:prstGeom>
        </p:spPr>
      </p:pic>
    </p:spTree>
    <p:extLst>
      <p:ext uri="{BB962C8B-B14F-4D97-AF65-F5344CB8AC3E}">
        <p14:creationId xmlns:p14="http://schemas.microsoft.com/office/powerpoint/2010/main" val="35523836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02872A-92F0-16B7-F5E7-76FCC0978868}"/>
            </a:ext>
          </a:extLst>
        </p:cNvPr>
        <p:cNvGrpSpPr/>
        <p:nvPr/>
      </p:nvGrpSpPr>
      <p:grpSpPr>
        <a:xfrm>
          <a:off x="0" y="0"/>
          <a:ext cx="0" cy="0"/>
          <a:chOff x="0" y="0"/>
          <a:chExt cx="0" cy="0"/>
        </a:xfrm>
      </p:grpSpPr>
      <p:pic>
        <p:nvPicPr>
          <p:cNvPr id="3" name="Image 2">
            <a:extLst>
              <a:ext uri="{FF2B5EF4-FFF2-40B4-BE49-F238E27FC236}">
                <a16:creationId xmlns:a16="http://schemas.microsoft.com/office/drawing/2014/main" id="{3FA9EDB7-AC25-6F8E-44DA-1DD14EF9B9FF}"/>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342346" y="442047"/>
            <a:ext cx="1398273" cy="543556"/>
          </a:xfrm>
          <a:prstGeom prst="rect">
            <a:avLst/>
          </a:prstGeom>
        </p:spPr>
      </p:pic>
      <p:cxnSp>
        <p:nvCxnSpPr>
          <p:cNvPr id="4" name="Connecteur droit 3">
            <a:extLst>
              <a:ext uri="{FF2B5EF4-FFF2-40B4-BE49-F238E27FC236}">
                <a16:creationId xmlns:a16="http://schemas.microsoft.com/office/drawing/2014/main" id="{7A5230B8-C205-3C71-CEF4-291FD94853A8}"/>
              </a:ext>
            </a:extLst>
          </p:cNvPr>
          <p:cNvCxnSpPr>
            <a:cxnSpLocks/>
          </p:cNvCxnSpPr>
          <p:nvPr/>
        </p:nvCxnSpPr>
        <p:spPr>
          <a:xfrm>
            <a:off x="1846723" y="985603"/>
            <a:ext cx="9017352" cy="13975"/>
          </a:xfrm>
          <a:prstGeom prst="line">
            <a:avLst/>
          </a:prstGeom>
          <a:ln>
            <a:solidFill>
              <a:srgbClr val="968C70"/>
            </a:solidFill>
          </a:ln>
        </p:spPr>
        <p:style>
          <a:lnRef idx="1">
            <a:schemeClr val="dk1"/>
          </a:lnRef>
          <a:fillRef idx="0">
            <a:schemeClr val="dk1"/>
          </a:fillRef>
          <a:effectRef idx="0">
            <a:schemeClr val="dk1"/>
          </a:effectRef>
          <a:fontRef idx="minor">
            <a:schemeClr val="tx1"/>
          </a:fontRef>
        </p:style>
      </p:cxnSp>
      <p:sp>
        <p:nvSpPr>
          <p:cNvPr id="13" name="ZoneTexte 12">
            <a:extLst>
              <a:ext uri="{FF2B5EF4-FFF2-40B4-BE49-F238E27FC236}">
                <a16:creationId xmlns:a16="http://schemas.microsoft.com/office/drawing/2014/main" id="{50BA961D-86B6-EE2C-2DD4-6443AE0A01AD}"/>
              </a:ext>
            </a:extLst>
          </p:cNvPr>
          <p:cNvSpPr txBox="1"/>
          <p:nvPr/>
        </p:nvSpPr>
        <p:spPr>
          <a:xfrm>
            <a:off x="1620182" y="75241"/>
            <a:ext cx="9470434" cy="762388"/>
          </a:xfrm>
          <a:prstGeom prst="rect">
            <a:avLst/>
          </a:prstGeom>
          <a:noFill/>
        </p:spPr>
        <p:txBody>
          <a:bodyPr wrap="square" lIns="91440" tIns="45720" rIns="91440" bIns="45720" rtlCol="0" anchor="t">
            <a:spAutoFit/>
          </a:bodyPr>
          <a:lstStyle/>
          <a:p>
            <a:pPr algn="ctr" defTabSz="457203"/>
            <a:r>
              <a:rPr lang="fr-FR" sz="2177" cap="all" dirty="0">
                <a:solidFill>
                  <a:srgbClr val="968C70"/>
                </a:solidFill>
                <a:latin typeface="GT Eesti Pro Text Bold"/>
              </a:rPr>
              <a:t>PRÉSENTATION du musée de l’histoire de l’immigration : </a:t>
            </a:r>
          </a:p>
          <a:p>
            <a:pPr algn="ctr" defTabSz="457203"/>
            <a:r>
              <a:rPr lang="fr-FR" sz="2177" cap="all" dirty="0">
                <a:solidFill>
                  <a:srgbClr val="968C70"/>
                </a:solidFill>
                <a:latin typeface="GT Eesti Pro Text Bold"/>
              </a:rPr>
              <a:t>LE MUSEE D’UNE HISTOIRE COMMUNE</a:t>
            </a:r>
          </a:p>
        </p:txBody>
      </p:sp>
      <p:sp>
        <p:nvSpPr>
          <p:cNvPr id="15" name="ZoneTexte 14">
            <a:extLst>
              <a:ext uri="{FF2B5EF4-FFF2-40B4-BE49-F238E27FC236}">
                <a16:creationId xmlns:a16="http://schemas.microsoft.com/office/drawing/2014/main" id="{DF28DB8B-EE5F-956A-B85A-D68DF29B3E39}"/>
              </a:ext>
            </a:extLst>
          </p:cNvPr>
          <p:cNvSpPr txBox="1"/>
          <p:nvPr/>
        </p:nvSpPr>
        <p:spPr>
          <a:xfrm>
            <a:off x="1154098" y="996967"/>
            <a:ext cx="9940032" cy="427361"/>
          </a:xfrm>
          <a:prstGeom prst="rect">
            <a:avLst/>
          </a:prstGeom>
          <a:noFill/>
        </p:spPr>
        <p:txBody>
          <a:bodyPr wrap="square" rtlCol="0">
            <a:spAutoFit/>
          </a:bodyPr>
          <a:lstStyle/>
          <a:p>
            <a:pPr algn="ctr" defTabSz="457203"/>
            <a:r>
              <a:rPr lang="fr-FR" sz="2177" cap="all" dirty="0">
                <a:solidFill>
                  <a:srgbClr val="968C70"/>
                </a:solidFill>
                <a:latin typeface="GT Eesti Pro Text Bold"/>
              </a:rPr>
              <a:t>Des parcours insérés dans l’exposition </a:t>
            </a:r>
          </a:p>
        </p:txBody>
      </p:sp>
      <p:sp>
        <p:nvSpPr>
          <p:cNvPr id="2" name="ZoneTexte 1">
            <a:extLst>
              <a:ext uri="{FF2B5EF4-FFF2-40B4-BE49-F238E27FC236}">
                <a16:creationId xmlns:a16="http://schemas.microsoft.com/office/drawing/2014/main" id="{4ABE6117-013B-41D5-F9FF-B1D0C9566D73}"/>
              </a:ext>
            </a:extLst>
          </p:cNvPr>
          <p:cNvSpPr txBox="1"/>
          <p:nvPr/>
        </p:nvSpPr>
        <p:spPr>
          <a:xfrm>
            <a:off x="6445188" y="1932211"/>
            <a:ext cx="4786544" cy="3970318"/>
          </a:xfrm>
          <a:prstGeom prst="rect">
            <a:avLst/>
          </a:prstGeom>
          <a:solidFill>
            <a:schemeClr val="bg1">
              <a:lumMod val="95000"/>
            </a:schemeClr>
          </a:solidFill>
        </p:spPr>
        <p:txBody>
          <a:bodyPr wrap="square" rtlCol="0">
            <a:spAutoFit/>
          </a:bodyPr>
          <a:lstStyle/>
          <a:p>
            <a:r>
              <a:rPr lang="fr-FR" sz="1800" b="1" i="0" u="none" strike="noStrike" baseline="0" dirty="0">
                <a:solidFill>
                  <a:srgbClr val="000000"/>
                </a:solidFill>
                <a:latin typeface="Avantt SemiBold"/>
              </a:rPr>
              <a:t>Un salon Mosaïque </a:t>
            </a:r>
          </a:p>
          <a:p>
            <a:endParaRPr lang="fr-FR" sz="1800" b="1" i="0" u="none" strike="noStrike" baseline="0" dirty="0">
              <a:solidFill>
                <a:srgbClr val="000000"/>
              </a:solidFill>
              <a:latin typeface="Avantt SemiBold"/>
            </a:endParaRPr>
          </a:p>
          <a:p>
            <a:r>
              <a:rPr lang="fr-FR" dirty="0"/>
              <a:t>Pensée comme une émission sur et pour les immigrés, s'efforçant de leur procurer une meilleure connaissance de leurs droits, </a:t>
            </a:r>
            <a:r>
              <a:rPr lang="fr-FR" i="1" dirty="0"/>
              <a:t>Mosaïque</a:t>
            </a:r>
            <a:r>
              <a:rPr lang="fr-FR" dirty="0"/>
              <a:t> devient au fil des années une porte ouverte sur les cultures de l’immigration. L’émission invitait des artistes, musiciens, écrivains, cinéastes, chercheurs et hommes politiques à débattre sur le plateau, proposant des reportages de société sur les luttes ouvrières, l’école, le logement, la place des femmes, la vie en régions, les violences policières, ou encore la place et les revendications de la « seconde génération ». </a:t>
            </a:r>
          </a:p>
        </p:txBody>
      </p:sp>
      <p:pic>
        <p:nvPicPr>
          <p:cNvPr id="7" name="Image 6">
            <a:extLst>
              <a:ext uri="{FF2B5EF4-FFF2-40B4-BE49-F238E27FC236}">
                <a16:creationId xmlns:a16="http://schemas.microsoft.com/office/drawing/2014/main" id="{74027EA6-CBD5-10F9-984D-4EE7DC01DEB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5098" y="1902079"/>
            <a:ext cx="5954876" cy="3970318"/>
          </a:xfrm>
          <a:prstGeom prst="rect">
            <a:avLst/>
          </a:prstGeom>
        </p:spPr>
      </p:pic>
    </p:spTree>
    <p:extLst>
      <p:ext uri="{BB962C8B-B14F-4D97-AF65-F5344CB8AC3E}">
        <p14:creationId xmlns:p14="http://schemas.microsoft.com/office/powerpoint/2010/main" val="39068814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A7B882-51C0-EAEF-011F-4D1143B3C6E1}"/>
            </a:ext>
          </a:extLst>
        </p:cNvPr>
        <p:cNvGrpSpPr/>
        <p:nvPr/>
      </p:nvGrpSpPr>
      <p:grpSpPr>
        <a:xfrm>
          <a:off x="0" y="0"/>
          <a:ext cx="0" cy="0"/>
          <a:chOff x="0" y="0"/>
          <a:chExt cx="0" cy="0"/>
        </a:xfrm>
      </p:grpSpPr>
      <p:pic>
        <p:nvPicPr>
          <p:cNvPr id="3" name="Image 2">
            <a:extLst>
              <a:ext uri="{FF2B5EF4-FFF2-40B4-BE49-F238E27FC236}">
                <a16:creationId xmlns:a16="http://schemas.microsoft.com/office/drawing/2014/main" id="{5C9A04E3-EF2E-B313-6C90-B9345CF7C186}"/>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342346" y="442047"/>
            <a:ext cx="1398273" cy="543556"/>
          </a:xfrm>
          <a:prstGeom prst="rect">
            <a:avLst/>
          </a:prstGeom>
        </p:spPr>
      </p:pic>
      <p:cxnSp>
        <p:nvCxnSpPr>
          <p:cNvPr id="4" name="Connecteur droit 3">
            <a:extLst>
              <a:ext uri="{FF2B5EF4-FFF2-40B4-BE49-F238E27FC236}">
                <a16:creationId xmlns:a16="http://schemas.microsoft.com/office/drawing/2014/main" id="{2D747997-A57B-53EA-2ED6-B5C9366F630A}"/>
              </a:ext>
            </a:extLst>
          </p:cNvPr>
          <p:cNvCxnSpPr>
            <a:cxnSpLocks/>
          </p:cNvCxnSpPr>
          <p:nvPr/>
        </p:nvCxnSpPr>
        <p:spPr>
          <a:xfrm>
            <a:off x="1846723" y="985603"/>
            <a:ext cx="9017352" cy="13975"/>
          </a:xfrm>
          <a:prstGeom prst="line">
            <a:avLst/>
          </a:prstGeom>
          <a:ln>
            <a:solidFill>
              <a:srgbClr val="968C70"/>
            </a:solidFill>
          </a:ln>
        </p:spPr>
        <p:style>
          <a:lnRef idx="1">
            <a:schemeClr val="dk1"/>
          </a:lnRef>
          <a:fillRef idx="0">
            <a:schemeClr val="dk1"/>
          </a:fillRef>
          <a:effectRef idx="0">
            <a:schemeClr val="dk1"/>
          </a:effectRef>
          <a:fontRef idx="minor">
            <a:schemeClr val="tx1"/>
          </a:fontRef>
        </p:style>
      </p:cxnSp>
      <p:sp>
        <p:nvSpPr>
          <p:cNvPr id="13" name="ZoneTexte 12">
            <a:extLst>
              <a:ext uri="{FF2B5EF4-FFF2-40B4-BE49-F238E27FC236}">
                <a16:creationId xmlns:a16="http://schemas.microsoft.com/office/drawing/2014/main" id="{07ADFAEF-F5C2-D3C5-6D2D-4D520D8FF957}"/>
              </a:ext>
            </a:extLst>
          </p:cNvPr>
          <p:cNvSpPr txBox="1"/>
          <p:nvPr/>
        </p:nvSpPr>
        <p:spPr>
          <a:xfrm>
            <a:off x="1620182" y="75241"/>
            <a:ext cx="9470434" cy="762388"/>
          </a:xfrm>
          <a:prstGeom prst="rect">
            <a:avLst/>
          </a:prstGeom>
          <a:noFill/>
        </p:spPr>
        <p:txBody>
          <a:bodyPr wrap="square" lIns="91440" tIns="45720" rIns="91440" bIns="45720" rtlCol="0" anchor="t">
            <a:spAutoFit/>
          </a:bodyPr>
          <a:lstStyle/>
          <a:p>
            <a:pPr algn="ctr" defTabSz="457203"/>
            <a:r>
              <a:rPr lang="fr-FR" sz="2177" cap="all" dirty="0">
                <a:solidFill>
                  <a:srgbClr val="968C70"/>
                </a:solidFill>
                <a:latin typeface="GT Eesti Pro Text Bold"/>
              </a:rPr>
              <a:t>PRÉSENTATION du musée de l’histoire de l’immigration : </a:t>
            </a:r>
          </a:p>
          <a:p>
            <a:pPr algn="ctr" defTabSz="457203"/>
            <a:r>
              <a:rPr lang="fr-FR" sz="2177" cap="all" dirty="0">
                <a:solidFill>
                  <a:srgbClr val="968C70"/>
                </a:solidFill>
                <a:latin typeface="GT Eesti Pro Text Bold"/>
              </a:rPr>
              <a:t>LE MUSEE D’UNE HISTOIRE COMMUNE</a:t>
            </a:r>
          </a:p>
        </p:txBody>
      </p:sp>
      <p:sp>
        <p:nvSpPr>
          <p:cNvPr id="15" name="ZoneTexte 14">
            <a:extLst>
              <a:ext uri="{FF2B5EF4-FFF2-40B4-BE49-F238E27FC236}">
                <a16:creationId xmlns:a16="http://schemas.microsoft.com/office/drawing/2014/main" id="{629D358D-B8CA-1BC2-9EE9-9EAB9F8E4AAD}"/>
              </a:ext>
            </a:extLst>
          </p:cNvPr>
          <p:cNvSpPr txBox="1"/>
          <p:nvPr/>
        </p:nvSpPr>
        <p:spPr>
          <a:xfrm>
            <a:off x="1154098" y="996967"/>
            <a:ext cx="9940032" cy="427361"/>
          </a:xfrm>
          <a:prstGeom prst="rect">
            <a:avLst/>
          </a:prstGeom>
          <a:noFill/>
        </p:spPr>
        <p:txBody>
          <a:bodyPr wrap="square" rtlCol="0">
            <a:spAutoFit/>
          </a:bodyPr>
          <a:lstStyle/>
          <a:p>
            <a:pPr algn="ctr" defTabSz="457203"/>
            <a:r>
              <a:rPr lang="fr-FR" sz="2177" cap="all" dirty="0">
                <a:solidFill>
                  <a:srgbClr val="968C70"/>
                </a:solidFill>
                <a:latin typeface="GT Eesti Pro Text Bold"/>
              </a:rPr>
              <a:t>Des parcours insérés dans l’exposition </a:t>
            </a:r>
          </a:p>
        </p:txBody>
      </p:sp>
      <p:sp>
        <p:nvSpPr>
          <p:cNvPr id="2" name="ZoneTexte 1">
            <a:extLst>
              <a:ext uri="{FF2B5EF4-FFF2-40B4-BE49-F238E27FC236}">
                <a16:creationId xmlns:a16="http://schemas.microsoft.com/office/drawing/2014/main" id="{780C1055-19D8-CFCD-89BB-39FBB0C116B0}"/>
              </a:ext>
            </a:extLst>
          </p:cNvPr>
          <p:cNvSpPr txBox="1"/>
          <p:nvPr/>
        </p:nvSpPr>
        <p:spPr>
          <a:xfrm>
            <a:off x="342346" y="1583666"/>
            <a:ext cx="5694532" cy="4801314"/>
          </a:xfrm>
          <a:prstGeom prst="rect">
            <a:avLst/>
          </a:prstGeom>
          <a:solidFill>
            <a:schemeClr val="bg1">
              <a:lumMod val="95000"/>
            </a:schemeClr>
          </a:solidFill>
        </p:spPr>
        <p:txBody>
          <a:bodyPr wrap="square" rtlCol="0">
            <a:spAutoFit/>
          </a:bodyPr>
          <a:lstStyle/>
          <a:p>
            <a:r>
              <a:rPr lang="fr-FR" b="1" dirty="0">
                <a:solidFill>
                  <a:srgbClr val="000000"/>
                </a:solidFill>
                <a:latin typeface="Avantt SemiBold"/>
              </a:rPr>
              <a:t>Des bornes interactives</a:t>
            </a:r>
            <a:endParaRPr lang="fr-FR" sz="1800" b="1" i="0" u="none" strike="noStrike" baseline="0" dirty="0">
              <a:solidFill>
                <a:srgbClr val="000000"/>
              </a:solidFill>
              <a:latin typeface="Avantt SemiBold"/>
            </a:endParaRPr>
          </a:p>
          <a:p>
            <a:endParaRPr lang="fr-FR" sz="1800" b="1" i="0" u="none" strike="noStrike" baseline="0" dirty="0">
              <a:solidFill>
                <a:srgbClr val="000000"/>
              </a:solidFill>
              <a:latin typeface="Avantt SemiBold"/>
            </a:endParaRPr>
          </a:p>
          <a:p>
            <a:r>
              <a:rPr lang="fr-FR" sz="1800" b="0" i="0" u="none" strike="noStrike" baseline="0" dirty="0">
                <a:solidFill>
                  <a:srgbClr val="000000"/>
                </a:solidFill>
                <a:latin typeface="Avantt"/>
              </a:rPr>
              <a:t>Elles permettent d’aborder les migrations par de multiples entrées.</a:t>
            </a:r>
          </a:p>
          <a:p>
            <a:r>
              <a:rPr lang="fr-FR" sz="1800" b="0" i="0" u="none" strike="noStrike" baseline="0" dirty="0">
                <a:solidFill>
                  <a:srgbClr val="000000"/>
                </a:solidFill>
                <a:latin typeface="Avantt"/>
              </a:rPr>
              <a:t>• Au fil de l’exposition, visiteuses et visiteurs peuvent accéder à des dispositifs numériques afin de faire un point sur la législation en vigueur en matière de nationalité à l’aide de courts films d’animation. D’une durée d’environ trois minutes, ils présentent les principales règles du droit en la matière, les spécificités de leur application selon les territoires considérés afin que chacune et chacun puisse en saisir les enjeux et les évolutions. Ces dispositifs sont positionnés dans les salles 1789, 1848, 1889, 1917, 1940, 1962 et 1983.</a:t>
            </a:r>
          </a:p>
          <a:p>
            <a:r>
              <a:rPr lang="fr-FR" sz="1800" b="0" i="0" u="none" strike="noStrike" baseline="0" dirty="0">
                <a:solidFill>
                  <a:srgbClr val="000000"/>
                </a:solidFill>
                <a:latin typeface="Avantt"/>
              </a:rPr>
              <a:t>• Cartes et données statistiques sont également accessibles pour une compréhension plus actuelle des questions migratoires</a:t>
            </a:r>
            <a:endParaRPr lang="fr-FR" dirty="0"/>
          </a:p>
        </p:txBody>
      </p:sp>
      <p:pic>
        <p:nvPicPr>
          <p:cNvPr id="6" name="Image 5">
            <a:extLst>
              <a:ext uri="{FF2B5EF4-FFF2-40B4-BE49-F238E27FC236}">
                <a16:creationId xmlns:a16="http://schemas.microsoft.com/office/drawing/2014/main" id="{BD4018C4-32BD-000D-E039-ED2ABFB5D93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7337" r="5244"/>
          <a:stretch/>
        </p:blipFill>
        <p:spPr>
          <a:xfrm>
            <a:off x="6582978" y="1570966"/>
            <a:ext cx="4827197" cy="4773364"/>
          </a:xfrm>
          <a:prstGeom prst="rect">
            <a:avLst/>
          </a:prstGeom>
        </p:spPr>
      </p:pic>
    </p:spTree>
    <p:extLst>
      <p:ext uri="{BB962C8B-B14F-4D97-AF65-F5344CB8AC3E}">
        <p14:creationId xmlns:p14="http://schemas.microsoft.com/office/powerpoint/2010/main" val="11854986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FE5F85-24F7-40F5-F180-F5BD7DFD8FFC}"/>
            </a:ext>
          </a:extLst>
        </p:cNvPr>
        <p:cNvGrpSpPr/>
        <p:nvPr/>
      </p:nvGrpSpPr>
      <p:grpSpPr>
        <a:xfrm>
          <a:off x="0" y="0"/>
          <a:ext cx="0" cy="0"/>
          <a:chOff x="0" y="0"/>
          <a:chExt cx="0" cy="0"/>
        </a:xfrm>
      </p:grpSpPr>
      <p:pic>
        <p:nvPicPr>
          <p:cNvPr id="3" name="Image 2">
            <a:extLst>
              <a:ext uri="{FF2B5EF4-FFF2-40B4-BE49-F238E27FC236}">
                <a16:creationId xmlns:a16="http://schemas.microsoft.com/office/drawing/2014/main" id="{E026559E-6C63-20F5-C96F-2F6FA15173D8}"/>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342346" y="442047"/>
            <a:ext cx="1398273" cy="543556"/>
          </a:xfrm>
          <a:prstGeom prst="rect">
            <a:avLst/>
          </a:prstGeom>
        </p:spPr>
      </p:pic>
      <p:cxnSp>
        <p:nvCxnSpPr>
          <p:cNvPr id="4" name="Connecteur droit 3">
            <a:extLst>
              <a:ext uri="{FF2B5EF4-FFF2-40B4-BE49-F238E27FC236}">
                <a16:creationId xmlns:a16="http://schemas.microsoft.com/office/drawing/2014/main" id="{A1BEBABE-4514-7320-7A01-B8F256F8DF72}"/>
              </a:ext>
            </a:extLst>
          </p:cNvPr>
          <p:cNvCxnSpPr>
            <a:cxnSpLocks/>
          </p:cNvCxnSpPr>
          <p:nvPr/>
        </p:nvCxnSpPr>
        <p:spPr>
          <a:xfrm>
            <a:off x="1846723" y="985603"/>
            <a:ext cx="9017352" cy="13975"/>
          </a:xfrm>
          <a:prstGeom prst="line">
            <a:avLst/>
          </a:prstGeom>
          <a:ln>
            <a:solidFill>
              <a:srgbClr val="968C70"/>
            </a:solidFill>
          </a:ln>
        </p:spPr>
        <p:style>
          <a:lnRef idx="1">
            <a:schemeClr val="dk1"/>
          </a:lnRef>
          <a:fillRef idx="0">
            <a:schemeClr val="dk1"/>
          </a:fillRef>
          <a:effectRef idx="0">
            <a:schemeClr val="dk1"/>
          </a:effectRef>
          <a:fontRef idx="minor">
            <a:schemeClr val="tx1"/>
          </a:fontRef>
        </p:style>
      </p:cxnSp>
      <p:sp>
        <p:nvSpPr>
          <p:cNvPr id="13" name="ZoneTexte 12">
            <a:extLst>
              <a:ext uri="{FF2B5EF4-FFF2-40B4-BE49-F238E27FC236}">
                <a16:creationId xmlns:a16="http://schemas.microsoft.com/office/drawing/2014/main" id="{30705D05-1BEB-D331-15EF-43FA85E3A8AF}"/>
              </a:ext>
            </a:extLst>
          </p:cNvPr>
          <p:cNvSpPr txBox="1"/>
          <p:nvPr/>
        </p:nvSpPr>
        <p:spPr>
          <a:xfrm>
            <a:off x="1620182" y="75241"/>
            <a:ext cx="9470434" cy="762388"/>
          </a:xfrm>
          <a:prstGeom prst="rect">
            <a:avLst/>
          </a:prstGeom>
          <a:noFill/>
        </p:spPr>
        <p:txBody>
          <a:bodyPr wrap="square" lIns="91440" tIns="45720" rIns="91440" bIns="45720" rtlCol="0" anchor="t">
            <a:spAutoFit/>
          </a:bodyPr>
          <a:lstStyle/>
          <a:p>
            <a:pPr algn="ctr" defTabSz="457203"/>
            <a:r>
              <a:rPr lang="fr-FR" sz="2177" cap="all" dirty="0">
                <a:solidFill>
                  <a:srgbClr val="968C70"/>
                </a:solidFill>
                <a:latin typeface="GT Eesti Pro Text Bold"/>
              </a:rPr>
              <a:t>PRÉSENTATION du musée de l’histoire de l’immigration : </a:t>
            </a:r>
          </a:p>
          <a:p>
            <a:pPr algn="ctr" defTabSz="457203"/>
            <a:r>
              <a:rPr lang="fr-FR" sz="2177" cap="all" dirty="0">
                <a:solidFill>
                  <a:srgbClr val="968C70"/>
                </a:solidFill>
                <a:latin typeface="GT Eesti Pro Text Bold"/>
              </a:rPr>
              <a:t>LE MUSEE D’UNE HISTOIRE COMMUNE</a:t>
            </a:r>
          </a:p>
        </p:txBody>
      </p:sp>
      <p:sp>
        <p:nvSpPr>
          <p:cNvPr id="5" name="ZoneTexte 4">
            <a:extLst>
              <a:ext uri="{FF2B5EF4-FFF2-40B4-BE49-F238E27FC236}">
                <a16:creationId xmlns:a16="http://schemas.microsoft.com/office/drawing/2014/main" id="{654A3A36-33CF-785D-0733-ACB25350EBD1}"/>
              </a:ext>
            </a:extLst>
          </p:cNvPr>
          <p:cNvSpPr txBox="1"/>
          <p:nvPr/>
        </p:nvSpPr>
        <p:spPr>
          <a:xfrm>
            <a:off x="1327925" y="999578"/>
            <a:ext cx="9940032" cy="427361"/>
          </a:xfrm>
          <a:prstGeom prst="rect">
            <a:avLst/>
          </a:prstGeom>
          <a:noFill/>
        </p:spPr>
        <p:txBody>
          <a:bodyPr wrap="square" rtlCol="0">
            <a:spAutoFit/>
          </a:bodyPr>
          <a:lstStyle/>
          <a:p>
            <a:pPr algn="ctr" defTabSz="457203"/>
            <a:r>
              <a:rPr lang="fr-FR" sz="2177" cap="all" dirty="0">
                <a:solidFill>
                  <a:srgbClr val="968C70"/>
                </a:solidFill>
                <a:latin typeface="GT Eesti Pro Text Bold"/>
              </a:rPr>
              <a:t>UN PARCOURS,  TROIS COLLECTIONS</a:t>
            </a:r>
          </a:p>
        </p:txBody>
      </p:sp>
      <p:pic>
        <p:nvPicPr>
          <p:cNvPr id="14" name="Image 13">
            <a:extLst>
              <a:ext uri="{FF2B5EF4-FFF2-40B4-BE49-F238E27FC236}">
                <a16:creationId xmlns:a16="http://schemas.microsoft.com/office/drawing/2014/main" id="{D5A489D4-B8FA-4FA2-2325-4EDDF710C64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6719" r="13092" b="4259"/>
          <a:stretch/>
        </p:blipFill>
        <p:spPr>
          <a:xfrm>
            <a:off x="342346" y="1855588"/>
            <a:ext cx="6997700" cy="4241801"/>
          </a:xfrm>
          <a:prstGeom prst="rect">
            <a:avLst/>
          </a:prstGeom>
        </p:spPr>
      </p:pic>
      <p:sp>
        <p:nvSpPr>
          <p:cNvPr id="16" name="ZoneTexte 15">
            <a:extLst>
              <a:ext uri="{FF2B5EF4-FFF2-40B4-BE49-F238E27FC236}">
                <a16:creationId xmlns:a16="http://schemas.microsoft.com/office/drawing/2014/main" id="{CCCF978E-1BF4-034C-E028-801C86D3AED8}"/>
              </a:ext>
            </a:extLst>
          </p:cNvPr>
          <p:cNvSpPr txBox="1"/>
          <p:nvPr/>
        </p:nvSpPr>
        <p:spPr>
          <a:xfrm>
            <a:off x="7518400" y="1828800"/>
            <a:ext cx="3962400" cy="2308324"/>
          </a:xfrm>
          <a:prstGeom prst="rect">
            <a:avLst/>
          </a:prstGeom>
          <a:noFill/>
        </p:spPr>
        <p:txBody>
          <a:bodyPr wrap="square" rtlCol="0">
            <a:spAutoFit/>
          </a:bodyPr>
          <a:lstStyle/>
          <a:p>
            <a:r>
              <a:rPr lang="fr-FR" b="1" dirty="0"/>
              <a:t>Une collection HISTOIRE </a:t>
            </a:r>
            <a:r>
              <a:rPr lang="fr-FR" dirty="0"/>
              <a:t>qui regroupe des matériaux, des sources variées relatives à nos thématiques : </a:t>
            </a:r>
          </a:p>
          <a:p>
            <a:r>
              <a:rPr lang="fr-FR" dirty="0"/>
              <a:t>- manuscrits (lettres)</a:t>
            </a:r>
          </a:p>
          <a:p>
            <a:r>
              <a:rPr lang="fr-FR" dirty="0"/>
              <a:t>- imprimés (presse</a:t>
            </a:r>
            <a:r>
              <a:rPr lang="fr-FR"/>
              <a:t>, affiches)</a:t>
            </a:r>
            <a:endParaRPr lang="fr-FR" dirty="0"/>
          </a:p>
          <a:p>
            <a:r>
              <a:rPr lang="fr-FR" dirty="0"/>
              <a:t>- objets</a:t>
            </a:r>
          </a:p>
          <a:p>
            <a:r>
              <a:rPr lang="fr-FR" dirty="0"/>
              <a:t>- photographies</a:t>
            </a:r>
          </a:p>
          <a:p>
            <a:r>
              <a:rPr lang="fr-FR" dirty="0"/>
              <a:t> etc…</a:t>
            </a:r>
          </a:p>
        </p:txBody>
      </p:sp>
      <p:sp>
        <p:nvSpPr>
          <p:cNvPr id="17" name="Rectangle : coins arrondis 16">
            <a:extLst>
              <a:ext uri="{FF2B5EF4-FFF2-40B4-BE49-F238E27FC236}">
                <a16:creationId xmlns:a16="http://schemas.microsoft.com/office/drawing/2014/main" id="{50C7A578-1634-BD31-DB80-497FC8D94B74}"/>
              </a:ext>
            </a:extLst>
          </p:cNvPr>
          <p:cNvSpPr/>
          <p:nvPr/>
        </p:nvSpPr>
        <p:spPr>
          <a:xfrm>
            <a:off x="3136900" y="1828800"/>
            <a:ext cx="2425700" cy="1879600"/>
          </a:xfrm>
          <a:prstGeom prst="roundRect">
            <a:avLst/>
          </a:prstGeom>
          <a:no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1442648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A75C8C-FC4D-2741-6C4A-EAB6757E4320}"/>
            </a:ext>
          </a:extLst>
        </p:cNvPr>
        <p:cNvGrpSpPr/>
        <p:nvPr/>
      </p:nvGrpSpPr>
      <p:grpSpPr>
        <a:xfrm>
          <a:off x="0" y="0"/>
          <a:ext cx="0" cy="0"/>
          <a:chOff x="0" y="0"/>
          <a:chExt cx="0" cy="0"/>
        </a:xfrm>
      </p:grpSpPr>
      <p:pic>
        <p:nvPicPr>
          <p:cNvPr id="3" name="Image 2">
            <a:extLst>
              <a:ext uri="{FF2B5EF4-FFF2-40B4-BE49-F238E27FC236}">
                <a16:creationId xmlns:a16="http://schemas.microsoft.com/office/drawing/2014/main" id="{8C0DCFE6-2108-1653-62CD-ED3486703D8F}"/>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342346" y="442047"/>
            <a:ext cx="1398273" cy="543556"/>
          </a:xfrm>
          <a:prstGeom prst="rect">
            <a:avLst/>
          </a:prstGeom>
        </p:spPr>
      </p:pic>
      <p:cxnSp>
        <p:nvCxnSpPr>
          <p:cNvPr id="4" name="Connecteur droit 3">
            <a:extLst>
              <a:ext uri="{FF2B5EF4-FFF2-40B4-BE49-F238E27FC236}">
                <a16:creationId xmlns:a16="http://schemas.microsoft.com/office/drawing/2014/main" id="{F02FD078-72CF-6EED-F079-0853EBF261F7}"/>
              </a:ext>
            </a:extLst>
          </p:cNvPr>
          <p:cNvCxnSpPr>
            <a:cxnSpLocks/>
          </p:cNvCxnSpPr>
          <p:nvPr/>
        </p:nvCxnSpPr>
        <p:spPr>
          <a:xfrm>
            <a:off x="1846723" y="985603"/>
            <a:ext cx="9017352" cy="13975"/>
          </a:xfrm>
          <a:prstGeom prst="line">
            <a:avLst/>
          </a:prstGeom>
          <a:ln>
            <a:solidFill>
              <a:srgbClr val="968C70"/>
            </a:solidFill>
          </a:ln>
        </p:spPr>
        <p:style>
          <a:lnRef idx="1">
            <a:schemeClr val="dk1"/>
          </a:lnRef>
          <a:fillRef idx="0">
            <a:schemeClr val="dk1"/>
          </a:fillRef>
          <a:effectRef idx="0">
            <a:schemeClr val="dk1"/>
          </a:effectRef>
          <a:fontRef idx="minor">
            <a:schemeClr val="tx1"/>
          </a:fontRef>
        </p:style>
      </p:cxnSp>
      <p:sp>
        <p:nvSpPr>
          <p:cNvPr id="13" name="ZoneTexte 12">
            <a:extLst>
              <a:ext uri="{FF2B5EF4-FFF2-40B4-BE49-F238E27FC236}">
                <a16:creationId xmlns:a16="http://schemas.microsoft.com/office/drawing/2014/main" id="{AE427708-DAEA-2389-698D-8054F19EF8CA}"/>
              </a:ext>
            </a:extLst>
          </p:cNvPr>
          <p:cNvSpPr txBox="1"/>
          <p:nvPr/>
        </p:nvSpPr>
        <p:spPr>
          <a:xfrm>
            <a:off x="1620182" y="75241"/>
            <a:ext cx="9470434" cy="762388"/>
          </a:xfrm>
          <a:prstGeom prst="rect">
            <a:avLst/>
          </a:prstGeom>
          <a:noFill/>
        </p:spPr>
        <p:txBody>
          <a:bodyPr wrap="square" lIns="91440" tIns="45720" rIns="91440" bIns="45720" rtlCol="0" anchor="t">
            <a:spAutoFit/>
          </a:bodyPr>
          <a:lstStyle/>
          <a:p>
            <a:pPr algn="ctr" defTabSz="457203"/>
            <a:r>
              <a:rPr lang="fr-FR" sz="2177" cap="all" dirty="0">
                <a:solidFill>
                  <a:srgbClr val="968C70"/>
                </a:solidFill>
                <a:latin typeface="GT Eesti Pro Text Bold"/>
              </a:rPr>
              <a:t>PRÉSENTATION du musée de l’histoire de l’immigration : </a:t>
            </a:r>
          </a:p>
          <a:p>
            <a:pPr algn="ctr" defTabSz="457203"/>
            <a:r>
              <a:rPr lang="fr-FR" sz="2177" cap="all" dirty="0">
                <a:solidFill>
                  <a:srgbClr val="968C70"/>
                </a:solidFill>
                <a:latin typeface="GT Eesti Pro Text Bold"/>
              </a:rPr>
              <a:t>LE MUSEE D’UNE HISTOIRE COMMUNE</a:t>
            </a:r>
          </a:p>
        </p:txBody>
      </p:sp>
      <p:sp>
        <p:nvSpPr>
          <p:cNvPr id="5" name="ZoneTexte 4">
            <a:extLst>
              <a:ext uri="{FF2B5EF4-FFF2-40B4-BE49-F238E27FC236}">
                <a16:creationId xmlns:a16="http://schemas.microsoft.com/office/drawing/2014/main" id="{75133C58-D773-A118-D1E8-235442D2B912}"/>
              </a:ext>
            </a:extLst>
          </p:cNvPr>
          <p:cNvSpPr txBox="1"/>
          <p:nvPr/>
        </p:nvSpPr>
        <p:spPr>
          <a:xfrm>
            <a:off x="1327925" y="999578"/>
            <a:ext cx="9940032" cy="427361"/>
          </a:xfrm>
          <a:prstGeom prst="rect">
            <a:avLst/>
          </a:prstGeom>
          <a:noFill/>
        </p:spPr>
        <p:txBody>
          <a:bodyPr wrap="square" rtlCol="0">
            <a:spAutoFit/>
          </a:bodyPr>
          <a:lstStyle/>
          <a:p>
            <a:pPr algn="ctr" defTabSz="457203"/>
            <a:r>
              <a:rPr lang="fr-FR" sz="2177" cap="all" dirty="0">
                <a:solidFill>
                  <a:srgbClr val="968C70"/>
                </a:solidFill>
                <a:latin typeface="GT Eesti Pro Text Bold"/>
              </a:rPr>
              <a:t>UN PARCOURS,  TROIS COLLECTIONS</a:t>
            </a:r>
          </a:p>
        </p:txBody>
      </p:sp>
      <p:pic>
        <p:nvPicPr>
          <p:cNvPr id="14" name="Image 13">
            <a:extLst>
              <a:ext uri="{FF2B5EF4-FFF2-40B4-BE49-F238E27FC236}">
                <a16:creationId xmlns:a16="http://schemas.microsoft.com/office/drawing/2014/main" id="{B12544AB-55E7-F006-5D76-2907B0A509E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6719" r="13092" b="4259"/>
          <a:stretch/>
        </p:blipFill>
        <p:spPr>
          <a:xfrm>
            <a:off x="342346" y="1855588"/>
            <a:ext cx="6997700" cy="4241801"/>
          </a:xfrm>
          <a:prstGeom prst="rect">
            <a:avLst/>
          </a:prstGeom>
        </p:spPr>
      </p:pic>
      <p:sp>
        <p:nvSpPr>
          <p:cNvPr id="16" name="ZoneTexte 15">
            <a:extLst>
              <a:ext uri="{FF2B5EF4-FFF2-40B4-BE49-F238E27FC236}">
                <a16:creationId xmlns:a16="http://schemas.microsoft.com/office/drawing/2014/main" id="{D94BE11C-CF8A-7214-C4BD-ECAC6AA7AE1A}"/>
              </a:ext>
            </a:extLst>
          </p:cNvPr>
          <p:cNvSpPr txBox="1"/>
          <p:nvPr/>
        </p:nvSpPr>
        <p:spPr>
          <a:xfrm>
            <a:off x="7518400" y="1828800"/>
            <a:ext cx="3962400" cy="2862322"/>
          </a:xfrm>
          <a:prstGeom prst="rect">
            <a:avLst/>
          </a:prstGeom>
          <a:noFill/>
        </p:spPr>
        <p:txBody>
          <a:bodyPr wrap="square" rtlCol="0">
            <a:spAutoFit/>
          </a:bodyPr>
          <a:lstStyle/>
          <a:p>
            <a:r>
              <a:rPr lang="fr-FR" b="1" dirty="0"/>
              <a:t>Une collection TEMOIGNAGE &amp; SOCIETE </a:t>
            </a:r>
            <a:r>
              <a:rPr lang="fr-FR" dirty="0"/>
              <a:t> qui rassemble les dons de particuliers ou de leur famille te descendance témoignant de leur trajectoire en migration. </a:t>
            </a:r>
            <a:br>
              <a:rPr lang="fr-FR" dirty="0"/>
            </a:br>
            <a:br>
              <a:rPr lang="fr-FR" dirty="0"/>
            </a:br>
            <a:r>
              <a:rPr lang="fr-FR" dirty="0"/>
              <a:t>Auparavant installée dans la « Galerie des dons » du MNHI, cette collection est aujourd’hui fondue dans l’exposition permanente. </a:t>
            </a:r>
          </a:p>
        </p:txBody>
      </p:sp>
      <p:sp>
        <p:nvSpPr>
          <p:cNvPr id="17" name="Rectangle : coins arrondis 16">
            <a:extLst>
              <a:ext uri="{FF2B5EF4-FFF2-40B4-BE49-F238E27FC236}">
                <a16:creationId xmlns:a16="http://schemas.microsoft.com/office/drawing/2014/main" id="{2755F755-419F-28EB-CFAF-4E338B8FB305}"/>
              </a:ext>
            </a:extLst>
          </p:cNvPr>
          <p:cNvSpPr/>
          <p:nvPr/>
        </p:nvSpPr>
        <p:spPr>
          <a:xfrm>
            <a:off x="4762500" y="2982961"/>
            <a:ext cx="2577546" cy="3114427"/>
          </a:xfrm>
          <a:prstGeom prst="roundRect">
            <a:avLst/>
          </a:prstGeom>
          <a:no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759546746"/>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TotalTime>
  <Words>1268</Words>
  <Application>Microsoft Office PowerPoint</Application>
  <PresentationFormat>Grand écran</PresentationFormat>
  <Paragraphs>134</Paragraphs>
  <Slides>16</Slides>
  <Notes>16</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16</vt:i4>
      </vt:variant>
    </vt:vector>
  </HeadingPairs>
  <TitlesOfParts>
    <vt:vector size="24" baseType="lpstr">
      <vt:lpstr>Arial</vt:lpstr>
      <vt:lpstr>Avantt</vt:lpstr>
      <vt:lpstr>Avantt SemiBold</vt:lpstr>
      <vt:lpstr>Calibri</vt:lpstr>
      <vt:lpstr>Calibri Light</vt:lpstr>
      <vt:lpstr>GT Eesti Pro Text Bold</vt:lpstr>
      <vt:lpstr>GT Eesti Pro Text UltraLight</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Veronique SERVAT</dc:creator>
  <cp:lastModifiedBy>Veronique SERVAT</cp:lastModifiedBy>
  <cp:revision>2</cp:revision>
  <dcterms:created xsi:type="dcterms:W3CDTF">2023-11-07T08:41:57Z</dcterms:created>
  <dcterms:modified xsi:type="dcterms:W3CDTF">2024-03-06T09:54:42Z</dcterms:modified>
</cp:coreProperties>
</file>