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2" r:id="rId4"/>
    <p:sldId id="293" r:id="rId5"/>
    <p:sldId id="295" r:id="rId6"/>
    <p:sldId id="294" r:id="rId7"/>
    <p:sldId id="259" r:id="rId8"/>
    <p:sldId id="260" r:id="rId9"/>
    <p:sldId id="296" r:id="rId10"/>
    <p:sldId id="297" r:id="rId11"/>
    <p:sldId id="299" r:id="rId12"/>
    <p:sldId id="298" r:id="rId13"/>
    <p:sldId id="300" r:id="rId14"/>
    <p:sldId id="302" r:id="rId15"/>
    <p:sldId id="303" r:id="rId16"/>
    <p:sldId id="301" r:id="rId17"/>
    <p:sldId id="304" r:id="rId18"/>
    <p:sldId id="261" r:id="rId19"/>
    <p:sldId id="271" r:id="rId20"/>
    <p:sldId id="309" r:id="rId21"/>
    <p:sldId id="305" r:id="rId22"/>
    <p:sldId id="266" r:id="rId23"/>
    <p:sldId id="310" r:id="rId24"/>
    <p:sldId id="268" r:id="rId25"/>
    <p:sldId id="306" r:id="rId26"/>
    <p:sldId id="308" r:id="rId27"/>
    <p:sldId id="278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755" autoAdjust="0"/>
  </p:normalViewPr>
  <p:slideViewPr>
    <p:cSldViewPr>
      <p:cViewPr varScale="1">
        <p:scale>
          <a:sx n="101" d="100"/>
          <a:sy n="101" d="100"/>
        </p:scale>
        <p:origin x="3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24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9DB5-3F9B-410C-851A-3B0C06942E84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916F-EA1A-419A-AFD8-F5CBD9AF1C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2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12D9-9415-4AB5-A596-2218C5921973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FE37-35D3-49B2-8BD6-F14F1C973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5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CED1-E039-459A-A041-1FDD47C1C737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B479-206E-4F8E-A1E2-B6FBC38A84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8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2AEC-C694-4DE6-B254-C2FD096B7E0B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3385-1D2A-441E-868A-DA11FA88BE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6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0D73-2EEA-4E14-8BA8-D16B35C607C4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3DA9-2190-4278-AAAB-1D41B4BD62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7046-2ACA-41A4-9159-67DAA8F717A9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2871-2AE9-4745-9B6E-C44CC8D1AA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D329-DC4F-437E-9555-8A7DB2154F48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A636-E5D5-4808-A047-FBE4D61C6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F800-C39F-46B0-A622-1724F90CDB9C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BD7C-1405-490B-AD89-90A1C5B38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F8E5-BE83-4474-A021-049232D34593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676B-47FA-45B5-9BD0-8C05E93A6D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5" y="142875"/>
            <a:ext cx="14287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F7F28-521E-4129-A931-DAE5D7C6C27E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7DF5E0-35E3-4335-8CCD-B5B5189273C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" name="Рисунок 6" descr="bf55d717cbe0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4313"/>
            <a:ext cx="1093788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595728" cy="3598847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effectLst/>
                <a:latin typeface="Arial Narrow" panose="020B0606020202030204" pitchFamily="34" charset="0"/>
              </a:rPr>
            </a:br>
            <a:br>
              <a:rPr lang="ru-RU" sz="3100" dirty="0">
                <a:effectLst/>
                <a:latin typeface="Arial Narrow" panose="020B0606020202030204" pitchFamily="34" charset="0"/>
              </a:rPr>
            </a:br>
            <a:r>
              <a:rPr lang="ru-RU" sz="5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 подходы </a:t>
            </a:r>
            <a:br>
              <a:rPr lang="ru-RU" sz="5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трудовому воспитанию   дошкольников </a:t>
            </a:r>
            <a:br>
              <a:rPr lang="ru-RU" sz="5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свете ФГОС ДО»  </a:t>
            </a:r>
            <a:br>
              <a:rPr lang="ru-RU" sz="5100" dirty="0">
                <a:effectLst/>
                <a:latin typeface="Arial Narrow" panose="020B0606020202030204" pitchFamily="34" charset="0"/>
              </a:rPr>
            </a:br>
            <a:r>
              <a:rPr lang="ru-RU" sz="5100" i="1" dirty="0">
                <a:effectLst/>
                <a:latin typeface="Arial Narrow" panose="020B0606020202030204" pitchFamily="34" charset="0"/>
              </a:rPr>
              <a:t>       </a:t>
            </a:r>
            <a:r>
              <a:rPr lang="ru-RU" i="1" dirty="0">
                <a:effectLst/>
              </a:rPr>
              <a:t>                                                     </a:t>
            </a:r>
            <a:r>
              <a:rPr lang="ru-RU" dirty="0">
                <a:effectLst/>
              </a:rPr>
              <a:t>                               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877272"/>
            <a:ext cx="5256584" cy="327771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/>
              <a:t> Кулешова Елена Сергеевна, 1 кв. кат.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0012"/>
            <a:ext cx="863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 Д/С № 16 «Петушок» г. Орска»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125345-0D90-4A5B-B45E-1D71B8EB1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664"/>
            <a:ext cx="3291830" cy="53285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A71BD5-90D7-47A4-B3C8-E17C47167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341530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8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456A24-DE3D-4A63-BF09-B9E02376E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836712"/>
            <a:ext cx="51435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11EA75-56AF-4231-B238-668C364F4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509203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EEB207-E196-42DF-98D3-9926D61F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362795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9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AB5C9-F602-4867-8B51-032AD1B9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Хозяйственно-бытовой труд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04DD79-FA3F-4007-8BF5-DBBC1BBF3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541" y="2046277"/>
            <a:ext cx="3528393" cy="24482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E896FC-B571-4586-A146-21A60BDF1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43807" y="2924944"/>
            <a:ext cx="3240361" cy="33243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9FAF01-1804-4A3F-9C2F-BAD914B8F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28184" y="1506216"/>
            <a:ext cx="2736304" cy="37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2E749A-4B57-4E32-8A46-512371A5B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600400" cy="54726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C7D2A9-C856-4754-8A18-9DB114323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88843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98CF3E-A925-4467-AB33-6B0FC4370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847356" cy="51125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3E2EB-1736-465A-856E-596F78DD8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509"/>
            <a:ext cx="3919364" cy="57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1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CE799-281D-4081-9766-B4ABD32B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Дежурство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C886425-3AED-4DD3-BF3B-3BC36049A8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3F2D29C-B081-4732-BF84-FE8B30EA3F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8000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858000" cy="792088"/>
          </a:xfrm>
        </p:spPr>
        <p:txBody>
          <a:bodyPr>
            <a:normAutofit fontScale="90000"/>
          </a:bodyPr>
          <a:lstStyle/>
          <a:p>
            <a:br>
              <a:rPr lang="ru-RU" sz="3200" dirty="0"/>
            </a:br>
            <a:r>
              <a:rPr lang="ru-RU" sz="3200" dirty="0">
                <a:solidFill>
                  <a:srgbClr val="C00000"/>
                </a:solidFill>
              </a:rPr>
              <a:t>Компоненты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трудовой деятельности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Мотив  - </a:t>
            </a:r>
            <a:r>
              <a:rPr lang="ru-RU" sz="2400" i="1" u="sng" dirty="0">
                <a:solidFill>
                  <a:schemeClr val="tx1"/>
                </a:solidFill>
              </a:rPr>
              <a:t>это причина, побуждающая к трудовой деятельности или заинтересовывающий момент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Цель </a:t>
            </a:r>
            <a:r>
              <a:rPr lang="ru-RU" i="1" u="sng" dirty="0">
                <a:solidFill>
                  <a:schemeClr val="tx1"/>
                </a:solidFill>
              </a:rPr>
              <a:t>- </a:t>
            </a:r>
            <a:r>
              <a:rPr lang="ru-RU" sz="2400" i="1" u="sng" dirty="0">
                <a:solidFill>
                  <a:schemeClr val="tx1"/>
                </a:solidFill>
              </a:rPr>
              <a:t>это то, к чему надо стремиться. 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Трудовые действия</a:t>
            </a:r>
            <a:r>
              <a:rPr lang="ru-RU" sz="2400" i="1" dirty="0">
                <a:solidFill>
                  <a:schemeClr val="tx1"/>
                </a:solidFill>
              </a:rPr>
              <a:t> – </a:t>
            </a:r>
            <a:r>
              <a:rPr lang="ru-RU" sz="2400" i="1" u="sng" dirty="0">
                <a:solidFill>
                  <a:schemeClr val="tx1"/>
                </a:solidFill>
              </a:rPr>
              <a:t>это то,  при помощи чего осуществляется цель и достигается результат</a:t>
            </a:r>
            <a:endParaRPr lang="ru-RU" i="1" u="sng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 Планирование  - </a:t>
            </a:r>
            <a:r>
              <a:rPr lang="ru-RU" sz="2400" i="1" u="sng" dirty="0">
                <a:solidFill>
                  <a:schemeClr val="tx1"/>
                </a:solidFill>
              </a:rPr>
              <a:t>это умение предвидеть предстоящую работу</a:t>
            </a:r>
          </a:p>
          <a:p>
            <a:r>
              <a:rPr lang="ru-RU" i="1" dirty="0">
                <a:solidFill>
                  <a:schemeClr val="tx1"/>
                </a:solidFill>
              </a:rPr>
              <a:t> Результат </a:t>
            </a:r>
            <a:r>
              <a:rPr lang="ru-RU" i="1" u="sng" dirty="0">
                <a:solidFill>
                  <a:schemeClr val="tx1"/>
                </a:solidFill>
              </a:rPr>
              <a:t>-  </a:t>
            </a:r>
            <a:r>
              <a:rPr lang="ru-RU" sz="2400" i="1" u="sng" dirty="0">
                <a:solidFill>
                  <a:schemeClr val="tx1"/>
                </a:solidFill>
              </a:rPr>
              <a:t>это показатель завершения работы,  фактор,  помогающий воспитывать у детей интерес к труду.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64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Ручной труд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- развивает конструктивные способности детей, полезные практические навыки и ориентировки, формирует интерес к работе, готовность справиться с ней </a:t>
            </a:r>
          </a:p>
        </p:txBody>
      </p:sp>
      <p:pic>
        <p:nvPicPr>
          <p:cNvPr id="1026" name="Picture 2" descr="C:\Users\User7\Desktop\IMG_20161101_1625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55967" cy="48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7\Desktop\IMG_20161101_162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7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3197-101D-4CF7-89A7-04CBBD94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74" y="1414732"/>
            <a:ext cx="7772400" cy="2520280"/>
          </a:xfrm>
        </p:spPr>
        <p:txBody>
          <a:bodyPr>
            <a:noAutofit/>
          </a:bodyPr>
          <a:lstStyle/>
          <a:p>
            <a:r>
              <a:rPr lang="ru-RU" sz="2800" b="0" dirty="0">
                <a:effectLst/>
              </a:rPr>
              <a:t>«</a:t>
            </a:r>
            <a:r>
              <a:rPr lang="ru-RU" sz="4000" b="0" dirty="0">
                <a:effectLst/>
              </a:rPr>
              <a:t>Возможность труда и любовь к нему – лучшее наследство, которое может оставить</a:t>
            </a:r>
            <a:br>
              <a:rPr lang="ru-RU" sz="4000" b="0" dirty="0">
                <a:effectLst/>
              </a:rPr>
            </a:br>
            <a:r>
              <a:rPr lang="ru-RU" sz="4000" b="0" dirty="0">
                <a:effectLst/>
              </a:rPr>
              <a:t>своим детям и бедный, и богач». </a:t>
            </a:r>
            <a:endParaRPr lang="ru-RU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87631-B3EA-4839-8CCB-E4C453B9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936103"/>
          </a:xfrm>
        </p:spPr>
        <p:txBody>
          <a:bodyPr>
            <a:normAutofit fontScale="92500" lnSpcReduction="10000"/>
          </a:bodyPr>
          <a:lstStyle/>
          <a:p>
            <a:r>
              <a:rPr lang="ru-RU" sz="6600" dirty="0" err="1"/>
              <a:t>К.Д.Ушинский</a:t>
            </a:r>
            <a:r>
              <a:rPr lang="ru-RU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48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F93783-6B98-45E1-815D-960954C16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67894" cy="50405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790CD6-E0F1-4B4D-BEF2-318044041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48" y="276597"/>
            <a:ext cx="3384376" cy="60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45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4BFE7D-6A5F-4C1A-BEB1-67F6EB41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867894" cy="4824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7618C1-40C6-4A2D-AA91-D8BE88461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43584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48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90048" cy="1143000"/>
          </a:xfrm>
        </p:spPr>
        <p:txBody>
          <a:bodyPr>
            <a:noAutofit/>
          </a:bodyPr>
          <a:lstStyle/>
          <a:p>
            <a:r>
              <a:rPr lang="ru-RU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 </a:t>
            </a:r>
            <a:r>
              <a:rPr lang="ru-RU" sz="2100" dirty="0">
                <a:solidFill>
                  <a:schemeClr val="tx1"/>
                </a:solidFill>
              </a:rPr>
              <a:t>направлен на поддержание чистоты и порядка в помещении и на участке, помощь взрослым при организации режимных процессов.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ECE7BC-B180-451E-B81B-24B83FAC7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395465"/>
            <a:ext cx="4349625" cy="5462535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648DE01-CDC7-4A92-B263-DBEF29584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556792"/>
            <a:ext cx="3744416" cy="4569371"/>
          </a:xfrm>
        </p:spPr>
      </p:pic>
    </p:spTree>
    <p:extLst>
      <p:ext uri="{BB962C8B-B14F-4D97-AF65-F5344CB8AC3E}">
        <p14:creationId xmlns:p14="http://schemas.microsoft.com/office/powerpoint/2010/main" val="2771142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2182F4-4001-46D6-A9D3-4D97A164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032448" cy="51125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ED0A6B-7F67-41AF-A0C5-47B57BEA0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2484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35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910431"/>
          </a:xfrm>
        </p:spPr>
        <p:txBody>
          <a:bodyPr>
            <a:noAutofit/>
          </a:bodyPr>
          <a:lstStyle/>
          <a:p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Труд в природе  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 уголке природы, в цветнике, на огороде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FB8044-E37A-40CE-BEDE-765559C30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939902" cy="51571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223135-F118-404A-8BF2-096B539E5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80" y="1139592"/>
            <a:ext cx="386789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26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8EC49-E4D4-44F3-B733-12CF9FF8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3739"/>
            <a:ext cx="3960440" cy="60105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76301-B413-4E51-B624-5332E418E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5283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29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9A05D-3544-40A5-95E8-55F6DCD1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Труд дома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A0BF19-E79F-41C2-83D4-27D960C09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66" y="1556792"/>
            <a:ext cx="48032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95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6534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Детское оборудование должно соответствовать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росту и возрасту детей.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Орудия труда детей должны быть абсолютно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безопасны.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Прежде чем приступить к работе, воспитатель заранее готовит и проверяет детский инвентарь, который хранится в доступном для детей месте. У детей следует воспитывать бережное отношение к инвентарю. Использование инвентаря должно сочетаться с культурой труда: приучать ребенка к тому, что рабочее место всегда содержится в порядке, а все подсобные орудия для наведения порядка находятся под руками.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131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858000" cy="1143000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rgbClr val="C00000"/>
                </a:solidFill>
              </a:rPr>
              <a:t>Вывод: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Таким образом, только творческий подход к решению проблемы по формированию у детей позитивных установок к различным видам труда и творчества в современных образовательных условиях позволит достичь высоких результатов.   </a:t>
            </a:r>
          </a:p>
        </p:txBody>
      </p:sp>
    </p:spTree>
    <p:extLst>
      <p:ext uri="{BB962C8B-B14F-4D97-AF65-F5344CB8AC3E}">
        <p14:creationId xmlns:p14="http://schemas.microsoft.com/office/powerpoint/2010/main" val="405797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C2142-6041-42E7-AAFB-190403E0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14313"/>
            <a:ext cx="3020144" cy="1143000"/>
          </a:xfrm>
        </p:spPr>
        <p:txBody>
          <a:bodyPr/>
          <a:lstStyle/>
          <a:p>
            <a:r>
              <a:rPr lang="ru-RU" dirty="0"/>
              <a:t>ФГОС ДО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CB2CE-CE1E-4937-A3D1-42479D51CC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ФГОС дошкольного образования трудовое воспитание - одно из важных направлений в работе дошкольных учреждений, главной целью которого является формирование положительного отношения к труду через решение следующих задач: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позитивные установки к различным видам труда и творчества;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ценностное отношение к собственному труду, труду других людей и его результатам;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творческую инициативу, способности самостоятельно себя реализовать в различных видах труда и творчества;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ru-RU" sz="2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личность ребёнка в аспекте труда и творчества.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98E2BA-4E69-4B2B-8A68-2EB0097B1C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</a:t>
            </a:r>
            <a:r>
              <a:rPr lang="ru-RU" sz="3800" b="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Министертсво</a:t>
            </a:r>
            <a:r>
              <a:rPr lang="ru-RU" sz="3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Просвещения вместе со специалистами разработало Федеральную Образовательную программу дошкольного образования, которая вводит единые требования к объему, содержанию и результатам работы с детьми в детских садах.</a:t>
            </a:r>
          </a:p>
          <a:p>
            <a:r>
              <a:rPr lang="ru-RU" sz="3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Так в </a:t>
            </a:r>
            <a:r>
              <a:rPr lang="ru-RU" sz="3800" b="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ФОПе</a:t>
            </a:r>
            <a:r>
              <a:rPr lang="ru-RU" sz="3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дошкольного образования в области </a:t>
            </a:r>
            <a:r>
              <a:rPr lang="ru-RU" sz="3800" b="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образовательной деятельности в сфере трудового воспитания</a:t>
            </a:r>
            <a:r>
              <a:rPr lang="ru-RU" sz="3800" b="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прописаны конкретные задачи на каждый дошкольный возраст.</a:t>
            </a:r>
            <a:endParaRPr lang="ru-RU" sz="5100" b="0" dirty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BE79A96-0271-4873-8713-00933E175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05397"/>
              </p:ext>
            </p:extLst>
          </p:nvPr>
        </p:nvGraphicFramePr>
        <p:xfrm>
          <a:off x="5345723" y="291906"/>
          <a:ext cx="3151163" cy="1065407"/>
        </p:xfrm>
        <a:graphic>
          <a:graphicData uri="http://schemas.openxmlformats.org/drawingml/2006/table">
            <a:tbl>
              <a:tblPr/>
              <a:tblGrid>
                <a:gridCol w="3151163">
                  <a:extLst>
                    <a:ext uri="{9D8B030D-6E8A-4147-A177-3AD203B41FA5}">
                      <a16:colId xmlns:a16="http://schemas.microsoft.com/office/drawing/2014/main" val="697580149"/>
                    </a:ext>
                  </a:extLst>
                </a:gridCol>
              </a:tblGrid>
              <a:tr h="1065407">
                <a:tc>
                  <a:txBody>
                    <a:bodyPr/>
                    <a:lstStyle/>
                    <a:p>
                      <a:r>
                        <a:rPr lang="ru-RU" sz="5400" b="1" dirty="0"/>
                        <a:t>ФОП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10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30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E25784-A729-47DF-8DA0-8D7D4121BAA1}"/>
              </a:ext>
            </a:extLst>
          </p:cNvPr>
          <p:cNvSpPr/>
          <p:nvPr/>
        </p:nvSpPr>
        <p:spPr>
          <a:xfrm>
            <a:off x="2286000" y="146050"/>
            <a:ext cx="4572000" cy="6565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ctr">
              <a:lnSpc>
                <a:spcPct val="100000"/>
              </a:lnSpc>
              <a:spcAft>
                <a:spcPts val="80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трудового воспитания: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>
              <a:lnSpc>
                <a:spcPct val="100000"/>
              </a:lnSpc>
              <a:buFont typeface="Symbol" pitchFamily="18" charset="2"/>
              <a:buChar char=""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Ранний и младший возраст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начинается приобщение детей к трудовой деятельности. Основной вид труда в этом возрасте — самообслуживание. </a:t>
            </a:r>
          </a:p>
          <a:p>
            <a:pPr marL="228600">
              <a:lnSpc>
                <a:spcPct val="100000"/>
              </a:lnSpc>
              <a:buFont typeface="Symbol" pitchFamily="18" charset="2"/>
              <a:buChar char=""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возраст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дети активно овладевают различными трудовыми навыками и приемами труда в природе, хозяйственно-бытового труда и самообслуживания.</a:t>
            </a:r>
          </a:p>
          <a:p>
            <a:pPr marL="228600">
              <a:lnSpc>
                <a:spcPct val="100000"/>
              </a:lnSpc>
              <a:buFont typeface="Symbol" pitchFamily="18" charset="2"/>
              <a:buChar char=""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возраст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добавляется ручной труд.  Делается акцент на формирование всех доступных детям умений, навыков в различных видах труда. Формируется осознанное отношение и интерес к трудовой деятельности, умение достигать результата.</a:t>
            </a:r>
          </a:p>
          <a:p>
            <a:pPr marL="228600">
              <a:lnSpc>
                <a:spcPct val="100000"/>
              </a:lnSpc>
              <a:spcAft>
                <a:spcPts val="800"/>
              </a:spcAft>
              <a:buFont typeface="Symbol" pitchFamily="18" charset="2"/>
              <a:buChar char=""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Подготовительная группа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сформированные навыки и умения совершенствуются (формирование основ финансовой грамотности, планирование трудовых действий, культура умственного труда).</a:t>
            </a:r>
          </a:p>
        </p:txBody>
      </p:sp>
    </p:spTree>
    <p:extLst>
      <p:ext uri="{BB962C8B-B14F-4D97-AF65-F5344CB8AC3E}">
        <p14:creationId xmlns:p14="http://schemas.microsoft.com/office/powerpoint/2010/main" val="367185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00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A3C563-9F00-4DA1-B1BE-D2CB71E2F336}"/>
              </a:ext>
            </a:extLst>
          </p:cNvPr>
          <p:cNvSpPr/>
          <p:nvPr/>
        </p:nvSpPr>
        <p:spPr>
          <a:xfrm>
            <a:off x="395536" y="1166843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- одно из важных направлений в работе дошкольных учреждений, главной целью которого является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к труду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решение следующих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pPr lvl="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собственному труду, труду других людей и его результатам; воспитание личности ребенка в аспекте труда и творчества.</a:t>
            </a:r>
          </a:p>
          <a:p>
            <a:pPr lvl="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инициативы, способности самостоятельно себя реализовать в различных видах труда и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273595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000" y="19835"/>
            <a:ext cx="6935144" cy="936104"/>
          </a:xfrm>
        </p:spPr>
        <p:txBody>
          <a:bodyPr>
            <a:noAutofit/>
          </a:bodyPr>
          <a:lstStyle/>
          <a:p>
            <a:br>
              <a:rPr lang="ru-RU" sz="2400" u="sng" dirty="0"/>
            </a:br>
            <a:r>
              <a:rPr lang="ru-RU" sz="2300" dirty="0">
                <a:solidFill>
                  <a:srgbClr val="C00000"/>
                </a:solidFill>
              </a:rPr>
              <a:t>Принципы воспитания у детей позитивного отношения к труду</a:t>
            </a:r>
            <a:br>
              <a:rPr lang="ru-RU" sz="2300" dirty="0">
                <a:solidFill>
                  <a:srgbClr val="C00000"/>
                </a:solidFill>
              </a:rPr>
            </a:br>
            <a:endParaRPr lang="ru-RU" sz="23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детей в различных видах деятельности;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и сотрудничество детей и взрослых, признание ребенка полноценным участником образовательных отношений;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проживание ребенком всех этапов детства, обогащение (амплификация) детского  развития;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 возрасту и особенностям  развития);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развивающего образования (системности и последовательности);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новизны (использование новейших информационных технологий);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</a:t>
            </a:r>
            <a:r>
              <a:rPr lang="ru-RU" sz="1900" dirty="0">
                <a:solidFill>
                  <a:schemeClr val="tx1"/>
                </a:solidFill>
              </a:rPr>
              <a:t>)</a:t>
            </a:r>
          </a:p>
          <a:p>
            <a:r>
              <a:rPr lang="ru-RU" sz="19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578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374" y="188640"/>
            <a:ext cx="6858000" cy="1143000"/>
          </a:xfrm>
        </p:spPr>
        <p:txBody>
          <a:bodyPr>
            <a:noAutofit/>
          </a:bodyPr>
          <a:lstStyle/>
          <a:p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 труда в ДОУ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</a:t>
            </a: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 - бытовой труд </a:t>
            </a:r>
          </a:p>
          <a:p>
            <a:pPr marL="0" lv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 </a:t>
            </a: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</a:t>
            </a:r>
          </a:p>
        </p:txBody>
      </p:sp>
    </p:spTree>
    <p:extLst>
      <p:ext uri="{BB962C8B-B14F-4D97-AF65-F5344CB8AC3E}">
        <p14:creationId xmlns:p14="http://schemas.microsoft.com/office/powerpoint/2010/main" val="373806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2F88-37F8-4F54-931D-5117669F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- труд, направленный на удовлетворение повседневных личных потребностей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E8A90C-6FCA-4B5F-9906-912DA8C7D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556792"/>
            <a:ext cx="51435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2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bkorovka</Template>
  <TotalTime>1150</TotalTime>
  <Words>707</Words>
  <Application>Microsoft Office PowerPoint</Application>
  <PresentationFormat>Экран (4:3)</PresentationFormat>
  <Paragraphs>59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Symbol</vt:lpstr>
      <vt:lpstr>Times New Roman</vt:lpstr>
      <vt:lpstr>Тема Office</vt:lpstr>
      <vt:lpstr>  «Современные  подходы  к трудовому воспитанию   дошкольников  в свете ФГОС ДО»                                                                                              </vt:lpstr>
      <vt:lpstr>«Возможность труда и любовь к нему – лучшее наследство, которое может оставить своим детям и бедный, и богач». </vt:lpstr>
      <vt:lpstr>ФГОС ДО     </vt:lpstr>
      <vt:lpstr>Презентация PowerPoint</vt:lpstr>
      <vt:lpstr>Презентация PowerPoint</vt:lpstr>
      <vt:lpstr>Презентация PowerPoint</vt:lpstr>
      <vt:lpstr> Принципы воспитания у детей позитивного отношения к труду </vt:lpstr>
      <vt:lpstr> Виды   труда в ДОУ </vt:lpstr>
      <vt:lpstr>Самообслуживание - труд, направленный на удовлетворение повседневных личных потребностей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Хозяйственно-бытовой труд </vt:lpstr>
      <vt:lpstr>Презентация PowerPoint</vt:lpstr>
      <vt:lpstr>Презентация PowerPoint</vt:lpstr>
      <vt:lpstr>Дежурство </vt:lpstr>
      <vt:lpstr> Компоненты трудовой деятельности </vt:lpstr>
      <vt:lpstr>Ручной труд - развивает конструктивные способности детей, полезные практические навыки и ориентировки, формирует интерес к работе, готовность справиться с ней </vt:lpstr>
      <vt:lpstr>Презентация PowerPoint</vt:lpstr>
      <vt:lpstr>Презентация PowerPoint</vt:lpstr>
      <vt:lpstr>Хозяйственно-бытовой труд направлен на поддержание чистоты и порядка в помещении и на участке, помощь взрослым при организации режимных процессов.</vt:lpstr>
      <vt:lpstr>Презентация PowerPoint</vt:lpstr>
      <vt:lpstr> Труд в природе  - в уголке природы, в цветнике, на огороде </vt:lpstr>
      <vt:lpstr>Презентация PowerPoint</vt:lpstr>
      <vt:lpstr>Труд дома </vt:lpstr>
      <vt:lpstr>Презентация PowerPoint</vt:lpstr>
      <vt:lpstr>Вывод: </vt:lpstr>
    </vt:vector>
  </TitlesOfParts>
  <Company>Департамент Образования города Липецка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 подходы к трудовому воспитанию   дошкольников в свете ФГОС».</dc:title>
  <dc:creator>Пользователь</dc:creator>
  <cp:lastModifiedBy>Пользователь</cp:lastModifiedBy>
  <cp:revision>87</cp:revision>
  <dcterms:created xsi:type="dcterms:W3CDTF">2014-10-07T13:01:36Z</dcterms:created>
  <dcterms:modified xsi:type="dcterms:W3CDTF">2023-10-26T05:23:42Z</dcterms:modified>
</cp:coreProperties>
</file>