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8" r:id="rId4"/>
    <p:sldId id="284" r:id="rId5"/>
    <p:sldId id="260" r:id="rId6"/>
    <p:sldId id="259" r:id="rId7"/>
    <p:sldId id="291" r:id="rId8"/>
    <p:sldId id="263" r:id="rId9"/>
    <p:sldId id="292" r:id="rId10"/>
    <p:sldId id="293" r:id="rId11"/>
    <p:sldId id="295" r:id="rId12"/>
    <p:sldId id="274" r:id="rId13"/>
    <p:sldId id="296" r:id="rId14"/>
    <p:sldId id="261" r:id="rId15"/>
    <p:sldId id="298" r:id="rId16"/>
    <p:sldId id="276" r:id="rId17"/>
    <p:sldId id="286" r:id="rId18"/>
    <p:sldId id="297" r:id="rId19"/>
    <p:sldId id="294" r:id="rId20"/>
    <p:sldId id="287" r:id="rId21"/>
    <p:sldId id="282" r:id="rId22"/>
    <p:sldId id="28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A7951-C4BC-4C55-BAC0-019302E3B937}" type="datetimeFigureOut">
              <a:rPr lang="ru-RU" smtClean="0"/>
              <a:pPr/>
              <a:t>15.02.2024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284E0-5626-4743-90D2-1F8C2966595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8284E0-5626-4743-90D2-1F8C29665951}"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A313099-6F49-46E8-BD29-FC1243AC5F3A}" type="datetimeFigureOut">
              <a:rPr lang="ru-RU" smtClean="0"/>
              <a:pPr/>
              <a:t>15.02.2024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891907F-D363-4DBC-A463-9B3E3193119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91907F-D363-4DBC-A463-9B3E3193119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91907F-D363-4DBC-A463-9B3E3193119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91907F-D363-4DBC-A463-9B3E3193119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91907F-D363-4DBC-A463-9B3E3193119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91907F-D363-4DBC-A463-9B3E31931196}"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91907F-D363-4DBC-A463-9B3E31931196}"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91907F-D363-4DBC-A463-9B3E3193119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13099-6F49-46E8-BD29-FC1243AC5F3A}" type="datetimeFigureOut">
              <a:rPr lang="ru-RU" smtClean="0"/>
              <a:pPr/>
              <a:t>15.02.2024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91907F-D363-4DBC-A463-9B3E3193119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6A313099-6F49-46E8-BD29-FC1243AC5F3A}" type="datetimeFigureOut">
              <a:rPr lang="ru-RU" smtClean="0"/>
              <a:pPr/>
              <a:t>15.02.2024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C891907F-D363-4DBC-A463-9B3E3193119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6A313099-6F49-46E8-BD29-FC1243AC5F3A}" type="datetimeFigureOut">
              <a:rPr lang="ru-RU" smtClean="0"/>
              <a:pPr/>
              <a:t>15.02.2024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C891907F-D363-4DBC-A463-9B3E3193119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A313099-6F49-46E8-BD29-FC1243AC5F3A}" type="datetimeFigureOut">
              <a:rPr lang="ru-RU" smtClean="0"/>
              <a:pPr/>
              <a:t>15.02.2024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891907F-D363-4DBC-A463-9B3E3193119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2132856"/>
            <a:ext cx="7056784" cy="1872208"/>
          </a:xfrm>
        </p:spPr>
        <p:txBody>
          <a:bodyPr>
            <a:noAutofit/>
          </a:bodyPr>
          <a:lstStyle/>
          <a:p>
            <a:r>
              <a:rPr lang="ru-RU" sz="3200" dirty="0" smtClean="0">
                <a:solidFill>
                  <a:schemeClr val="tx2">
                    <a:lumMod val="90000"/>
                  </a:schemeClr>
                </a:solidFill>
                <a:latin typeface="Times New Roman" pitchFamily="18" charset="0"/>
                <a:cs typeface="Times New Roman" pitchFamily="18" charset="0"/>
              </a:rPr>
              <a:t>Пальчиковые игры и упражнения  как средство развития речи детей дошкольного возраста</a:t>
            </a:r>
            <a:endParaRPr lang="ru-RU" sz="3200" dirty="0">
              <a:solidFill>
                <a:schemeClr val="tx2">
                  <a:lumMod val="9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691680" y="4077072"/>
            <a:ext cx="5712179" cy="1348562"/>
          </a:xfrm>
        </p:spPr>
        <p:txBody>
          <a:bodyPr>
            <a:noAutofit/>
          </a:bodyPr>
          <a:lstStyle/>
          <a:p>
            <a:endParaRPr lang="ru-RU" sz="2000" b="1" dirty="0" smtClean="0">
              <a:solidFill>
                <a:schemeClr val="tx2">
                  <a:lumMod val="90000"/>
                </a:schemeClr>
              </a:solidFill>
              <a:latin typeface="Times New Roman" pitchFamily="18" charset="0"/>
              <a:cs typeface="Times New Roman" pitchFamily="18" charset="0"/>
            </a:endParaRPr>
          </a:p>
          <a:p>
            <a:pPr algn="r"/>
            <a:r>
              <a:rPr lang="ru-RU" sz="1800" dirty="0" smtClean="0">
                <a:solidFill>
                  <a:schemeClr val="tx2">
                    <a:lumMod val="90000"/>
                  </a:schemeClr>
                </a:solidFill>
                <a:latin typeface="Times New Roman" pitchFamily="18" charset="0"/>
                <a:cs typeface="Times New Roman" pitchFamily="18" charset="0"/>
              </a:rPr>
              <a:t>Подготовила </a:t>
            </a:r>
            <a:r>
              <a:rPr lang="ru-RU" sz="1800" dirty="0" smtClean="0">
                <a:solidFill>
                  <a:schemeClr val="tx2">
                    <a:lumMod val="90000"/>
                  </a:schemeClr>
                </a:solidFill>
                <a:latin typeface="Times New Roman" pitchFamily="18" charset="0"/>
                <a:cs typeface="Times New Roman" pitchFamily="18" charset="0"/>
              </a:rPr>
              <a:t>воспитатель: </a:t>
            </a:r>
            <a:r>
              <a:rPr lang="ru-RU" sz="1800" dirty="0" smtClean="0">
                <a:solidFill>
                  <a:schemeClr val="tx2">
                    <a:lumMod val="90000"/>
                  </a:schemeClr>
                </a:solidFill>
                <a:latin typeface="Times New Roman" pitchFamily="18" charset="0"/>
                <a:cs typeface="Times New Roman" pitchFamily="18" charset="0"/>
              </a:rPr>
              <a:t>1 квалификационной категории </a:t>
            </a:r>
            <a:r>
              <a:rPr lang="ru-RU" sz="1800" dirty="0" err="1" smtClean="0">
                <a:solidFill>
                  <a:schemeClr val="tx2">
                    <a:lumMod val="90000"/>
                  </a:schemeClr>
                </a:solidFill>
                <a:latin typeface="Times New Roman" pitchFamily="18" charset="0"/>
                <a:cs typeface="Times New Roman" pitchFamily="18" charset="0"/>
              </a:rPr>
              <a:t>Манаева</a:t>
            </a:r>
            <a:r>
              <a:rPr lang="ru-RU" sz="1800" dirty="0" smtClean="0">
                <a:solidFill>
                  <a:schemeClr val="tx2">
                    <a:lumMod val="90000"/>
                  </a:schemeClr>
                </a:solidFill>
                <a:latin typeface="Times New Roman" pitchFamily="18" charset="0"/>
                <a:cs typeface="Times New Roman" pitchFamily="18" charset="0"/>
              </a:rPr>
              <a:t> Н.А.</a:t>
            </a:r>
          </a:p>
          <a:p>
            <a:endParaRPr lang="ru-RU" sz="1800" dirty="0" smtClean="0">
              <a:solidFill>
                <a:schemeClr val="tx2">
                  <a:lumMod val="90000"/>
                </a:schemeClr>
              </a:solidFill>
              <a:latin typeface="Times New Roman" pitchFamily="18" charset="0"/>
              <a:cs typeface="Times New Roman" pitchFamily="18" charset="0"/>
            </a:endParaRPr>
          </a:p>
          <a:p>
            <a:r>
              <a:rPr lang="ru-RU" sz="1800" dirty="0" smtClean="0">
                <a:solidFill>
                  <a:schemeClr val="tx2">
                    <a:lumMod val="90000"/>
                  </a:schemeClr>
                </a:solidFill>
                <a:latin typeface="Times New Roman" pitchFamily="18" charset="0"/>
                <a:cs typeface="Times New Roman" pitchFamily="18" charset="0"/>
              </a:rPr>
              <a:t>г.Орск 2024 г.</a:t>
            </a:r>
            <a:endParaRPr lang="ru-RU" sz="1800" dirty="0">
              <a:solidFill>
                <a:schemeClr val="tx2">
                  <a:lumMod val="90000"/>
                </a:schemeClr>
              </a:solidFill>
              <a:latin typeface="Times New Roman" pitchFamily="18" charset="0"/>
              <a:cs typeface="Times New Roman" pitchFamily="18" charset="0"/>
            </a:endParaRPr>
          </a:p>
        </p:txBody>
      </p:sp>
      <p:sp>
        <p:nvSpPr>
          <p:cNvPr id="4" name="Прямоугольник 3"/>
          <p:cNvSpPr/>
          <p:nvPr/>
        </p:nvSpPr>
        <p:spPr>
          <a:xfrm>
            <a:off x="1331640" y="836712"/>
            <a:ext cx="6480720" cy="923330"/>
          </a:xfrm>
          <a:prstGeom prst="rect">
            <a:avLst/>
          </a:prstGeom>
        </p:spPr>
        <p:txBody>
          <a:bodyPr wrap="square">
            <a:spAutoFit/>
          </a:bodyPr>
          <a:lstStyle/>
          <a:p>
            <a:pPr algn="ctr">
              <a:defRPr/>
            </a:pPr>
            <a:r>
              <a:rPr lang="ru-RU" dirty="0" smtClean="0">
                <a:solidFill>
                  <a:schemeClr val="tx2"/>
                </a:solidFill>
                <a:latin typeface="Times New Roman" pitchFamily="18" charset="0"/>
                <a:cs typeface="Times New Roman" pitchFamily="18" charset="0"/>
              </a:rPr>
              <a:t>Муниципальное </a:t>
            </a:r>
            <a:r>
              <a:rPr lang="ru-RU" dirty="0" smtClean="0">
                <a:solidFill>
                  <a:schemeClr val="tx2"/>
                </a:solidFill>
                <a:latin typeface="Times New Roman" pitchFamily="18" charset="0"/>
                <a:cs typeface="Times New Roman" pitchFamily="18" charset="0"/>
              </a:rPr>
              <a:t>общеобразовательное </a:t>
            </a:r>
            <a:r>
              <a:rPr lang="ru-RU" dirty="0">
                <a:solidFill>
                  <a:schemeClr val="tx2"/>
                </a:solidFill>
                <a:latin typeface="Times New Roman" pitchFamily="18" charset="0"/>
                <a:cs typeface="Times New Roman" pitchFamily="18" charset="0"/>
              </a:rPr>
              <a:t>автономное учреждение</a:t>
            </a:r>
            <a:r>
              <a:rPr lang="ru-RU" dirty="0" smtClean="0">
                <a:solidFill>
                  <a:schemeClr val="tx2"/>
                </a:solidFill>
                <a:latin typeface="Times New Roman" pitchFamily="18" charset="0"/>
                <a:cs typeface="Times New Roman" pitchFamily="18" charset="0"/>
              </a:rPr>
              <a:t/>
            </a:r>
            <a:br>
              <a:rPr lang="ru-RU"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a:t>
            </a:r>
            <a:r>
              <a:rPr lang="ru-RU" dirty="0" smtClean="0">
                <a:solidFill>
                  <a:schemeClr val="tx2"/>
                </a:solidFill>
                <a:latin typeface="Times New Roman" pitchFamily="18" charset="0"/>
                <a:cs typeface="Times New Roman" pitchFamily="18" charset="0"/>
              </a:rPr>
              <a:t>Средняя общеобразовательная школа  </a:t>
            </a:r>
            <a:r>
              <a:rPr lang="ru-RU" dirty="0" smtClean="0">
                <a:solidFill>
                  <a:schemeClr val="tx2"/>
                </a:solidFill>
                <a:latin typeface="Times New Roman" pitchFamily="18" charset="0"/>
                <a:cs typeface="Times New Roman" pitchFamily="18" charset="0"/>
              </a:rPr>
              <a:t>№ 24 г.Орска»</a:t>
            </a:r>
          </a:p>
          <a:p>
            <a:pPr algn="ctr">
              <a:defRPr/>
            </a:pPr>
            <a:r>
              <a:rPr lang="ru-RU" dirty="0" smtClean="0">
                <a:solidFill>
                  <a:schemeClr val="tx2"/>
                </a:solidFill>
                <a:latin typeface="Times New Roman" pitchFamily="18" charset="0"/>
                <a:cs typeface="Times New Roman" pitchFamily="18" charset="0"/>
              </a:rPr>
              <a:t>(Дошкольные группы)</a:t>
            </a:r>
            <a:endParaRPr lang="ru-RU" dirty="0">
              <a:solidFill>
                <a:schemeClr val="tx2"/>
              </a:solidFill>
            </a:endParaRPr>
          </a:p>
        </p:txBody>
      </p:sp>
    </p:spTree>
    <p:extLst>
      <p:ext uri="{BB962C8B-B14F-4D97-AF65-F5344CB8AC3E}">
        <p14:creationId xmlns:p14="http://schemas.microsoft.com/office/powerpoint/2010/main" val="3612892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204864"/>
            <a:ext cx="3240360" cy="3528392"/>
          </a:xfrm>
        </p:spPr>
        <p:txBody>
          <a:bodyPr>
            <a:normAutofit fontScale="90000"/>
          </a:bodyPr>
          <a:lstStyle/>
          <a:p>
            <a:pPr algn="l"/>
            <a:r>
              <a:rPr lang="ru-RU" sz="2000" u="sng" dirty="0" smtClean="0">
                <a:solidFill>
                  <a:schemeClr val="tx2"/>
                </a:solidFill>
                <a:latin typeface="Times New Roman" pitchFamily="18" charset="0"/>
                <a:ea typeface="Calibri" pitchFamily="34" charset="0"/>
                <a:cs typeface="Times New Roman" pitchFamily="18" charset="0"/>
              </a:rPr>
              <a:t>Игры- манипуляции</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
            </a:r>
            <a:br>
              <a:rPr lang="ru-RU" sz="1800" dirty="0" smtClean="0">
                <a:solidFill>
                  <a:schemeClr val="tx2"/>
                </a:solidFill>
                <a:latin typeface="Times New Roman" pitchFamily="18" charset="0"/>
                <a:ea typeface="Calibri" pitchFamily="34" charset="0"/>
                <a:cs typeface="Times New Roman" pitchFamily="18" charset="0"/>
              </a:rPr>
            </a:br>
            <a:r>
              <a:rPr lang="ru-RU" sz="1800" i="1" dirty="0" smtClean="0">
                <a:solidFill>
                  <a:schemeClr val="tx2"/>
                </a:solidFill>
                <a:latin typeface="Times New Roman" pitchFamily="18" charset="0"/>
                <a:ea typeface="Calibri" pitchFamily="34" charset="0"/>
                <a:cs typeface="Times New Roman" pitchFamily="18" charset="0"/>
              </a:rPr>
              <a:t>Сожмите кулачок и представьте, что это апельсин, который нужно разделить на всех.</a:t>
            </a:r>
            <a:r>
              <a:rPr lang="ru-RU" sz="1800" dirty="0" smtClean="0">
                <a:solidFill>
                  <a:schemeClr val="tx2"/>
                </a:solidFill>
                <a:latin typeface="Times New Roman" pitchFamily="18" charset="0"/>
                <a:ea typeface="Calibri" pitchFamily="34" charset="0"/>
                <a:cs typeface="Times New Roman" pitchFamily="18" charset="0"/>
              </a:rPr>
              <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 Мы делили апельсин, много нас, а он один </a:t>
            </a:r>
            <a:r>
              <a:rPr lang="ru-RU" sz="1800" i="1" dirty="0" smtClean="0">
                <a:solidFill>
                  <a:schemeClr val="tx2"/>
                </a:solidFill>
                <a:latin typeface="Times New Roman" pitchFamily="18" charset="0"/>
                <a:ea typeface="Calibri" pitchFamily="34" charset="0"/>
                <a:cs typeface="Times New Roman" pitchFamily="18" charset="0"/>
              </a:rPr>
              <a:t>(крутите кулачок).</a:t>
            </a:r>
            <a:r>
              <a:rPr lang="ru-RU" sz="1800" dirty="0" smtClean="0">
                <a:solidFill>
                  <a:schemeClr val="tx2"/>
                </a:solidFill>
                <a:latin typeface="Times New Roman" pitchFamily="18" charset="0"/>
                <a:ea typeface="Calibri" pitchFamily="34" charset="0"/>
                <a:cs typeface="Times New Roman" pitchFamily="18" charset="0"/>
              </a:rPr>
              <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Эта долька для утят,</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Эта долька для котят,</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Эта долька для чижа,</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Эта долька для ежа,</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Эта долька для бобра (при произношении названий птиц и животных разгибайте пальчик).</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А для волка кожура (трясите кистями)» </a:t>
            </a:r>
            <a:br>
              <a:rPr lang="ru-RU" sz="1800" dirty="0" smtClean="0">
                <a:solidFill>
                  <a:schemeClr val="tx2"/>
                </a:solidFill>
                <a:latin typeface="Times New Roman" pitchFamily="18" charset="0"/>
                <a:ea typeface="Calibri" pitchFamily="34" charset="0"/>
                <a:cs typeface="Times New Roman" pitchFamily="18" charset="0"/>
              </a:rPr>
            </a:br>
            <a:r>
              <a:rPr lang="ru-RU" sz="1800" dirty="0" smtClean="0">
                <a:solidFill>
                  <a:schemeClr val="tx2"/>
                </a:solidFill>
                <a:latin typeface="Times New Roman" pitchFamily="18" charset="0"/>
                <a:ea typeface="Calibri" pitchFamily="34" charset="0"/>
                <a:cs typeface="Times New Roman" pitchFamily="18" charset="0"/>
              </a:rPr>
              <a:t>Разбегайся кто куда</a:t>
            </a:r>
            <a:r>
              <a:rPr lang="ru-RU" sz="1800" i="1" dirty="0" smtClean="0">
                <a:solidFill>
                  <a:schemeClr val="tx2"/>
                </a:solidFill>
                <a:latin typeface="Times New Roman" pitchFamily="18" charset="0"/>
                <a:ea typeface="Calibri" pitchFamily="34" charset="0"/>
                <a:cs typeface="Times New Roman" pitchFamily="18" charset="0"/>
              </a:rPr>
              <a:t> (дети соединяют кисти рук в виде пасти волка и рычат).</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Arial" pitchFamily="34" charset="0"/>
                <a:cs typeface="Arial" pitchFamily="34" charset="0"/>
              </a:rPr>
              <a:t/>
            </a:r>
            <a:br>
              <a:rPr lang="ru-RU" sz="2000" dirty="0" smtClean="0">
                <a:solidFill>
                  <a:schemeClr val="tx2"/>
                </a:solidFill>
                <a:latin typeface="Arial" pitchFamily="34" charset="0"/>
                <a:cs typeface="Arial" pitchFamily="34" charset="0"/>
              </a:rPr>
            </a:br>
            <a:endParaRPr lang="ru-RU" sz="2000" dirty="0">
              <a:solidFill>
                <a:schemeClr val="tx2">
                  <a:lumMod val="90000"/>
                </a:schemeClr>
              </a:solidFill>
              <a:latin typeface="Times New Roman" pitchFamily="18" charset="0"/>
              <a:cs typeface="Times New Roman" pitchFamily="18" charset="0"/>
            </a:endParaRPr>
          </a:p>
        </p:txBody>
      </p:sp>
      <p:pic>
        <p:nvPicPr>
          <p:cNvPr id="7" name="Содержимое 6" descr="IMG_3630.jpg"/>
          <p:cNvPicPr>
            <a:picLocks noGrp="1" noChangeAspect="1"/>
          </p:cNvPicPr>
          <p:nvPr>
            <p:ph idx="1"/>
          </p:nvPr>
        </p:nvPicPr>
        <p:blipFill>
          <a:blip r:embed="rId2" cstate="print"/>
          <a:stretch>
            <a:fillRect/>
          </a:stretch>
        </p:blipFill>
        <p:spPr>
          <a:xfrm>
            <a:off x="3995936" y="836712"/>
            <a:ext cx="4248472" cy="4752528"/>
          </a:xfrm>
          <a:prstGeom prst="rect">
            <a:avLst/>
          </a:prstGeom>
          <a:ln>
            <a:noFill/>
          </a:ln>
          <a:effectLst>
            <a:softEdge rad="112500"/>
          </a:effectLst>
        </p:spPr>
      </p:pic>
    </p:spTree>
    <p:extLst>
      <p:ext uri="{BB962C8B-B14F-4D97-AF65-F5344CB8AC3E}">
        <p14:creationId xmlns:p14="http://schemas.microsoft.com/office/powerpoint/2010/main" val="46451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96752"/>
            <a:ext cx="3240360" cy="4536504"/>
          </a:xfrm>
        </p:spPr>
        <p:txBody>
          <a:bodyPr>
            <a:normAutofit/>
          </a:bodyPr>
          <a:lstStyle/>
          <a:p>
            <a:pPr algn="l"/>
            <a:r>
              <a:rPr lang="ru-RU" sz="2000" u="sng" dirty="0" smtClean="0">
                <a:solidFill>
                  <a:schemeClr val="tx2"/>
                </a:solidFill>
                <a:latin typeface="Times New Roman" pitchFamily="18" charset="0"/>
                <a:ea typeface="Calibri" pitchFamily="34" charset="0"/>
                <a:cs typeface="Times New Roman" pitchFamily="18" charset="0"/>
              </a:rPr>
              <a:t>Пальчиковые игры с элементами </a:t>
            </a:r>
            <a:r>
              <a:rPr lang="ru-RU" sz="2000" u="sng" dirty="0" err="1" smtClean="0">
                <a:solidFill>
                  <a:schemeClr val="tx2"/>
                </a:solidFill>
                <a:latin typeface="Times New Roman" pitchFamily="18" charset="0"/>
                <a:ea typeface="Calibri" pitchFamily="34" charset="0"/>
                <a:cs typeface="Times New Roman" pitchFamily="18" charset="0"/>
              </a:rPr>
              <a:t>самомассажа</a:t>
            </a:r>
            <a:r>
              <a:rPr lang="ru-RU" sz="2000" u="sng" dirty="0" smtClean="0">
                <a:solidFill>
                  <a:schemeClr val="tx2"/>
                </a:solidFill>
                <a:latin typeface="Times New Roman" pitchFamily="18" charset="0"/>
                <a:ea typeface="Calibri" pitchFamily="34" charset="0"/>
                <a:cs typeface="Times New Roman" pitchFamily="18" charset="0"/>
              </a:rPr>
              <a:t/>
            </a:r>
            <a:br>
              <a:rPr lang="ru-RU" sz="2000" u="sng"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«Эх, эх, эх, эх!</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У меня в руках орех!</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Я с орехом поиграю,</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Меж ладошек покатаю»</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Arial" pitchFamily="34" charset="0"/>
                <a:cs typeface="Arial" pitchFamily="34" charset="0"/>
              </a:rPr>
              <a:t/>
            </a:r>
            <a:br>
              <a:rPr lang="ru-RU" sz="2000" dirty="0" smtClean="0">
                <a:solidFill>
                  <a:schemeClr val="tx2"/>
                </a:solidFill>
                <a:latin typeface="Arial" pitchFamily="34" charset="0"/>
                <a:cs typeface="Arial" pitchFamily="34" charset="0"/>
              </a:rPr>
            </a:br>
            <a:endParaRPr lang="ru-RU" sz="2000" dirty="0">
              <a:solidFill>
                <a:schemeClr val="tx2">
                  <a:lumMod val="90000"/>
                </a:schemeClr>
              </a:solidFill>
              <a:latin typeface="Times New Roman" pitchFamily="18" charset="0"/>
              <a:cs typeface="Times New Roman" pitchFamily="18" charset="0"/>
            </a:endParaRPr>
          </a:p>
        </p:txBody>
      </p:sp>
      <p:pic>
        <p:nvPicPr>
          <p:cNvPr id="5" name="Рисунок 4" descr="IMG_3674.jpg"/>
          <p:cNvPicPr>
            <a:picLocks noChangeAspect="1"/>
          </p:cNvPicPr>
          <p:nvPr/>
        </p:nvPicPr>
        <p:blipFill>
          <a:blip r:embed="rId2" cstate="print"/>
          <a:stretch>
            <a:fillRect/>
          </a:stretch>
        </p:blipFill>
        <p:spPr>
          <a:xfrm rot="5400000">
            <a:off x="3641621" y="1119019"/>
            <a:ext cx="4929718" cy="4509120"/>
          </a:xfrm>
          <a:prstGeom prst="rect">
            <a:avLst/>
          </a:prstGeom>
          <a:ln>
            <a:noFill/>
          </a:ln>
          <a:effectLst>
            <a:softEdge rad="112500"/>
          </a:effectLst>
        </p:spPr>
      </p:pic>
    </p:spTree>
    <p:extLst>
      <p:ext uri="{BB962C8B-B14F-4D97-AF65-F5344CB8AC3E}">
        <p14:creationId xmlns:p14="http://schemas.microsoft.com/office/powerpoint/2010/main" val="464519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3765" y="1700808"/>
            <a:ext cx="6624736" cy="3785652"/>
          </a:xfrm>
          <a:prstGeom prst="rect">
            <a:avLst/>
          </a:prstGeom>
        </p:spPr>
        <p:txBody>
          <a:bodyPr wrap="square">
            <a:spAutoFit/>
          </a:bodyPr>
          <a:lstStyle/>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4800" b="1" u="sng" dirty="0" smtClean="0">
              <a:solidFill>
                <a:schemeClr val="tx2">
                  <a:lumMod val="90000"/>
                </a:schemeClr>
              </a:solidFill>
              <a:latin typeface="Times New Roman" pitchFamily="18" charset="0"/>
              <a:cs typeface="Times New Roman" pitchFamily="18" charset="0"/>
            </a:endParaRPr>
          </a:p>
          <a:p>
            <a:pPr algn="ctr"/>
            <a:endParaRPr lang="ru-RU" sz="4800" b="1" u="sng" dirty="0">
              <a:solidFill>
                <a:schemeClr val="tx2">
                  <a:lumMod val="90000"/>
                </a:schemeClr>
              </a:solidFill>
              <a:latin typeface="Times New Roman" pitchFamily="18" charset="0"/>
              <a:cs typeface="Times New Roman" pitchFamily="18" charset="0"/>
            </a:endParaRPr>
          </a:p>
        </p:txBody>
      </p:sp>
      <p:sp>
        <p:nvSpPr>
          <p:cNvPr id="5" name="Прямоугольник 4"/>
          <p:cNvSpPr/>
          <p:nvPr/>
        </p:nvSpPr>
        <p:spPr>
          <a:xfrm>
            <a:off x="1187624" y="620688"/>
            <a:ext cx="6912768" cy="2862322"/>
          </a:xfrm>
          <a:prstGeom prst="rect">
            <a:avLst/>
          </a:prstGeom>
        </p:spPr>
        <p:txBody>
          <a:bodyPr wrap="square">
            <a:spAutoFit/>
          </a:bodyPr>
          <a:lstStyle/>
          <a:p>
            <a:r>
              <a:rPr lang="ru-RU" u="sng" dirty="0" smtClean="0">
                <a:solidFill>
                  <a:srgbClr val="465E9C">
                    <a:lumMod val="90000"/>
                  </a:srgbClr>
                </a:solidFill>
                <a:latin typeface="Times New Roman" pitchFamily="18" charset="0"/>
                <a:ea typeface="+mj-ea"/>
                <a:cs typeface="Times New Roman" pitchFamily="18" charset="0"/>
              </a:rPr>
              <a:t>Пальчиковые игры на основе сказок. </a:t>
            </a:r>
          </a:p>
          <a:p>
            <a:r>
              <a:rPr lang="ru-RU" dirty="0" smtClean="0">
                <a:solidFill>
                  <a:srgbClr val="465E9C">
                    <a:lumMod val="90000"/>
                  </a:srgbClr>
                </a:solidFill>
                <a:latin typeface="Times New Roman" pitchFamily="18" charset="0"/>
                <a:ea typeface="+mj-ea"/>
                <a:cs typeface="Times New Roman" pitchFamily="18" charset="0"/>
              </a:rPr>
              <a:t>Такие комплексы пальчиковых игр позволяют повысить общий тонус, развивают внимание и память, снимают </a:t>
            </a:r>
            <a:r>
              <a:rPr lang="ru-RU" dirty="0" err="1" smtClean="0">
                <a:solidFill>
                  <a:srgbClr val="465E9C">
                    <a:lumMod val="90000"/>
                  </a:srgbClr>
                </a:solidFill>
                <a:latin typeface="Times New Roman" pitchFamily="18" charset="0"/>
                <a:ea typeface="+mj-ea"/>
                <a:cs typeface="Times New Roman" pitchFamily="18" charset="0"/>
              </a:rPr>
              <a:t>психоэмоциональное</a:t>
            </a:r>
            <a:r>
              <a:rPr lang="ru-RU" dirty="0" smtClean="0">
                <a:solidFill>
                  <a:srgbClr val="465E9C">
                    <a:lumMod val="90000"/>
                  </a:srgbClr>
                </a:solidFill>
                <a:latin typeface="Times New Roman" pitchFamily="18" charset="0"/>
                <a:ea typeface="+mj-ea"/>
                <a:cs typeface="Times New Roman" pitchFamily="18" charset="0"/>
              </a:rPr>
              <a:t> напряжение. В работе с детьми можно использовать готовый пальчиковый театр, также пальчиковый театр виде маленьких вязаных колпачков, что придает двойной эффект – массаж фаланг пальцев руки,  также можно нарисовать героев сказок на подушечках пальцев и с удовольствием проиграть сказку с детьми.</a:t>
            </a:r>
          </a:p>
          <a:p>
            <a:endParaRPr lang="ru-RU" dirty="0" smtClean="0">
              <a:solidFill>
                <a:srgbClr val="465E9C">
                  <a:lumMod val="90000"/>
                </a:srgbClr>
              </a:solidFill>
              <a:latin typeface="Times New Roman" pitchFamily="18" charset="0"/>
              <a:ea typeface="+mj-ea"/>
              <a:cs typeface="Times New Roman" pitchFamily="18" charset="0"/>
            </a:endParaRPr>
          </a:p>
          <a:p>
            <a:endParaRPr lang="ru-RU" dirty="0" smtClean="0">
              <a:solidFill>
                <a:srgbClr val="465E9C">
                  <a:lumMod val="90000"/>
                </a:srgbClr>
              </a:solidFill>
              <a:latin typeface="Times New Roman" pitchFamily="18" charset="0"/>
              <a:ea typeface="+mj-ea"/>
              <a:cs typeface="Times New Roman" pitchFamily="18" charset="0"/>
            </a:endParaRPr>
          </a:p>
        </p:txBody>
      </p:sp>
      <p:pic>
        <p:nvPicPr>
          <p:cNvPr id="4" name="Рисунок 3" descr="IMG_3751 (1).jpg"/>
          <p:cNvPicPr>
            <a:picLocks noChangeAspect="1"/>
          </p:cNvPicPr>
          <p:nvPr/>
        </p:nvPicPr>
        <p:blipFill>
          <a:blip r:embed="rId2" cstate="print"/>
          <a:stretch>
            <a:fillRect/>
          </a:stretch>
        </p:blipFill>
        <p:spPr>
          <a:xfrm>
            <a:off x="1907704" y="2924944"/>
            <a:ext cx="5580112" cy="3384376"/>
          </a:xfrm>
          <a:prstGeom prst="rect">
            <a:avLst/>
          </a:prstGeom>
          <a:ln>
            <a:noFill/>
          </a:ln>
          <a:effectLst>
            <a:softEdge rad="112500"/>
          </a:effectLst>
        </p:spPr>
      </p:pic>
    </p:spTree>
    <p:extLst>
      <p:ext uri="{BB962C8B-B14F-4D97-AF65-F5344CB8AC3E}">
        <p14:creationId xmlns:p14="http://schemas.microsoft.com/office/powerpoint/2010/main" val="1760152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3765" y="1700808"/>
            <a:ext cx="6624736" cy="4524315"/>
          </a:xfrm>
          <a:prstGeom prst="rect">
            <a:avLst/>
          </a:prstGeom>
        </p:spPr>
        <p:txBody>
          <a:bodyPr wrap="square">
            <a:spAutoFit/>
          </a:bodyPr>
          <a:lstStyle/>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r>
              <a:rPr lang="ru-RU" sz="2400" dirty="0" smtClean="0">
                <a:solidFill>
                  <a:schemeClr val="tx2">
                    <a:lumMod val="90000"/>
                  </a:schemeClr>
                </a:solidFill>
                <a:latin typeface="Times New Roman" pitchFamily="18" charset="0"/>
                <a:cs typeface="Times New Roman" pitchFamily="18" charset="0"/>
              </a:rPr>
              <a:t>Игры с пальчиками  с использованием разнообразного материала</a:t>
            </a: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4800" b="1" u="sng" dirty="0" smtClean="0">
              <a:solidFill>
                <a:schemeClr val="tx2">
                  <a:lumMod val="90000"/>
                </a:schemeClr>
              </a:solidFill>
              <a:latin typeface="Times New Roman" pitchFamily="18" charset="0"/>
              <a:cs typeface="Times New Roman" pitchFamily="18" charset="0"/>
            </a:endParaRPr>
          </a:p>
          <a:p>
            <a:pPr algn="ctr"/>
            <a:endParaRPr lang="ru-RU" sz="4800" b="1" u="sng" dirty="0">
              <a:solidFill>
                <a:schemeClr val="tx2">
                  <a:lumMod val="9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60152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340768"/>
            <a:ext cx="2828905" cy="3672408"/>
          </a:xfrm>
        </p:spPr>
        <p:txBody>
          <a:bodyPr>
            <a:normAutofit fontScale="90000"/>
          </a:bodyPr>
          <a:lstStyle/>
          <a:p>
            <a:pPr algn="l"/>
            <a:r>
              <a:rPr lang="ru-RU" sz="2000" dirty="0" smtClean="0">
                <a:solidFill>
                  <a:schemeClr val="tx2">
                    <a:lumMod val="90000"/>
                  </a:schemeClr>
                </a:solidFill>
                <a:latin typeface="Times New Roman" pitchFamily="18" charset="0"/>
                <a:cs typeface="Times New Roman" pitchFamily="18" charset="0"/>
              </a:rPr>
              <a:t>Мои воспитанники очень любят играть руками в сухом пальчиковом бассейне из фасоли, гороха. Погружаясь, как можно глубже в наполнитель, ручки ребенка массируются, пальцы становятся более чувствительными, а их движения – координированными</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«Месим , </a:t>
            </a:r>
            <a:r>
              <a:rPr lang="ru-RU" sz="2000" dirty="0" err="1" smtClean="0">
                <a:solidFill>
                  <a:schemeClr val="tx2">
                    <a:lumMod val="90000"/>
                  </a:schemeClr>
                </a:solidFill>
                <a:latin typeface="Times New Roman" pitchFamily="18" charset="0"/>
                <a:cs typeface="Times New Roman" pitchFamily="18" charset="0"/>
              </a:rPr>
              <a:t>месим</a:t>
            </a:r>
            <a:r>
              <a:rPr lang="ru-RU" sz="2000" dirty="0" smtClean="0">
                <a:solidFill>
                  <a:schemeClr val="tx2">
                    <a:lumMod val="90000"/>
                  </a:schemeClr>
                </a:solidFill>
                <a:latin typeface="Times New Roman" pitchFamily="18" charset="0"/>
                <a:cs typeface="Times New Roman" pitchFamily="18" charset="0"/>
              </a:rPr>
              <a:t> тесто,</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Есть в печи место</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Будут, будут из печи</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Булочки и калачи» </a:t>
            </a:r>
            <a:endParaRPr lang="ru-RU" sz="5400" dirty="0">
              <a:solidFill>
                <a:schemeClr val="tx2">
                  <a:lumMod val="90000"/>
                </a:schemeClr>
              </a:solidFill>
              <a:latin typeface="Times New Roman" pitchFamily="18" charset="0"/>
              <a:cs typeface="Times New Roman" pitchFamily="18" charset="0"/>
            </a:endParaRPr>
          </a:p>
        </p:txBody>
      </p:sp>
      <p:sp>
        <p:nvSpPr>
          <p:cNvPr id="3" name="Прямоугольник 2"/>
          <p:cNvSpPr/>
          <p:nvPr/>
        </p:nvSpPr>
        <p:spPr>
          <a:xfrm>
            <a:off x="2286000" y="2413338"/>
            <a:ext cx="4572000" cy="369332"/>
          </a:xfrm>
          <a:prstGeom prst="rect">
            <a:avLst/>
          </a:prstGeom>
        </p:spPr>
        <p:txBody>
          <a:bodyPr>
            <a:spAutoFit/>
          </a:bodyPr>
          <a:lstStyle/>
          <a:p>
            <a:r>
              <a:rPr lang="ru-RU" dirty="0" smtClean="0"/>
              <a:t>.</a:t>
            </a:r>
            <a:endParaRPr lang="ru-RU" dirty="0"/>
          </a:p>
        </p:txBody>
      </p:sp>
      <p:pic>
        <p:nvPicPr>
          <p:cNvPr id="4" name="Рисунок 3" descr="IMG_3652 (1).jpg"/>
          <p:cNvPicPr>
            <a:picLocks noChangeAspect="1"/>
          </p:cNvPicPr>
          <p:nvPr/>
        </p:nvPicPr>
        <p:blipFill>
          <a:blip r:embed="rId2" cstate="print"/>
          <a:stretch>
            <a:fillRect/>
          </a:stretch>
        </p:blipFill>
        <p:spPr>
          <a:xfrm rot="5400000">
            <a:off x="4031940" y="1016732"/>
            <a:ext cx="4464496" cy="3960440"/>
          </a:xfrm>
          <a:prstGeom prst="rect">
            <a:avLst/>
          </a:prstGeom>
          <a:ln>
            <a:noFill/>
          </a:ln>
          <a:effectLst>
            <a:softEdge rad="112500"/>
          </a:effectLst>
        </p:spPr>
      </p:pic>
    </p:spTree>
    <p:extLst>
      <p:ext uri="{BB962C8B-B14F-4D97-AF65-F5344CB8AC3E}">
        <p14:creationId xmlns:p14="http://schemas.microsoft.com/office/powerpoint/2010/main" val="5637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484784"/>
            <a:ext cx="7848872" cy="1200329"/>
          </a:xfrm>
          <a:prstGeom prst="rect">
            <a:avLst/>
          </a:prstGeom>
        </p:spPr>
        <p:txBody>
          <a:bodyPr wrap="square">
            <a:spAutoFit/>
          </a:bodyPr>
          <a:lstStyle/>
          <a:p>
            <a:endParaRPr lang="ru-RU" dirty="0" smtClean="0">
              <a:solidFill>
                <a:schemeClr val="tx2"/>
              </a:solidFill>
              <a:latin typeface="Times New Roman" pitchFamily="18" charset="0"/>
              <a:ea typeface="Calibri" pitchFamily="34" charset="0"/>
              <a:cs typeface="Times New Roman" pitchFamily="18" charset="0"/>
            </a:endParaRPr>
          </a:p>
          <a:p>
            <a:endParaRPr lang="ru-RU" dirty="0" smtClean="0">
              <a:solidFill>
                <a:schemeClr val="tx2"/>
              </a:solidFill>
              <a:latin typeface="Times New Roman" pitchFamily="18" charset="0"/>
              <a:ea typeface="Calibri" pitchFamily="34" charset="0"/>
              <a:cs typeface="Times New Roman" pitchFamily="18" charset="0"/>
            </a:endParaRPr>
          </a:p>
          <a:p>
            <a:endParaRPr lang="ru-RU" dirty="0" smtClean="0">
              <a:solidFill>
                <a:schemeClr val="tx2"/>
              </a:solidFill>
              <a:latin typeface="Times New Roman" pitchFamily="18" charset="0"/>
              <a:ea typeface="Calibri" pitchFamily="34" charset="0"/>
              <a:cs typeface="Times New Roman" pitchFamily="18" charset="0"/>
            </a:endParaRPr>
          </a:p>
          <a:p>
            <a:r>
              <a:rPr lang="ru-RU" dirty="0" smtClean="0">
                <a:solidFill>
                  <a:schemeClr val="tx2"/>
                </a:solidFill>
                <a:latin typeface="Times New Roman" pitchFamily="18" charset="0"/>
                <a:ea typeface="Calibri" pitchFamily="34" charset="0"/>
                <a:cs typeface="Times New Roman" pitchFamily="18" charset="0"/>
              </a:rPr>
              <a:t> </a:t>
            </a:r>
            <a:endParaRPr lang="ru-RU" dirty="0"/>
          </a:p>
        </p:txBody>
      </p:sp>
      <p:sp>
        <p:nvSpPr>
          <p:cNvPr id="5" name="Прямоугольник 4"/>
          <p:cNvSpPr/>
          <p:nvPr/>
        </p:nvSpPr>
        <p:spPr>
          <a:xfrm>
            <a:off x="1187624" y="1412776"/>
            <a:ext cx="2952328" cy="3231654"/>
          </a:xfrm>
          <a:prstGeom prst="rect">
            <a:avLst/>
          </a:prstGeom>
        </p:spPr>
        <p:txBody>
          <a:bodyPr wrap="square">
            <a:spAutoFit/>
          </a:bodyPr>
          <a:lstStyle/>
          <a:p>
            <a:r>
              <a:rPr lang="ru-RU" dirty="0" smtClean="0">
                <a:solidFill>
                  <a:schemeClr val="tx2"/>
                </a:solidFill>
                <a:latin typeface="Times New Roman" pitchFamily="18" charset="0"/>
                <a:ea typeface="Calibri" pitchFamily="34" charset="0"/>
                <a:cs typeface="Times New Roman" pitchFamily="18" charset="0"/>
              </a:rPr>
              <a:t>Также можем использовать сухой бассейн с различными крупами (рис, гречка, фасоль и т. д.).Для повышения интереса у детей туда можно поместить мелкие игрушки.</a:t>
            </a:r>
          </a:p>
          <a:p>
            <a:endParaRPr lang="ru-RU" sz="2400" dirty="0" smtClean="0">
              <a:solidFill>
                <a:schemeClr val="tx2"/>
              </a:solidFill>
              <a:latin typeface="Times New Roman" pitchFamily="18" charset="0"/>
              <a:ea typeface="Calibri" pitchFamily="34" charset="0"/>
              <a:cs typeface="Times New Roman" pitchFamily="18" charset="0"/>
            </a:endParaRPr>
          </a:p>
          <a:p>
            <a:endParaRPr lang="ru-RU" dirty="0" smtClean="0">
              <a:solidFill>
                <a:schemeClr val="tx2"/>
              </a:solidFill>
              <a:latin typeface="Times New Roman" pitchFamily="18" charset="0"/>
              <a:ea typeface="Calibri" pitchFamily="34" charset="0"/>
              <a:cs typeface="Times New Roman" pitchFamily="18" charset="0"/>
            </a:endParaRPr>
          </a:p>
          <a:p>
            <a:endParaRPr lang="ru-RU" dirty="0" smtClean="0">
              <a:solidFill>
                <a:schemeClr val="tx2"/>
              </a:solidFill>
              <a:latin typeface="Times New Roman" pitchFamily="18" charset="0"/>
              <a:ea typeface="Calibri" pitchFamily="34" charset="0"/>
              <a:cs typeface="Times New Roman" pitchFamily="18" charset="0"/>
            </a:endParaRPr>
          </a:p>
          <a:p>
            <a:endParaRPr lang="ru-RU" dirty="0" smtClean="0">
              <a:solidFill>
                <a:schemeClr val="tx2"/>
              </a:solidFill>
              <a:latin typeface="Times New Roman" pitchFamily="18" charset="0"/>
              <a:ea typeface="Calibri" pitchFamily="34" charset="0"/>
              <a:cs typeface="Times New Roman" pitchFamily="18" charset="0"/>
            </a:endParaRPr>
          </a:p>
        </p:txBody>
      </p:sp>
      <p:pic>
        <p:nvPicPr>
          <p:cNvPr id="4" name="Рисунок 3" descr="IMG_3735.jpg"/>
          <p:cNvPicPr>
            <a:picLocks noChangeAspect="1"/>
          </p:cNvPicPr>
          <p:nvPr/>
        </p:nvPicPr>
        <p:blipFill>
          <a:blip r:embed="rId2" cstate="print"/>
          <a:stretch>
            <a:fillRect/>
          </a:stretch>
        </p:blipFill>
        <p:spPr>
          <a:xfrm rot="5400000">
            <a:off x="3630816" y="1489864"/>
            <a:ext cx="5050720" cy="3888433"/>
          </a:xfrm>
          <a:prstGeom prst="rect">
            <a:avLst/>
          </a:prstGeom>
          <a:ln>
            <a:noFill/>
          </a:ln>
          <a:effectLst>
            <a:softEdge rad="112500"/>
          </a:effectLst>
        </p:spPr>
      </p:pic>
    </p:spTree>
    <p:extLst>
      <p:ext uri="{BB962C8B-B14F-4D97-AF65-F5344CB8AC3E}">
        <p14:creationId xmlns:p14="http://schemas.microsoft.com/office/powerpoint/2010/main" val="1760152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308068" cy="400110"/>
          </a:xfrm>
          <a:prstGeom prst="rect">
            <a:avLst/>
          </a:prstGeom>
        </p:spPr>
        <p:txBody>
          <a:bodyPr wrap="square">
            <a:spAutoFit/>
          </a:bodyPr>
          <a:lstStyle/>
          <a:p>
            <a:pPr algn="ctr"/>
            <a:r>
              <a:rPr lang="ru-RU" sz="2000" dirty="0" smtClean="0">
                <a:solidFill>
                  <a:schemeClr val="tx2">
                    <a:lumMod val="75000"/>
                  </a:schemeClr>
                </a:solidFill>
                <a:latin typeface="Times New Roman" pitchFamily="18" charset="0"/>
                <a:cs typeface="Times New Roman" pitchFamily="18" charset="0"/>
              </a:rPr>
              <a:t>Варианты игр с крупой </a:t>
            </a:r>
            <a:endParaRPr lang="ru-RU" sz="2000" dirty="0">
              <a:solidFill>
                <a:schemeClr val="tx2">
                  <a:lumMod val="75000"/>
                </a:schemeClr>
              </a:solidFill>
              <a:latin typeface="Times New Roman" pitchFamily="18" charset="0"/>
              <a:cs typeface="Times New Roman" pitchFamily="18" charset="0"/>
            </a:endParaRPr>
          </a:p>
        </p:txBody>
      </p:sp>
      <p:sp>
        <p:nvSpPr>
          <p:cNvPr id="3" name="Прямоугольник 2"/>
          <p:cNvSpPr/>
          <p:nvPr/>
        </p:nvSpPr>
        <p:spPr>
          <a:xfrm>
            <a:off x="827584" y="1124744"/>
            <a:ext cx="3888432" cy="4278094"/>
          </a:xfrm>
          <a:prstGeom prst="rect">
            <a:avLst/>
          </a:prstGeom>
        </p:spPr>
        <p:txBody>
          <a:bodyPr wrap="square">
            <a:spAutoFit/>
          </a:bodyPr>
          <a:lstStyle/>
          <a:p>
            <a:endParaRPr lang="ru-RU" sz="1600" dirty="0" smtClean="0">
              <a:solidFill>
                <a:schemeClr val="tx2">
                  <a:lumMod val="90000"/>
                </a:schemeClr>
              </a:solidFill>
              <a:latin typeface="Times New Roman" pitchFamily="18" charset="0"/>
              <a:cs typeface="Times New Roman" pitchFamily="18" charset="0"/>
            </a:endParaRPr>
          </a:p>
          <a:p>
            <a:r>
              <a:rPr lang="ru-RU" sz="1600" i="1" dirty="0" smtClean="0">
                <a:solidFill>
                  <a:schemeClr val="tx2">
                    <a:lumMod val="90000"/>
                  </a:schemeClr>
                </a:solidFill>
                <a:latin typeface="Times New Roman" pitchFamily="18" charset="0"/>
                <a:cs typeface="Times New Roman" pitchFamily="18" charset="0"/>
              </a:rPr>
              <a:t>-Выложить из гороха или фасоли дорожку: прямую, волнистую и т. д. (по образцу, трафарету или самостоятельно):</a:t>
            </a:r>
          </a:p>
          <a:p>
            <a:r>
              <a:rPr lang="ru-RU" sz="1600" dirty="0" smtClean="0">
                <a:solidFill>
                  <a:schemeClr val="tx2">
                    <a:lumMod val="90000"/>
                  </a:schemeClr>
                </a:solidFill>
                <a:latin typeface="Times New Roman" pitchFamily="18" charset="0"/>
                <a:cs typeface="Times New Roman" pitchFamily="18" charset="0"/>
              </a:rPr>
              <a:t>«Я горошины возьму, выложу дорожку.</a:t>
            </a:r>
          </a:p>
          <a:p>
            <a:r>
              <a:rPr lang="ru-RU" sz="1600" dirty="0" smtClean="0">
                <a:solidFill>
                  <a:schemeClr val="tx2">
                    <a:lumMod val="90000"/>
                  </a:schemeClr>
                </a:solidFill>
                <a:latin typeface="Times New Roman" pitchFamily="18" charset="0"/>
                <a:cs typeface="Times New Roman" pitchFamily="18" charset="0"/>
              </a:rPr>
              <a:t>Побежали по дорожке зайчик, белка, козлик» </a:t>
            </a:r>
          </a:p>
          <a:p>
            <a:endParaRPr lang="ru-RU" sz="1600" dirty="0" smtClean="0">
              <a:solidFill>
                <a:schemeClr val="tx2">
                  <a:lumMod val="90000"/>
                </a:schemeClr>
              </a:solidFill>
              <a:latin typeface="Times New Roman" pitchFamily="18" charset="0"/>
              <a:cs typeface="Times New Roman" pitchFamily="18" charset="0"/>
            </a:endParaRPr>
          </a:p>
          <a:p>
            <a:r>
              <a:rPr lang="ru-RU" sz="1600" i="1" dirty="0" smtClean="0">
                <a:solidFill>
                  <a:schemeClr val="tx2">
                    <a:lumMod val="90000"/>
                  </a:schemeClr>
                </a:solidFill>
                <a:latin typeface="Times New Roman" pitchFamily="18" charset="0"/>
                <a:cs typeface="Times New Roman" pitchFamily="18" charset="0"/>
              </a:rPr>
              <a:t>В чашку насыпать два вида крупы. Предложить сортировать в две разные чашечки</a:t>
            </a:r>
            <a:r>
              <a:rPr lang="ru-RU" sz="1600" dirty="0" smtClean="0">
                <a:solidFill>
                  <a:schemeClr val="tx2">
                    <a:lumMod val="90000"/>
                  </a:schemeClr>
                </a:solidFill>
                <a:latin typeface="Times New Roman" pitchFamily="18" charset="0"/>
                <a:cs typeface="Times New Roman" pitchFamily="18" charset="0"/>
              </a:rPr>
              <a:t>:</a:t>
            </a:r>
          </a:p>
          <a:p>
            <a:r>
              <a:rPr lang="ru-RU" sz="1600" dirty="0" smtClean="0">
                <a:solidFill>
                  <a:schemeClr val="tx2">
                    <a:lumMod val="90000"/>
                  </a:schemeClr>
                </a:solidFill>
                <a:latin typeface="Times New Roman" pitchFamily="18" charset="0"/>
                <a:cs typeface="Times New Roman" pitchFamily="18" charset="0"/>
              </a:rPr>
              <a:t>« Я помощницей расту. Своей маме помогу.</a:t>
            </a:r>
          </a:p>
          <a:p>
            <a:r>
              <a:rPr lang="ru-RU" sz="1600" dirty="0" smtClean="0">
                <a:solidFill>
                  <a:schemeClr val="tx2">
                    <a:lumMod val="90000"/>
                  </a:schemeClr>
                </a:solidFill>
                <a:latin typeface="Times New Roman" pitchFamily="18" charset="0"/>
                <a:cs typeface="Times New Roman" pitchFamily="18" charset="0"/>
              </a:rPr>
              <a:t>Я крупу переберу, рис от гречки отберу!»</a:t>
            </a:r>
          </a:p>
          <a:p>
            <a:endParaRPr lang="ru-RU" sz="1600" dirty="0" smtClean="0">
              <a:solidFill>
                <a:schemeClr val="tx2">
                  <a:lumMod val="90000"/>
                </a:schemeClr>
              </a:solidFill>
              <a:latin typeface="Times New Roman" pitchFamily="18" charset="0"/>
              <a:cs typeface="Times New Roman" pitchFamily="18" charset="0"/>
            </a:endParaRPr>
          </a:p>
          <a:p>
            <a:endParaRPr lang="ru-RU" sz="1600" dirty="0">
              <a:solidFill>
                <a:schemeClr val="tx2">
                  <a:lumMod val="90000"/>
                </a:schemeClr>
              </a:solidFill>
              <a:latin typeface="Times New Roman" pitchFamily="18" charset="0"/>
              <a:cs typeface="Times New Roman" pitchFamily="18" charset="0"/>
            </a:endParaRPr>
          </a:p>
        </p:txBody>
      </p:sp>
      <p:pic>
        <p:nvPicPr>
          <p:cNvPr id="4" name="Рисунок 3" descr="IMG_3739.jpg"/>
          <p:cNvPicPr>
            <a:picLocks noChangeAspect="1"/>
          </p:cNvPicPr>
          <p:nvPr/>
        </p:nvPicPr>
        <p:blipFill>
          <a:blip r:embed="rId2" cstate="print"/>
          <a:stretch>
            <a:fillRect/>
          </a:stretch>
        </p:blipFill>
        <p:spPr>
          <a:xfrm rot="5400000">
            <a:off x="4036504" y="1876264"/>
            <a:ext cx="4860032" cy="3645024"/>
          </a:xfrm>
          <a:prstGeom prst="rect">
            <a:avLst/>
          </a:prstGeom>
          <a:ln>
            <a:noFill/>
          </a:ln>
          <a:effectLst>
            <a:softEdge rad="112500"/>
          </a:effectLst>
        </p:spPr>
      </p:pic>
    </p:spTree>
    <p:extLst>
      <p:ext uri="{BB962C8B-B14F-4D97-AF65-F5344CB8AC3E}">
        <p14:creationId xmlns:p14="http://schemas.microsoft.com/office/powerpoint/2010/main" val="3338415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7632847" cy="3240360"/>
          </a:xfrm>
        </p:spPr>
        <p:txBody>
          <a:bodyPr>
            <a:normAutofit fontScale="90000"/>
          </a:bodyPr>
          <a:lstStyle/>
          <a:p>
            <a:pPr algn="l"/>
            <a:r>
              <a:rPr lang="ru-RU" sz="2000" dirty="0" smtClean="0">
                <a:solidFill>
                  <a:schemeClr val="tx2">
                    <a:lumMod val="90000"/>
                  </a:schemeClr>
                </a:solidFill>
                <a:latin typeface="Times New Roman" pitchFamily="18" charset="0"/>
                <a:cs typeface="Times New Roman" pitchFamily="18" charset="0"/>
              </a:rPr>
              <a:t>Кинетический песок - оптимальное </a:t>
            </a:r>
            <a:r>
              <a:rPr lang="ru-RU" sz="2000" dirty="0" err="1" smtClean="0">
                <a:solidFill>
                  <a:schemeClr val="tx2">
                    <a:lumMod val="90000"/>
                  </a:schemeClr>
                </a:solidFill>
                <a:latin typeface="Times New Roman" pitchFamily="18" charset="0"/>
                <a:cs typeface="Times New Roman" pitchFamily="18" charset="0"/>
              </a:rPr>
              <a:t>решение.Игры</a:t>
            </a:r>
            <a:r>
              <a:rPr lang="ru-RU" sz="2000" dirty="0" smtClean="0">
                <a:solidFill>
                  <a:schemeClr val="tx2">
                    <a:lumMod val="90000"/>
                  </a:schemeClr>
                </a:solidFill>
                <a:latin typeface="Times New Roman" pitchFamily="18" charset="0"/>
                <a:cs typeface="Times New Roman" pitchFamily="18" charset="0"/>
              </a:rPr>
              <a:t> с песком помогают развивать мелкую моторику рук. При лепке песком каждый пальчик ребёнка активно задействован в процессе, что позволяет создавать новые крепкие нейронные связи в мозге. Это, в свою очередь, позволяет развивать речь, активировать творческие наклонности малыша </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a:r>
            <a:br>
              <a:rPr lang="ru-RU" sz="2000" dirty="0" smtClean="0">
                <a:solidFill>
                  <a:schemeClr val="tx2">
                    <a:lumMod val="90000"/>
                  </a:schemeClr>
                </a:solidFill>
                <a:latin typeface="Times New Roman" pitchFamily="18" charset="0"/>
                <a:cs typeface="Times New Roman" pitchFamily="18" charset="0"/>
              </a:rPr>
            </a:br>
            <a:r>
              <a:rPr lang="ru-RU" sz="2000" b="1" dirty="0" smtClean="0">
                <a:solidFill>
                  <a:schemeClr val="tx2">
                    <a:lumMod val="90000"/>
                  </a:schemeClr>
                </a:solidFill>
                <a:latin typeface="Times New Roman" pitchFamily="18" charset="0"/>
                <a:cs typeface="Times New Roman" pitchFamily="18" charset="0"/>
              </a:rPr>
              <a:t/>
            </a:r>
            <a:br>
              <a:rPr lang="ru-RU" sz="2000" b="1" dirty="0" smtClean="0">
                <a:solidFill>
                  <a:schemeClr val="tx2">
                    <a:lumMod val="90000"/>
                  </a:schemeClr>
                </a:solidFill>
                <a:latin typeface="Times New Roman" pitchFamily="18" charset="0"/>
                <a:cs typeface="Times New Roman" pitchFamily="18" charset="0"/>
              </a:rPr>
            </a:br>
            <a:r>
              <a:rPr lang="ru-RU" sz="2000" b="1" dirty="0" smtClean="0">
                <a:solidFill>
                  <a:schemeClr val="tx2">
                    <a:lumMod val="90000"/>
                  </a:schemeClr>
                </a:solidFill>
                <a:latin typeface="Times New Roman" pitchFamily="18" charset="0"/>
                <a:cs typeface="Times New Roman" pitchFamily="18" charset="0"/>
              </a:rPr>
              <a:t/>
            </a:r>
            <a:br>
              <a:rPr lang="ru-RU" sz="2000" b="1" dirty="0" smtClean="0">
                <a:solidFill>
                  <a:schemeClr val="tx2">
                    <a:lumMod val="90000"/>
                  </a:schemeClr>
                </a:solidFill>
                <a:latin typeface="Times New Roman" pitchFamily="18" charset="0"/>
                <a:cs typeface="Times New Roman" pitchFamily="18" charset="0"/>
              </a:rPr>
            </a:br>
            <a:r>
              <a:rPr lang="ru-RU" sz="2000" b="1" dirty="0" smtClean="0">
                <a:solidFill>
                  <a:schemeClr val="tx2">
                    <a:lumMod val="90000"/>
                  </a:schemeClr>
                </a:solidFill>
                <a:latin typeface="Times New Roman" pitchFamily="18" charset="0"/>
                <a:cs typeface="Times New Roman" pitchFamily="18" charset="0"/>
              </a:rPr>
              <a:t> </a:t>
            </a:r>
            <a:br>
              <a:rPr lang="ru-RU" sz="2000" b="1" dirty="0" smtClean="0">
                <a:solidFill>
                  <a:schemeClr val="tx2">
                    <a:lumMod val="90000"/>
                  </a:schemeClr>
                </a:solidFill>
                <a:latin typeface="Times New Roman" pitchFamily="18" charset="0"/>
                <a:cs typeface="Times New Roman" pitchFamily="18" charset="0"/>
              </a:rPr>
            </a:br>
            <a:r>
              <a:rPr lang="ru-RU" sz="2000" b="1" dirty="0" smtClean="0">
                <a:solidFill>
                  <a:schemeClr val="tx2">
                    <a:lumMod val="90000"/>
                  </a:schemeClr>
                </a:solidFill>
                <a:latin typeface="Times New Roman" pitchFamily="18" charset="0"/>
                <a:cs typeface="Times New Roman" pitchFamily="18" charset="0"/>
              </a:rPr>
              <a:t/>
            </a:r>
            <a:br>
              <a:rPr lang="ru-RU" sz="2000" b="1" dirty="0" smtClean="0">
                <a:solidFill>
                  <a:schemeClr val="tx2">
                    <a:lumMod val="90000"/>
                  </a:schemeClr>
                </a:solidFill>
                <a:latin typeface="Times New Roman" pitchFamily="18" charset="0"/>
                <a:cs typeface="Times New Roman" pitchFamily="18" charset="0"/>
              </a:rPr>
            </a:br>
            <a:r>
              <a:rPr lang="ru-RU" sz="1800" dirty="0" smtClean="0"/>
              <a:t/>
            </a:r>
            <a:br>
              <a:rPr lang="ru-RU" sz="1800" dirty="0" smtClean="0"/>
            </a:br>
            <a:endParaRPr lang="ru-RU" sz="1800" b="1" dirty="0">
              <a:solidFill>
                <a:schemeClr val="tx2">
                  <a:lumMod val="90000"/>
                </a:schemeClr>
              </a:solidFill>
              <a:latin typeface="Times New Roman" pitchFamily="18" charset="0"/>
              <a:cs typeface="Times New Roman" pitchFamily="18" charset="0"/>
            </a:endParaRPr>
          </a:p>
        </p:txBody>
      </p:sp>
      <p:sp>
        <p:nvSpPr>
          <p:cNvPr id="3" name="Прямоугольник 2"/>
          <p:cNvSpPr/>
          <p:nvPr/>
        </p:nvSpPr>
        <p:spPr>
          <a:xfrm>
            <a:off x="2286000" y="3501008"/>
            <a:ext cx="4572000" cy="369332"/>
          </a:xfrm>
          <a:prstGeom prst="rect">
            <a:avLst/>
          </a:prstGeom>
        </p:spPr>
        <p:txBody>
          <a:bodyPr wrap="square">
            <a:spAutoFit/>
          </a:bodyPr>
          <a:lstStyle/>
          <a:p>
            <a:endParaRPr lang="ru-RU" dirty="0"/>
          </a:p>
        </p:txBody>
      </p:sp>
      <p:pic>
        <p:nvPicPr>
          <p:cNvPr id="5" name="Рисунок 4" descr="IMG_3685.jpg"/>
          <p:cNvPicPr>
            <a:picLocks noChangeAspect="1"/>
          </p:cNvPicPr>
          <p:nvPr/>
        </p:nvPicPr>
        <p:blipFill>
          <a:blip r:embed="rId2" cstate="print"/>
          <a:stretch>
            <a:fillRect/>
          </a:stretch>
        </p:blipFill>
        <p:spPr>
          <a:xfrm>
            <a:off x="4499992" y="2276872"/>
            <a:ext cx="3816424" cy="3775755"/>
          </a:xfrm>
          <a:prstGeom prst="rect">
            <a:avLst/>
          </a:prstGeom>
          <a:ln>
            <a:noFill/>
          </a:ln>
          <a:effectLst>
            <a:softEdge rad="112500"/>
          </a:effectLst>
        </p:spPr>
      </p:pic>
      <p:pic>
        <p:nvPicPr>
          <p:cNvPr id="6" name="Рисунок 5" descr="IMG_3704.jpg"/>
          <p:cNvPicPr>
            <a:picLocks noChangeAspect="1"/>
          </p:cNvPicPr>
          <p:nvPr/>
        </p:nvPicPr>
        <p:blipFill>
          <a:blip r:embed="rId3" cstate="print"/>
          <a:stretch>
            <a:fillRect/>
          </a:stretch>
        </p:blipFill>
        <p:spPr>
          <a:xfrm>
            <a:off x="899592" y="2348880"/>
            <a:ext cx="3600400" cy="3456384"/>
          </a:xfrm>
          <a:prstGeom prst="rect">
            <a:avLst/>
          </a:prstGeom>
          <a:ln>
            <a:noFill/>
          </a:ln>
          <a:effectLst>
            <a:softEdge rad="112500"/>
          </a:effectLst>
        </p:spPr>
      </p:pic>
    </p:spTree>
    <p:extLst>
      <p:ext uri="{BB962C8B-B14F-4D97-AF65-F5344CB8AC3E}">
        <p14:creationId xmlns:p14="http://schemas.microsoft.com/office/powerpoint/2010/main" val="56375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3765" y="1700808"/>
            <a:ext cx="6624736" cy="3785652"/>
          </a:xfrm>
          <a:prstGeom prst="rect">
            <a:avLst/>
          </a:prstGeom>
        </p:spPr>
        <p:txBody>
          <a:bodyPr wrap="square">
            <a:spAutoFit/>
          </a:bodyPr>
          <a:lstStyle/>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2400" dirty="0" smtClean="0">
              <a:solidFill>
                <a:schemeClr val="tx2">
                  <a:lumMod val="90000"/>
                </a:schemeClr>
              </a:solidFill>
              <a:latin typeface="Times New Roman" pitchFamily="18" charset="0"/>
              <a:cs typeface="Times New Roman" pitchFamily="18" charset="0"/>
            </a:endParaRPr>
          </a:p>
          <a:p>
            <a:pPr algn="ctr"/>
            <a:endParaRPr lang="ru-RU" sz="4800" b="1" u="sng" dirty="0" smtClean="0">
              <a:solidFill>
                <a:schemeClr val="tx2">
                  <a:lumMod val="90000"/>
                </a:schemeClr>
              </a:solidFill>
              <a:latin typeface="Times New Roman" pitchFamily="18" charset="0"/>
              <a:cs typeface="Times New Roman" pitchFamily="18" charset="0"/>
            </a:endParaRPr>
          </a:p>
          <a:p>
            <a:pPr algn="ctr"/>
            <a:endParaRPr lang="ru-RU" sz="4800" b="1" u="sng" dirty="0">
              <a:solidFill>
                <a:schemeClr val="tx2">
                  <a:lumMod val="90000"/>
                </a:schemeClr>
              </a:solidFill>
              <a:latin typeface="Times New Roman" pitchFamily="18" charset="0"/>
              <a:cs typeface="Times New Roman" pitchFamily="18" charset="0"/>
            </a:endParaRPr>
          </a:p>
        </p:txBody>
      </p:sp>
      <p:sp>
        <p:nvSpPr>
          <p:cNvPr id="3" name="Прямоугольник 2"/>
          <p:cNvSpPr/>
          <p:nvPr/>
        </p:nvSpPr>
        <p:spPr>
          <a:xfrm>
            <a:off x="827584" y="764704"/>
            <a:ext cx="2952328" cy="5109091"/>
          </a:xfrm>
          <a:prstGeom prst="rect">
            <a:avLst/>
          </a:prstGeom>
        </p:spPr>
        <p:txBody>
          <a:bodyPr wrap="square">
            <a:spAutoFit/>
          </a:bodyPr>
          <a:lstStyle/>
          <a:p>
            <a:r>
              <a:rPr lang="ru-RU" sz="1400" dirty="0" smtClean="0">
                <a:solidFill>
                  <a:schemeClr val="tx2"/>
                </a:solidFill>
                <a:latin typeface="Times New Roman" pitchFamily="18" charset="0"/>
                <a:ea typeface="Calibri" pitchFamily="34" charset="0"/>
                <a:cs typeface="Times New Roman" pitchFamily="18" charset="0"/>
              </a:rPr>
              <a:t>Также можно рисовать на подносе с манной крупой пальцами. Манная крупа напоминает по своей структуре песок, но работать с ней проще, т. к. она легче по весу, окрашивание не занимает много времени, крупа быстро сохнет и в изделии имеет более яркий вид равномерным слоем рассыпьте по подносу мелкую крупу. Проведите пальчиком ребенка по крупе. Получится яркая контрастная линия. Позвольте малышу самому нарисовать несколько хаотических линий.  Затем попробуйте вместе нарисовать какие-нибудь предметы. Рисовать можно все, что угодно: линии, домики, круги, заборы, облака,  дождик, волны, буквы и т. </a:t>
            </a:r>
            <a:r>
              <a:rPr lang="ru-RU" sz="1400" dirty="0" err="1" smtClean="0">
                <a:solidFill>
                  <a:schemeClr val="tx2"/>
                </a:solidFill>
                <a:latin typeface="Times New Roman" pitchFamily="18" charset="0"/>
                <a:ea typeface="Calibri" pitchFamily="34" charset="0"/>
                <a:cs typeface="Times New Roman" pitchFamily="18" charset="0"/>
              </a:rPr>
              <a:t>д</a:t>
            </a:r>
            <a:r>
              <a:rPr lang="ru-RU" sz="1400" dirty="0" smtClean="0">
                <a:solidFill>
                  <a:schemeClr val="tx2"/>
                </a:solidFill>
                <a:latin typeface="Times New Roman" pitchFamily="18" charset="0"/>
                <a:ea typeface="Calibri" pitchFamily="34" charset="0"/>
                <a:cs typeface="Times New Roman" pitchFamily="18" charset="0"/>
              </a:rPr>
              <a:t>)</a:t>
            </a:r>
          </a:p>
          <a:p>
            <a:r>
              <a:rPr lang="ru-RU" sz="1600" dirty="0" smtClean="0">
                <a:solidFill>
                  <a:schemeClr val="tx2"/>
                </a:solidFill>
                <a:latin typeface="Times New Roman" pitchFamily="18" charset="0"/>
                <a:ea typeface="Calibri" pitchFamily="34" charset="0"/>
                <a:cs typeface="Times New Roman" pitchFamily="18" charset="0"/>
              </a:rPr>
              <a:t/>
            </a:r>
            <a:br>
              <a:rPr lang="ru-RU" sz="1600" dirty="0" smtClean="0">
                <a:solidFill>
                  <a:schemeClr val="tx2"/>
                </a:solidFill>
                <a:latin typeface="Times New Roman" pitchFamily="18" charset="0"/>
                <a:ea typeface="Calibri" pitchFamily="34" charset="0"/>
                <a:cs typeface="Times New Roman" pitchFamily="18" charset="0"/>
              </a:rPr>
            </a:br>
            <a:r>
              <a:rPr lang="ru-RU" sz="1600" dirty="0" smtClean="0">
                <a:solidFill>
                  <a:schemeClr val="tx2"/>
                </a:solidFill>
                <a:latin typeface="Times New Roman" pitchFamily="18" charset="0"/>
                <a:ea typeface="Calibri" pitchFamily="34" charset="0"/>
                <a:cs typeface="Times New Roman" pitchFamily="18" charset="0"/>
              </a:rPr>
              <a:t> </a:t>
            </a:r>
            <a:endParaRPr lang="ru-RU" dirty="0"/>
          </a:p>
        </p:txBody>
      </p:sp>
      <p:pic>
        <p:nvPicPr>
          <p:cNvPr id="6" name="Рисунок 5" descr="IMG_3688.jpg"/>
          <p:cNvPicPr>
            <a:picLocks noChangeAspect="1"/>
          </p:cNvPicPr>
          <p:nvPr/>
        </p:nvPicPr>
        <p:blipFill>
          <a:blip r:embed="rId2" cstate="print"/>
          <a:stretch>
            <a:fillRect/>
          </a:stretch>
        </p:blipFill>
        <p:spPr>
          <a:xfrm rot="5400000">
            <a:off x="3509882" y="998730"/>
            <a:ext cx="2700300" cy="2160240"/>
          </a:xfrm>
          <a:prstGeom prst="rect">
            <a:avLst/>
          </a:prstGeom>
          <a:ln>
            <a:noFill/>
          </a:ln>
          <a:effectLst>
            <a:softEdge rad="112500"/>
          </a:effectLst>
        </p:spPr>
      </p:pic>
      <p:pic>
        <p:nvPicPr>
          <p:cNvPr id="7" name="Рисунок 6" descr="IMG_3698 (1).jpg"/>
          <p:cNvPicPr>
            <a:picLocks noChangeAspect="1"/>
          </p:cNvPicPr>
          <p:nvPr/>
        </p:nvPicPr>
        <p:blipFill>
          <a:blip r:embed="rId3" cstate="print"/>
          <a:stretch>
            <a:fillRect/>
          </a:stretch>
        </p:blipFill>
        <p:spPr>
          <a:xfrm>
            <a:off x="4067944" y="3501008"/>
            <a:ext cx="3454149" cy="2754512"/>
          </a:xfrm>
          <a:prstGeom prst="rect">
            <a:avLst/>
          </a:prstGeom>
          <a:ln>
            <a:noFill/>
          </a:ln>
          <a:effectLst>
            <a:softEdge rad="112500"/>
          </a:effectLst>
        </p:spPr>
      </p:pic>
      <p:pic>
        <p:nvPicPr>
          <p:cNvPr id="8" name="Рисунок 7" descr="IMG_3646.jpg"/>
          <p:cNvPicPr>
            <a:picLocks noChangeAspect="1"/>
          </p:cNvPicPr>
          <p:nvPr/>
        </p:nvPicPr>
        <p:blipFill>
          <a:blip r:embed="rId4" cstate="print"/>
          <a:stretch>
            <a:fillRect/>
          </a:stretch>
        </p:blipFill>
        <p:spPr>
          <a:xfrm>
            <a:off x="5868144" y="548680"/>
            <a:ext cx="2736304" cy="3096344"/>
          </a:xfrm>
          <a:prstGeom prst="rect">
            <a:avLst/>
          </a:prstGeom>
          <a:ln>
            <a:noFill/>
          </a:ln>
          <a:effectLst>
            <a:softEdge rad="112500"/>
          </a:effectLst>
        </p:spPr>
      </p:pic>
    </p:spTree>
    <p:extLst>
      <p:ext uri="{BB962C8B-B14F-4D97-AF65-F5344CB8AC3E}">
        <p14:creationId xmlns:p14="http://schemas.microsoft.com/office/powerpoint/2010/main" val="1760152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44824"/>
            <a:ext cx="7344816" cy="1584176"/>
          </a:xfrm>
        </p:spPr>
        <p:txBody>
          <a:bodyPr>
            <a:normAutofit fontScale="90000"/>
          </a:bodyPr>
          <a:lstStyle/>
          <a:p>
            <a:pPr algn="l"/>
            <a:r>
              <a:rPr lang="ru-RU" sz="2000" u="sng" dirty="0" smtClean="0">
                <a:solidFill>
                  <a:schemeClr val="tx2"/>
                </a:solidFill>
                <a:latin typeface="Times New Roman" pitchFamily="18" charset="0"/>
                <a:ea typeface="Calibri" pitchFamily="34" charset="0"/>
                <a:cs typeface="Times New Roman" pitchFamily="18" charset="0"/>
              </a:rPr>
              <a:t>Пальчиковая гимнастика с пуговицами</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Большой интерес у детей вызывает работа с пуговицами. Дети с огромным вниманием их рассматривают. Положив вместе большие и маленькие пуговицы, </a:t>
            </a:r>
            <a:r>
              <a:rPr lang="ru-RU" sz="2000" dirty="0" err="1" smtClean="0">
                <a:solidFill>
                  <a:schemeClr val="tx2"/>
                </a:solidFill>
                <a:latin typeface="Times New Roman" pitchFamily="18" charset="0"/>
                <a:ea typeface="Calibri" pitchFamily="34" charset="0"/>
                <a:cs typeface="Times New Roman" pitchFamily="18" charset="0"/>
              </a:rPr>
              <a:t>перешав</a:t>
            </a:r>
            <a:r>
              <a:rPr lang="ru-RU" sz="2000" dirty="0" smtClean="0">
                <a:solidFill>
                  <a:schemeClr val="tx2"/>
                </a:solidFill>
                <a:latin typeface="Times New Roman" pitchFamily="18" charset="0"/>
                <a:ea typeface="Calibri" pitchFamily="34" charset="0"/>
                <a:cs typeface="Times New Roman" pitchFamily="18" charset="0"/>
              </a:rPr>
              <a:t> их, нужно попросить отобрать, например, самые большие или самые маленькие. В эту игру можно играть одному, двум детям или группе детей.</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Arial" pitchFamily="34" charset="0"/>
                <a:cs typeface="Arial" pitchFamily="34" charset="0"/>
              </a:rPr>
              <a:t/>
            </a:r>
            <a:br>
              <a:rPr lang="ru-RU" sz="2000" dirty="0" smtClean="0">
                <a:solidFill>
                  <a:schemeClr val="tx2"/>
                </a:solidFill>
                <a:latin typeface="Arial" pitchFamily="34" charset="0"/>
                <a:cs typeface="Arial" pitchFamily="34" charset="0"/>
              </a:rPr>
            </a:br>
            <a:endParaRPr lang="ru-RU" sz="2000" dirty="0">
              <a:solidFill>
                <a:schemeClr val="tx2">
                  <a:lumMod val="90000"/>
                </a:schemeClr>
              </a:solidFill>
              <a:latin typeface="Times New Roman" pitchFamily="18" charset="0"/>
              <a:cs typeface="Times New Roman" pitchFamily="18" charset="0"/>
            </a:endParaRPr>
          </a:p>
        </p:txBody>
      </p:sp>
      <p:sp>
        <p:nvSpPr>
          <p:cNvPr id="8" name="Прямоугольник 7"/>
          <p:cNvSpPr/>
          <p:nvPr/>
        </p:nvSpPr>
        <p:spPr>
          <a:xfrm>
            <a:off x="899592" y="2492897"/>
            <a:ext cx="3384376" cy="3816429"/>
          </a:xfrm>
          <a:prstGeom prst="rect">
            <a:avLst/>
          </a:prstGeom>
        </p:spPr>
        <p:txBody>
          <a:bodyPr wrap="square">
            <a:spAutoFit/>
          </a:bodyPr>
          <a:lstStyle/>
          <a:p>
            <a:r>
              <a:rPr lang="ru-RU" sz="1600" u="sng" dirty="0" smtClean="0">
                <a:solidFill>
                  <a:srgbClr val="465E9C">
                    <a:lumMod val="90000"/>
                  </a:srgbClr>
                </a:solidFill>
                <a:latin typeface="Times New Roman" pitchFamily="18" charset="0"/>
                <a:ea typeface="+mj-ea"/>
                <a:cs typeface="Times New Roman" pitchFamily="18" charset="0"/>
              </a:rPr>
              <a:t>Пальчиковые упражнения  с бумагой</a:t>
            </a:r>
            <a:r>
              <a:rPr lang="ru-RU" sz="1600" dirty="0" smtClean="0">
                <a:solidFill>
                  <a:srgbClr val="465E9C">
                    <a:lumMod val="90000"/>
                  </a:srgbClr>
                </a:solidFill>
                <a:latin typeface="Times New Roman" pitchFamily="18" charset="0"/>
                <a:ea typeface="+mj-ea"/>
                <a:cs typeface="Times New Roman" pitchFamily="18" charset="0"/>
              </a:rPr>
              <a:t>: </a:t>
            </a:r>
          </a:p>
          <a:p>
            <a:pPr>
              <a:buFont typeface="Wingdings" pitchFamily="2" charset="2"/>
              <a:buChar char="Ø"/>
            </a:pPr>
            <a:r>
              <a:rPr lang="ru-RU" sz="1600" dirty="0" smtClean="0">
                <a:solidFill>
                  <a:srgbClr val="465E9C">
                    <a:lumMod val="90000"/>
                  </a:srgbClr>
                </a:solidFill>
                <a:latin typeface="Times New Roman" pitchFamily="18" charset="0"/>
                <a:ea typeface="+mj-ea"/>
                <a:cs typeface="Times New Roman" pitchFamily="18" charset="0"/>
              </a:rPr>
              <a:t>мять – развитие силы рук (после этого получится «шарик», который можно бросать в корзину с расстояния), </a:t>
            </a:r>
          </a:p>
          <a:p>
            <a:pPr>
              <a:buFont typeface="Wingdings" pitchFamily="2" charset="2"/>
              <a:buChar char="Ø"/>
            </a:pPr>
            <a:r>
              <a:rPr lang="ru-RU" sz="1600" dirty="0" smtClean="0">
                <a:solidFill>
                  <a:srgbClr val="465E9C">
                    <a:lumMod val="90000"/>
                  </a:srgbClr>
                </a:solidFill>
                <a:latin typeface="Times New Roman" pitchFamily="18" charset="0"/>
                <a:ea typeface="+mj-ea"/>
                <a:cs typeface="Times New Roman" pitchFamily="18" charset="0"/>
              </a:rPr>
              <a:t>рвать (развитие соотносящих движений) </a:t>
            </a:r>
          </a:p>
          <a:p>
            <a:pPr>
              <a:buFont typeface="Wingdings" pitchFamily="2" charset="2"/>
              <a:buChar char="Ø"/>
            </a:pPr>
            <a:r>
              <a:rPr lang="ru-RU" sz="1600" dirty="0" smtClean="0">
                <a:solidFill>
                  <a:srgbClr val="465E9C">
                    <a:lumMod val="90000"/>
                  </a:srgbClr>
                </a:solidFill>
                <a:latin typeface="Times New Roman" pitchFamily="18" charset="0"/>
                <a:ea typeface="+mj-ea"/>
                <a:cs typeface="Times New Roman" pitchFamily="18" charset="0"/>
              </a:rPr>
              <a:t>захватываем пальцами обеих рук лист и тянем в разные стороны </a:t>
            </a:r>
          </a:p>
          <a:p>
            <a:r>
              <a:rPr lang="ru-RU" sz="1600" dirty="0" smtClean="0">
                <a:solidFill>
                  <a:schemeClr val="tx2">
                    <a:lumMod val="90000"/>
                  </a:schemeClr>
                </a:solidFill>
                <a:latin typeface="Times New Roman" pitchFamily="18" charset="0"/>
                <a:cs typeface="Times New Roman" pitchFamily="18" charset="0"/>
              </a:rPr>
              <a:t>Раз, два, три, четыре, пять</a:t>
            </a:r>
            <a:br>
              <a:rPr lang="ru-RU" sz="1600" dirty="0" smtClean="0">
                <a:solidFill>
                  <a:schemeClr val="tx2">
                    <a:lumMod val="90000"/>
                  </a:schemeClr>
                </a:solidFill>
                <a:latin typeface="Times New Roman" pitchFamily="18" charset="0"/>
                <a:cs typeface="Times New Roman" pitchFamily="18" charset="0"/>
              </a:rPr>
            </a:br>
            <a:r>
              <a:rPr lang="ru-RU" sz="1600" dirty="0" smtClean="0">
                <a:solidFill>
                  <a:schemeClr val="tx2">
                    <a:lumMod val="90000"/>
                  </a:schemeClr>
                </a:solidFill>
                <a:latin typeface="Times New Roman" pitchFamily="18" charset="0"/>
                <a:cs typeface="Times New Roman" pitchFamily="18" charset="0"/>
              </a:rPr>
              <a:t>Мы бумажку будем мять!</a:t>
            </a:r>
            <a:br>
              <a:rPr lang="ru-RU" sz="1600" dirty="0" smtClean="0">
                <a:solidFill>
                  <a:schemeClr val="tx2">
                    <a:lumMod val="90000"/>
                  </a:schemeClr>
                </a:solidFill>
                <a:latin typeface="Times New Roman" pitchFamily="18" charset="0"/>
                <a:cs typeface="Times New Roman" pitchFamily="18" charset="0"/>
              </a:rPr>
            </a:br>
            <a:r>
              <a:rPr lang="ru-RU" sz="1600" dirty="0" smtClean="0">
                <a:solidFill>
                  <a:schemeClr val="tx2">
                    <a:lumMod val="90000"/>
                  </a:schemeClr>
                </a:solidFill>
                <a:latin typeface="Times New Roman" pitchFamily="18" charset="0"/>
                <a:cs typeface="Times New Roman" pitchFamily="18" charset="0"/>
              </a:rPr>
              <a:t>Мы бумажку будем мять!</a:t>
            </a:r>
            <a:br>
              <a:rPr lang="ru-RU" sz="1600" dirty="0" smtClean="0">
                <a:solidFill>
                  <a:schemeClr val="tx2">
                    <a:lumMod val="90000"/>
                  </a:schemeClr>
                </a:solidFill>
                <a:latin typeface="Times New Roman" pitchFamily="18" charset="0"/>
                <a:cs typeface="Times New Roman" pitchFamily="18" charset="0"/>
              </a:rPr>
            </a:br>
            <a:r>
              <a:rPr lang="ru-RU" sz="1600" dirty="0" smtClean="0">
                <a:solidFill>
                  <a:schemeClr val="tx2">
                    <a:lumMod val="90000"/>
                  </a:schemeClr>
                </a:solidFill>
                <a:latin typeface="Times New Roman" pitchFamily="18" charset="0"/>
                <a:cs typeface="Times New Roman" pitchFamily="18" charset="0"/>
              </a:rPr>
              <a:t>Свои ручки развивать!</a:t>
            </a:r>
            <a:endParaRPr lang="ru-RU" sz="1600" dirty="0" smtClean="0"/>
          </a:p>
          <a:p>
            <a:pPr>
              <a:buFont typeface="Wingdings" pitchFamily="2" charset="2"/>
              <a:buChar char="Ø"/>
            </a:pPr>
            <a:endParaRPr lang="ru-RU" dirty="0"/>
          </a:p>
        </p:txBody>
      </p:sp>
      <p:sp>
        <p:nvSpPr>
          <p:cNvPr id="56322" name="AutoShape 2" descr="https://top-fon.com/uploads/posts/2023-02/1675405269_top-fon-com-p-fon-dlya-prezentatsii-pugovitsi-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https://top-fon.com/uploads/posts/2023-02/1675405328_top-fon-com-p-fon-dlya-prezentatsii-pugovitsi-17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IMG_3741 (1).jpg"/>
          <p:cNvPicPr>
            <a:picLocks noChangeAspect="1"/>
          </p:cNvPicPr>
          <p:nvPr/>
        </p:nvPicPr>
        <p:blipFill>
          <a:blip r:embed="rId2" cstate="print"/>
          <a:stretch>
            <a:fillRect/>
          </a:stretch>
        </p:blipFill>
        <p:spPr>
          <a:xfrm>
            <a:off x="4499992" y="2564904"/>
            <a:ext cx="3816424" cy="3384376"/>
          </a:xfrm>
          <a:prstGeom prst="rect">
            <a:avLst/>
          </a:prstGeom>
          <a:ln>
            <a:noFill/>
          </a:ln>
          <a:effectLst>
            <a:softEdge rad="112500"/>
          </a:effectLst>
        </p:spPr>
      </p:pic>
    </p:spTree>
    <p:extLst>
      <p:ext uri="{BB962C8B-B14F-4D97-AF65-F5344CB8AC3E}">
        <p14:creationId xmlns:p14="http://schemas.microsoft.com/office/powerpoint/2010/main" val="46451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20688"/>
            <a:ext cx="7488832" cy="4339650"/>
          </a:xfrm>
          <a:prstGeom prst="rect">
            <a:avLst/>
          </a:prstGeom>
        </p:spPr>
        <p:txBody>
          <a:bodyPr wrap="square">
            <a:spAutoFit/>
          </a:bodyPr>
          <a:lstStyle/>
          <a:p>
            <a:r>
              <a:rPr lang="ru-RU" sz="2000" b="1" u="sng" dirty="0" smtClean="0">
                <a:solidFill>
                  <a:schemeClr val="tx2">
                    <a:lumMod val="90000"/>
                  </a:schemeClr>
                </a:solidFill>
                <a:latin typeface="Times New Roman" pitchFamily="18" charset="0"/>
                <a:cs typeface="Times New Roman" pitchFamily="18" charset="0"/>
              </a:rPr>
              <a:t>Цель: </a:t>
            </a:r>
            <a:r>
              <a:rPr lang="ru-RU" sz="2000" dirty="0" smtClean="0">
                <a:solidFill>
                  <a:schemeClr val="tx2">
                    <a:lumMod val="90000"/>
                  </a:schemeClr>
                </a:solidFill>
                <a:latin typeface="Times New Roman" pitchFamily="18" charset="0"/>
                <a:cs typeface="Times New Roman" pitchFamily="18" charset="0"/>
              </a:rPr>
              <a:t>формирование  у детей раннего возраста  основы речевой моторики на основе пальчиковых игр и упражнений </a:t>
            </a:r>
          </a:p>
          <a:p>
            <a:r>
              <a:rPr lang="ru-RU" sz="2000" b="1" u="sng" dirty="0" smtClean="0">
                <a:solidFill>
                  <a:schemeClr val="tx2">
                    <a:lumMod val="90000"/>
                  </a:schemeClr>
                </a:solidFill>
                <a:latin typeface="Times New Roman" pitchFamily="18" charset="0"/>
                <a:cs typeface="Times New Roman" pitchFamily="18" charset="0"/>
              </a:rPr>
              <a:t>Задачи:</a:t>
            </a:r>
          </a:p>
          <a:p>
            <a:pPr>
              <a:buFont typeface="Wingdings" pitchFamily="2" charset="2"/>
              <a:buChar char="Ø"/>
            </a:pPr>
            <a:r>
              <a:rPr lang="ru-RU" sz="2000" dirty="0" smtClean="0">
                <a:solidFill>
                  <a:schemeClr val="tx2">
                    <a:lumMod val="90000"/>
                  </a:schemeClr>
                </a:solidFill>
                <a:latin typeface="Times New Roman" pitchFamily="18" charset="0"/>
                <a:cs typeface="Times New Roman" pitchFamily="18" charset="0"/>
              </a:rPr>
              <a:t>сочетать игры и упражнения для тренировки пальцев с речевой деятельностью детей;</a:t>
            </a:r>
          </a:p>
          <a:p>
            <a:pPr>
              <a:buFont typeface="Wingdings" pitchFamily="2" charset="2"/>
              <a:buChar char="Ø"/>
            </a:pPr>
            <a:r>
              <a:rPr lang="ru-RU" sz="2000" dirty="0" smtClean="0">
                <a:solidFill>
                  <a:schemeClr val="tx2">
                    <a:lumMod val="90000"/>
                  </a:schemeClr>
                </a:solidFill>
                <a:latin typeface="Times New Roman" pitchFamily="18" charset="0"/>
                <a:cs typeface="Times New Roman" pitchFamily="18" charset="0"/>
              </a:rPr>
              <a:t>развивать  мелкой моторики и координации движений рук у детей дошкольного возраста через пальчиковые игры и упражнения; </a:t>
            </a:r>
          </a:p>
          <a:p>
            <a:pPr>
              <a:buFont typeface="Wingdings" pitchFamily="2" charset="2"/>
              <a:buChar char="Ø"/>
            </a:pPr>
            <a:r>
              <a:rPr lang="ru-RU" sz="2000" dirty="0" smtClean="0">
                <a:solidFill>
                  <a:schemeClr val="tx2">
                    <a:lumMod val="90000"/>
                  </a:schemeClr>
                </a:solidFill>
                <a:latin typeface="Times New Roman" pitchFamily="18" charset="0"/>
                <a:cs typeface="Times New Roman" pitchFamily="18" charset="0"/>
              </a:rPr>
              <a:t>создавать эмоционально-комфортную обстановку в общении со сверстниками и взрослыми</a:t>
            </a:r>
          </a:p>
          <a:p>
            <a:endParaRPr lang="ru-RU" sz="2400" dirty="0" smtClean="0">
              <a:solidFill>
                <a:schemeClr val="tx2">
                  <a:lumMod val="90000"/>
                </a:schemeClr>
              </a:solidFill>
              <a:latin typeface="Times New Roman" pitchFamily="18" charset="0"/>
              <a:cs typeface="Times New Roman" pitchFamily="18" charset="0"/>
            </a:endParaRPr>
          </a:p>
          <a:p>
            <a:endParaRPr lang="ru-RU" sz="2400" dirty="0" smtClean="0">
              <a:solidFill>
                <a:schemeClr val="tx2">
                  <a:lumMod val="90000"/>
                </a:schemeClr>
              </a:solidFill>
              <a:latin typeface="Times New Roman" pitchFamily="18" charset="0"/>
              <a:cs typeface="Times New Roman" pitchFamily="18" charset="0"/>
            </a:endParaRPr>
          </a:p>
          <a:p>
            <a:endParaRPr lang="ru-RU" sz="2800" dirty="0">
              <a:solidFill>
                <a:schemeClr val="tx2">
                  <a:lumMod val="90000"/>
                </a:schemeClr>
              </a:solidFill>
              <a:latin typeface="Times New Roman" pitchFamily="18" charset="0"/>
              <a:cs typeface="Times New Roman" pitchFamily="18" charset="0"/>
            </a:endParaRPr>
          </a:p>
        </p:txBody>
      </p:sp>
      <p:pic>
        <p:nvPicPr>
          <p:cNvPr id="28676" name="Picture 4" descr="https://cdn.culture.ru/images/044ecbdb-ef12-50d6-ab9a-37fff7c57d48"/>
          <p:cNvPicPr>
            <a:picLocks noChangeAspect="1" noChangeArrowheads="1"/>
          </p:cNvPicPr>
          <p:nvPr/>
        </p:nvPicPr>
        <p:blipFill>
          <a:blip r:embed="rId2" cstate="print"/>
          <a:srcRect/>
          <a:stretch>
            <a:fillRect/>
          </a:stretch>
        </p:blipFill>
        <p:spPr bwMode="auto">
          <a:xfrm>
            <a:off x="5004048" y="4217604"/>
            <a:ext cx="3384376" cy="2019709"/>
          </a:xfrm>
          <a:prstGeom prst="rect">
            <a:avLst/>
          </a:prstGeom>
          <a:noFill/>
        </p:spPr>
      </p:pic>
    </p:spTree>
    <p:extLst>
      <p:ext uri="{BB962C8B-B14F-4D97-AF65-F5344CB8AC3E}">
        <p14:creationId xmlns:p14="http://schemas.microsoft.com/office/powerpoint/2010/main" val="3651930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2852936"/>
            <a:ext cx="6965245" cy="1152128"/>
          </a:xfrm>
        </p:spPr>
        <p:txBody>
          <a:bodyPr>
            <a:normAutofit fontScale="90000"/>
          </a:bodyPr>
          <a:lstStyle/>
          <a:p>
            <a:pPr algn="l"/>
            <a:r>
              <a:rPr lang="ru-RU" sz="2000" b="1" dirty="0" smtClean="0">
                <a:solidFill>
                  <a:schemeClr val="tx2">
                    <a:lumMod val="90000"/>
                  </a:schemeClr>
                </a:solidFill>
                <a:latin typeface="Times New Roman" pitchFamily="18" charset="0"/>
                <a:cs typeface="Times New Roman" pitchFamily="18" charset="0"/>
              </a:rPr>
              <a:t/>
            </a:r>
            <a:br>
              <a:rPr lang="ru-RU" sz="2000" b="1" dirty="0" smtClean="0">
                <a:solidFill>
                  <a:schemeClr val="tx2">
                    <a:lumMod val="90000"/>
                  </a:schemeClr>
                </a:solidFill>
                <a:latin typeface="Times New Roman" pitchFamily="18" charset="0"/>
                <a:cs typeface="Times New Roman" pitchFamily="18" charset="0"/>
              </a:rPr>
            </a:br>
            <a:r>
              <a:rPr lang="ru-RU" sz="2000" b="1" dirty="0" smtClean="0">
                <a:solidFill>
                  <a:schemeClr val="tx2">
                    <a:lumMod val="90000"/>
                  </a:schemeClr>
                </a:solidFill>
                <a:latin typeface="Times New Roman" pitchFamily="18" charset="0"/>
                <a:cs typeface="Times New Roman" pitchFamily="18" charset="0"/>
              </a:rPr>
              <a:t/>
            </a:r>
            <a:br>
              <a:rPr lang="ru-RU" sz="2000" b="1" dirty="0" smtClean="0">
                <a:solidFill>
                  <a:schemeClr val="tx2">
                    <a:lumMod val="90000"/>
                  </a:schemeClr>
                </a:solidFill>
                <a:latin typeface="Times New Roman" pitchFamily="18" charset="0"/>
                <a:cs typeface="Times New Roman" pitchFamily="18" charset="0"/>
              </a:rPr>
            </a:br>
            <a:r>
              <a:rPr lang="ru-RU" sz="2000" b="1" dirty="0" smtClean="0">
                <a:solidFill>
                  <a:schemeClr val="tx2">
                    <a:lumMod val="90000"/>
                  </a:schemeClr>
                </a:solidFill>
                <a:latin typeface="Times New Roman" pitchFamily="18" charset="0"/>
                <a:cs typeface="Times New Roman" pitchFamily="18" charset="0"/>
              </a:rPr>
              <a:t>\</a:t>
            </a:r>
            <a:br>
              <a:rPr lang="ru-RU" sz="2000" b="1" dirty="0" smtClean="0">
                <a:solidFill>
                  <a:schemeClr val="tx2">
                    <a:lumMod val="90000"/>
                  </a:schemeClr>
                </a:solidFill>
                <a:latin typeface="Times New Roman" pitchFamily="18" charset="0"/>
                <a:cs typeface="Times New Roman" pitchFamily="18" charset="0"/>
              </a:rPr>
            </a:br>
            <a:r>
              <a:rPr lang="ru-RU" sz="2000" b="1" u="sng" dirty="0" smtClean="0">
                <a:solidFill>
                  <a:schemeClr val="tx2">
                    <a:lumMod val="90000"/>
                  </a:schemeClr>
                </a:solidFill>
                <a:latin typeface="Times New Roman" pitchFamily="18" charset="0"/>
                <a:cs typeface="Times New Roman" pitchFamily="18" charset="0"/>
              </a:rPr>
              <a:t>Методические рекомендации по проведению пальчиковых игр:</a:t>
            </a:r>
            <a:r>
              <a:rPr lang="ru-RU" sz="2000" dirty="0" smtClean="0">
                <a:solidFill>
                  <a:schemeClr val="tx2">
                    <a:lumMod val="90000"/>
                  </a:schemeClr>
                </a:solidFill>
                <a:latin typeface="Times New Roman" pitchFamily="18" charset="0"/>
                <a:cs typeface="Times New Roman" pitchFamily="18" charset="0"/>
              </a:rPr>
              <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 Перед началом упражнений нужно разогреть ладони легкими поглаживаниями до приятного ощущения тепла. </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Все упражнения выполняйте вместе с ребенком, демонстрируя собственную увлеченность игрой. Упражнения выполняются в медленном темпе от 3 до 5 раз, сначала правой рукой, затем левой, а потом двумя руками вместе.</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 Перед игрой обсудите с ребенком ее содержание, при этом отрабатывая нужные движения, комбинации пальцев и жесты. Это позволит подготовить ребенка правильно выполнять упражнения.</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 Ни в коем случае не принуждайте ребенка к игре, если он не хочет. Задания должны приносить ребенку радость, не допускайте скуки и переутомления</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Не следует ставить сразу перед ребенком несколько задач. Например, показывать движения пальцами и произносить текст одновременно.</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 Всегда поощряйте ребенка за его старания в игре и никогда не ругайте, если что-то у него не получается.</a:t>
            </a:r>
            <a:br>
              <a:rPr lang="ru-RU" sz="2000" dirty="0" smtClean="0">
                <a:solidFill>
                  <a:schemeClr val="tx2">
                    <a:lumMod val="90000"/>
                  </a:schemeClr>
                </a:solidFill>
                <a:latin typeface="Times New Roman" pitchFamily="18" charset="0"/>
                <a:cs typeface="Times New Roman" pitchFamily="18" charset="0"/>
              </a:rPr>
            </a:br>
            <a:r>
              <a:rPr lang="ru-RU" sz="2000" dirty="0" smtClean="0">
                <a:solidFill>
                  <a:schemeClr val="tx2">
                    <a:lumMod val="90000"/>
                  </a:schemeClr>
                </a:solidFill>
                <a:latin typeface="Times New Roman" pitchFamily="18" charset="0"/>
                <a:cs typeface="Times New Roman" pitchFamily="18" charset="0"/>
              </a:rPr>
              <a:t> • Играть в пальчиковые игры нужно каждый день, только тогда будет достигнут наибольший эффект от упражнений</a:t>
            </a:r>
            <a:r>
              <a:rPr lang="ru-RU" sz="2000" b="1" dirty="0" smtClean="0">
                <a:solidFill>
                  <a:schemeClr val="tx2">
                    <a:lumMod val="90000"/>
                  </a:schemeClr>
                </a:solidFill>
                <a:latin typeface="Times New Roman" pitchFamily="18" charset="0"/>
                <a:cs typeface="Times New Roman" pitchFamily="18" charset="0"/>
              </a:rPr>
              <a:t>.</a:t>
            </a:r>
            <a:br>
              <a:rPr lang="ru-RU" sz="2000" b="1" dirty="0" smtClean="0">
                <a:solidFill>
                  <a:schemeClr val="tx2">
                    <a:lumMod val="90000"/>
                  </a:schemeClr>
                </a:solidFill>
                <a:latin typeface="Times New Roman" pitchFamily="18" charset="0"/>
                <a:cs typeface="Times New Roman" pitchFamily="18" charset="0"/>
              </a:rPr>
            </a:br>
            <a:r>
              <a:rPr lang="ru-RU" sz="2000" b="1" dirty="0" smtClean="0">
                <a:solidFill>
                  <a:schemeClr val="tx2">
                    <a:lumMod val="90000"/>
                  </a:schemeClr>
                </a:solidFill>
                <a:latin typeface="Times New Roman" pitchFamily="18" charset="0"/>
                <a:cs typeface="Times New Roman" pitchFamily="18" charset="0"/>
              </a:rPr>
              <a:t/>
            </a:r>
            <a:br>
              <a:rPr lang="ru-RU" sz="2000" b="1" dirty="0" smtClean="0">
                <a:solidFill>
                  <a:schemeClr val="tx2">
                    <a:lumMod val="90000"/>
                  </a:schemeClr>
                </a:solidFill>
                <a:latin typeface="Times New Roman" pitchFamily="18" charset="0"/>
                <a:cs typeface="Times New Roman" pitchFamily="18" charset="0"/>
              </a:rPr>
            </a:br>
            <a:r>
              <a:rPr lang="ru-RU" sz="1800" dirty="0" smtClean="0"/>
              <a:t/>
            </a:r>
            <a:br>
              <a:rPr lang="ru-RU" sz="1800" dirty="0" smtClean="0"/>
            </a:br>
            <a:endParaRPr lang="ru-RU" sz="1800" b="1" dirty="0">
              <a:solidFill>
                <a:schemeClr val="tx2">
                  <a:lumMod val="90000"/>
                </a:schemeClr>
              </a:solidFill>
              <a:latin typeface="Times New Roman" pitchFamily="18" charset="0"/>
              <a:cs typeface="Times New Roman" pitchFamily="18" charset="0"/>
            </a:endParaRPr>
          </a:p>
        </p:txBody>
      </p:sp>
      <p:sp>
        <p:nvSpPr>
          <p:cNvPr id="3" name="Прямоугольник 2"/>
          <p:cNvSpPr/>
          <p:nvPr/>
        </p:nvSpPr>
        <p:spPr>
          <a:xfrm>
            <a:off x="2286000" y="3501008"/>
            <a:ext cx="4572000" cy="369332"/>
          </a:xfrm>
          <a:prstGeom prst="rect">
            <a:avLst/>
          </a:prstGeom>
        </p:spPr>
        <p:txBody>
          <a:bodyPr wrap="square">
            <a:spAutoFit/>
          </a:bodyPr>
          <a:lstStyle/>
          <a:p>
            <a:endParaRPr lang="ru-RU" dirty="0"/>
          </a:p>
        </p:txBody>
      </p:sp>
      <p:sp>
        <p:nvSpPr>
          <p:cNvPr id="5" name="Прямоугольник 4"/>
          <p:cNvSpPr/>
          <p:nvPr/>
        </p:nvSpPr>
        <p:spPr>
          <a:xfrm>
            <a:off x="1187624" y="1"/>
            <a:ext cx="6624736" cy="923330"/>
          </a:xfrm>
          <a:prstGeom prst="rect">
            <a:avLst/>
          </a:prstGeom>
        </p:spPr>
        <p:txBody>
          <a:bodyPr wrap="square">
            <a:spAutoFit/>
          </a:bodyPr>
          <a:lstStyle/>
          <a:p>
            <a:endParaRPr lang="ru-RU" b="1" dirty="0" smtClean="0">
              <a:solidFill>
                <a:schemeClr val="tx2">
                  <a:lumMod val="90000"/>
                </a:schemeClr>
              </a:solidFill>
              <a:latin typeface="Times New Roman" pitchFamily="18" charset="0"/>
              <a:cs typeface="Times New Roman" pitchFamily="18" charset="0"/>
            </a:endParaRPr>
          </a:p>
          <a:p>
            <a:endParaRPr lang="ru-RU" b="1" dirty="0" smtClean="0">
              <a:solidFill>
                <a:schemeClr val="tx2">
                  <a:lumMod val="9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56375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620688"/>
            <a:ext cx="7128792" cy="4678204"/>
          </a:xfrm>
          <a:prstGeom prst="rect">
            <a:avLst/>
          </a:prstGeom>
        </p:spPr>
        <p:txBody>
          <a:bodyPr wrap="square">
            <a:spAutoFit/>
          </a:bodyPr>
          <a:lstStyle/>
          <a:p>
            <a:endParaRPr lang="ru-RU" sz="2800" dirty="0" smtClean="0">
              <a:solidFill>
                <a:schemeClr val="tx2">
                  <a:lumMod val="75000"/>
                </a:schemeClr>
              </a:solidFill>
              <a:latin typeface="Times New Roman" pitchFamily="18" charset="0"/>
              <a:cs typeface="Times New Roman" pitchFamily="18" charset="0"/>
            </a:endParaRPr>
          </a:p>
          <a:p>
            <a:r>
              <a:rPr lang="ru-RU" sz="2800" dirty="0" smtClean="0">
                <a:solidFill>
                  <a:schemeClr val="tx2">
                    <a:lumMod val="75000"/>
                  </a:schemeClr>
                </a:solidFill>
                <a:latin typeface="Times New Roman" pitchFamily="18" charset="0"/>
                <a:cs typeface="Times New Roman" pitchFamily="18" charset="0"/>
              </a:rPr>
              <a:t>Систематическая работа по развитию мелкой моторики и речи у детей с использованием пальчиковых игр, дает свои результаты. Регулярно выполняя данные упражнения речь ребенка станет правильной и четкой, а ладошки и пальчики станут гибкими, сильными и активными.</a:t>
            </a:r>
          </a:p>
          <a:p>
            <a:r>
              <a:rPr lang="ru-RU" sz="2800" dirty="0" smtClean="0">
                <a:solidFill>
                  <a:schemeClr val="tx2">
                    <a:lumMod val="75000"/>
                  </a:schemeClr>
                </a:solidFill>
                <a:latin typeface="Times New Roman" pitchFamily="18" charset="0"/>
                <a:cs typeface="Times New Roman" pitchFamily="18" charset="0"/>
              </a:rPr>
              <a:t>Играйте и развивайте </a:t>
            </a:r>
            <a:r>
              <a:rPr lang="ru-RU" sz="2800" dirty="0" smtClean="0">
                <a:solidFill>
                  <a:schemeClr val="tx2">
                    <a:lumMod val="75000"/>
                  </a:schemeClr>
                </a:solidFill>
                <a:latin typeface="Times New Roman" pitchFamily="18" charset="0"/>
                <a:cs typeface="Times New Roman" pitchFamily="18" charset="0"/>
              </a:rPr>
              <a:t>речь! </a:t>
            </a:r>
            <a:endParaRPr lang="ru-RU" sz="2800" dirty="0" smtClean="0">
              <a:solidFill>
                <a:schemeClr val="tx2">
                  <a:lumMod val="75000"/>
                </a:schemeClr>
              </a:solidFill>
              <a:latin typeface="Times New Roman" pitchFamily="18" charset="0"/>
              <a:cs typeface="Times New Roman" pitchFamily="18" charset="0"/>
            </a:endParaRPr>
          </a:p>
          <a:p>
            <a:r>
              <a:rPr lang="ru-RU" sz="2800" dirty="0" smtClean="0">
                <a:solidFill>
                  <a:schemeClr val="tx2">
                    <a:lumMod val="90000"/>
                  </a:schemeClr>
                </a:solidFill>
                <a:latin typeface="Times New Roman" pitchFamily="18" charset="0"/>
                <a:cs typeface="Times New Roman" pitchFamily="18" charset="0"/>
              </a:rPr>
              <a:t> </a:t>
            </a:r>
          </a:p>
          <a:p>
            <a:endParaRPr lang="ru-RU" dirty="0">
              <a:solidFill>
                <a:schemeClr val="tx2">
                  <a:lumMod val="9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4950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564904"/>
            <a:ext cx="6965245" cy="1202485"/>
          </a:xfrm>
        </p:spPr>
        <p:txBody>
          <a:bodyPr>
            <a:noAutofit/>
          </a:bodyPr>
          <a:lstStyle/>
          <a:p>
            <a:r>
              <a:rPr lang="ru-RU" sz="5400" dirty="0" smtClean="0">
                <a:solidFill>
                  <a:schemeClr val="tx2">
                    <a:lumMod val="75000"/>
                  </a:schemeClr>
                </a:solidFill>
                <a:latin typeface="Times New Roman" pitchFamily="18" charset="0"/>
                <a:cs typeface="Times New Roman" pitchFamily="18" charset="0"/>
              </a:rPr>
              <a:t>Спасибо за внимание!</a:t>
            </a:r>
            <a:endParaRPr lang="ru-RU" sz="5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713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1"/>
            <a:ext cx="7272808" cy="3170099"/>
          </a:xfrm>
          <a:prstGeom prst="rect">
            <a:avLst/>
          </a:prstGeom>
        </p:spPr>
        <p:txBody>
          <a:bodyPr wrap="square">
            <a:spAutoFit/>
          </a:bodyPr>
          <a:lstStyle/>
          <a:p>
            <a:pPr algn="ctr"/>
            <a:r>
              <a:rPr lang="ru-RU" sz="4000" dirty="0" smtClean="0">
                <a:solidFill>
                  <a:schemeClr val="tx2">
                    <a:lumMod val="90000"/>
                  </a:schemeClr>
                </a:solidFill>
                <a:latin typeface="Times New Roman" pitchFamily="18" charset="0"/>
                <a:cs typeface="Times New Roman" pitchFamily="18" charset="0"/>
              </a:rPr>
              <a:t>«Движения </a:t>
            </a:r>
            <a:r>
              <a:rPr lang="ru-RU" sz="4000" dirty="0" smtClean="0">
                <a:solidFill>
                  <a:schemeClr val="tx2">
                    <a:lumMod val="90000"/>
                  </a:schemeClr>
                </a:solidFill>
                <a:latin typeface="Times New Roman" pitchFamily="18" charset="0"/>
                <a:cs typeface="Times New Roman" pitchFamily="18" charset="0"/>
              </a:rPr>
              <a:t>руки всегда тесно связаны с речью и способствуют ее развитию»</a:t>
            </a:r>
          </a:p>
          <a:p>
            <a:endParaRPr lang="ru-RU" sz="4000" dirty="0" smtClean="0">
              <a:solidFill>
                <a:schemeClr val="tx2">
                  <a:lumMod val="90000"/>
                </a:schemeClr>
              </a:solidFill>
              <a:latin typeface="Times New Roman" pitchFamily="18" charset="0"/>
              <a:cs typeface="Times New Roman" pitchFamily="18" charset="0"/>
            </a:endParaRPr>
          </a:p>
          <a:p>
            <a:r>
              <a:rPr lang="ru-RU" sz="4000" dirty="0">
                <a:solidFill>
                  <a:schemeClr val="tx2">
                    <a:lumMod val="90000"/>
                  </a:schemeClr>
                </a:solidFill>
                <a:latin typeface="Times New Roman" pitchFamily="18" charset="0"/>
                <a:cs typeface="Times New Roman" pitchFamily="18" charset="0"/>
              </a:rPr>
              <a:t> </a:t>
            </a:r>
            <a:r>
              <a:rPr lang="ru-RU" sz="4000" dirty="0" smtClean="0">
                <a:solidFill>
                  <a:schemeClr val="tx2">
                    <a:lumMod val="90000"/>
                  </a:schemeClr>
                </a:solidFill>
                <a:latin typeface="Times New Roman" pitchFamily="18" charset="0"/>
                <a:cs typeface="Times New Roman" pitchFamily="18" charset="0"/>
              </a:rPr>
              <a:t>                              В.М. Бехтерев</a:t>
            </a:r>
            <a:endParaRPr lang="ru-RU" sz="4000" dirty="0">
              <a:solidFill>
                <a:schemeClr val="tx2">
                  <a:lumMod val="90000"/>
                </a:schemeClr>
              </a:solidFill>
              <a:latin typeface="Times New Roman" pitchFamily="18" charset="0"/>
              <a:cs typeface="Times New Roman" pitchFamily="18" charset="0"/>
            </a:endParaRPr>
          </a:p>
        </p:txBody>
      </p:sp>
      <p:pic>
        <p:nvPicPr>
          <p:cNvPr id="3" name="Picture 8" descr="Веселые пальчики"/>
          <p:cNvPicPr>
            <a:picLocks noChangeAspect="1" noChangeArrowheads="1"/>
          </p:cNvPicPr>
          <p:nvPr/>
        </p:nvPicPr>
        <p:blipFill>
          <a:blip r:embed="rId2" cstate="print"/>
          <a:srcRect/>
          <a:stretch>
            <a:fillRect/>
          </a:stretch>
        </p:blipFill>
        <p:spPr bwMode="auto">
          <a:xfrm>
            <a:off x="1475656" y="3212976"/>
            <a:ext cx="2880320" cy="2952328"/>
          </a:xfrm>
          <a:prstGeom prst="rect">
            <a:avLst/>
          </a:prstGeom>
          <a:noFill/>
        </p:spPr>
      </p:pic>
    </p:spTree>
    <p:extLst>
      <p:ext uri="{BB962C8B-B14F-4D97-AF65-F5344CB8AC3E}">
        <p14:creationId xmlns:p14="http://schemas.microsoft.com/office/powerpoint/2010/main" val="171663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907704" y="1482504"/>
            <a:ext cx="61926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Helvetica"/>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4644008" y="1720840"/>
            <a:ext cx="3456384" cy="369332"/>
          </a:xfrm>
          <a:prstGeom prst="rect">
            <a:avLst/>
          </a:prstGeom>
        </p:spPr>
        <p:txBody>
          <a:bodyPr wrap="square">
            <a:spAutoFit/>
          </a:bodyPr>
          <a:lstStyle/>
          <a:p>
            <a:endParaRPr lang="ru-RU" dirty="0"/>
          </a:p>
        </p:txBody>
      </p:sp>
      <p:sp>
        <p:nvSpPr>
          <p:cNvPr id="5" name="Прямоугольник 4"/>
          <p:cNvSpPr/>
          <p:nvPr/>
        </p:nvSpPr>
        <p:spPr>
          <a:xfrm>
            <a:off x="1115616" y="764704"/>
            <a:ext cx="7200800" cy="6863417"/>
          </a:xfrm>
          <a:prstGeom prst="rect">
            <a:avLst/>
          </a:prstGeom>
        </p:spPr>
        <p:txBody>
          <a:bodyPr wrap="square">
            <a:spAutoFit/>
          </a:bodyPr>
          <a:lstStyle/>
          <a:p>
            <a:r>
              <a:rPr lang="ru-RU" sz="2000" u="sng" dirty="0" smtClean="0">
                <a:solidFill>
                  <a:schemeClr val="tx2">
                    <a:lumMod val="90000"/>
                  </a:schemeClr>
                </a:solidFill>
                <a:latin typeface="Times New Roman" pitchFamily="18" charset="0"/>
                <a:cs typeface="Times New Roman" pitchFamily="18" charset="0"/>
              </a:rPr>
              <a:t>Актуальность</a:t>
            </a:r>
          </a:p>
          <a:p>
            <a:r>
              <a:rPr lang="ru-RU" sz="2000" dirty="0" smtClean="0">
                <a:solidFill>
                  <a:schemeClr val="tx2">
                    <a:lumMod val="90000"/>
                  </a:schemeClr>
                </a:solidFill>
                <a:latin typeface="Times New Roman" pitchFamily="18" charset="0"/>
                <a:cs typeface="Times New Roman" pitchFamily="18" charset="0"/>
              </a:rPr>
              <a:t> В последние годы в нашей стране отмечается тенденция на увеличение количества детей с отклонениями в развитии речи. Эти отклонения связаны, прежде всего, с неблагополучными экологическими условиями, различными инфекциями. Проблема исправления речи в наше время является актуальной. Учитывая, что речевые отклонения возникают в раннем возрасте их необходимо своевременно выявлять и исправлять</a:t>
            </a: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a:p>
        </p:txBody>
      </p:sp>
      <p:sp>
        <p:nvSpPr>
          <p:cNvPr id="27650" name="AutoShape 2" descr="https://top-fon.com/uploads/posts/2023-01/1674660265_top-fon-com-p-fon-dlya-prezentatsii-melkaya-motorika-ruk-5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https://top-fon.com/uploads/posts/2023-01/1674691524_top-fon-com-p-palchikovaya-gimnastika-fon-dlya-prezentat-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https://top-fon.com/uploads/posts/2023-01/1674660352_top-fon-com-p-fon-dlya-prezentatsii-melkaya-motorika-ruk-1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18" name="Picture 2" descr="https://catherineasquithgallery.com/uploads/posts/2021-02/1614514000_18-p-deti-na-belom-fone-21.png"/>
          <p:cNvPicPr>
            <a:picLocks noChangeAspect="1" noChangeArrowheads="1"/>
          </p:cNvPicPr>
          <p:nvPr/>
        </p:nvPicPr>
        <p:blipFill>
          <a:blip r:embed="rId2" cstate="print"/>
          <a:srcRect/>
          <a:stretch>
            <a:fillRect/>
          </a:stretch>
        </p:blipFill>
        <p:spPr bwMode="auto">
          <a:xfrm>
            <a:off x="4716016" y="3356992"/>
            <a:ext cx="5832648" cy="2636911"/>
          </a:xfrm>
          <a:prstGeom prst="rect">
            <a:avLst/>
          </a:prstGeom>
          <a:noFill/>
        </p:spPr>
      </p:pic>
    </p:spTree>
    <p:extLst>
      <p:ext uri="{BB962C8B-B14F-4D97-AF65-F5344CB8AC3E}">
        <p14:creationId xmlns:p14="http://schemas.microsoft.com/office/powerpoint/2010/main" val="3651930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rot="-60000">
            <a:off x="830377" y="764449"/>
            <a:ext cx="3526598" cy="5330293"/>
          </a:xfrm>
        </p:spPr>
        <p:txBody>
          <a:bodyPr>
            <a:noAutofit/>
          </a:bodyPr>
          <a:lstStyle/>
          <a:p>
            <a:r>
              <a:rPr lang="ru-RU" sz="2000" dirty="0">
                <a:solidFill>
                  <a:schemeClr val="tx2">
                    <a:lumMod val="90000"/>
                  </a:schemeClr>
                </a:solidFill>
                <a:latin typeface="Times New Roman" pitchFamily="18" charset="0"/>
                <a:cs typeface="Times New Roman" pitchFamily="18" charset="0"/>
              </a:rPr>
              <a:t>Известно, что существует прямая связь между развитием мелкой моторики и развитием мышления ребенка. Чем более ловкие пальчики - тем более гибкий ум. </a:t>
            </a:r>
            <a:r>
              <a:rPr lang="ru-RU" sz="2000" dirty="0" smtClean="0">
                <a:solidFill>
                  <a:schemeClr val="tx2">
                    <a:lumMod val="90000"/>
                  </a:schemeClr>
                </a:solidFill>
                <a:latin typeface="Times New Roman" pitchFamily="18" charset="0"/>
                <a:cs typeface="Times New Roman" pitchFamily="18" charset="0"/>
              </a:rPr>
              <a:t>Поэтому очень важно уже с самого раннего возраста развивать у ребёнка мелкую моторику. Но просто делать упражнения малышу будет скучно — надо обратить их в интересные и полезные игры. </a:t>
            </a:r>
          </a:p>
          <a:p>
            <a:r>
              <a:rPr lang="ru-RU" sz="2000" dirty="0" smtClean="0">
                <a:solidFill>
                  <a:schemeClr val="tx2">
                    <a:lumMod val="90000"/>
                  </a:schemeClr>
                </a:solidFill>
                <a:latin typeface="Times New Roman" pitchFamily="18" charset="0"/>
                <a:cs typeface="Times New Roman" pitchFamily="18" charset="0"/>
              </a:rPr>
              <a:t>Одним и вариантов развивающих игр являются пальчиковые игры</a:t>
            </a:r>
            <a:endParaRPr lang="ru-RU" sz="2000" dirty="0">
              <a:solidFill>
                <a:schemeClr val="tx2">
                  <a:lumMod val="90000"/>
                </a:schemeClr>
              </a:solidFill>
              <a:latin typeface="Times New Roman" pitchFamily="18" charset="0"/>
              <a:cs typeface="Times New Roman" pitchFamily="18" charset="0"/>
            </a:endParaRPr>
          </a:p>
        </p:txBody>
      </p:sp>
      <p:pic>
        <p:nvPicPr>
          <p:cNvPr id="24604" name="Picture 28" descr="https://catherineasquithgallery.com/uploads/posts/2021-02/1614514010_49-p-deti-na-belom-fone-62.png"/>
          <p:cNvPicPr>
            <a:picLocks noGrp="1" noChangeAspect="1" noChangeArrowheads="1"/>
          </p:cNvPicPr>
          <p:nvPr>
            <p:ph type="pic" idx="1"/>
          </p:nvPr>
        </p:nvPicPr>
        <p:blipFill>
          <a:blip r:embed="rId2" cstate="print"/>
          <a:srcRect l="6948" r="6948"/>
          <a:stretch>
            <a:fillRect/>
          </a:stretch>
        </p:blipFill>
        <p:spPr bwMode="auto">
          <a:xfrm rot="60000">
            <a:off x="4902632" y="1008252"/>
            <a:ext cx="3196920" cy="4909861"/>
          </a:xfrm>
          <a:prstGeom prst="rect">
            <a:avLst/>
          </a:prstGeom>
          <a:noFill/>
        </p:spPr>
      </p:pic>
    </p:spTree>
    <p:extLst>
      <p:ext uri="{BB962C8B-B14F-4D97-AF65-F5344CB8AC3E}">
        <p14:creationId xmlns:p14="http://schemas.microsoft.com/office/powerpoint/2010/main" val="1398751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260649"/>
            <a:ext cx="6965245" cy="1440160"/>
          </a:xfrm>
        </p:spPr>
        <p:txBody>
          <a:bodyPr>
            <a:normAutofit/>
          </a:bodyPr>
          <a:lstStyle/>
          <a:p>
            <a:r>
              <a:rPr lang="ru-RU" sz="2400" b="1" dirty="0">
                <a:solidFill>
                  <a:schemeClr val="tx2">
                    <a:lumMod val="90000"/>
                  </a:schemeClr>
                </a:solidFill>
                <a:latin typeface="Times New Roman" pitchFamily="18" charset="0"/>
                <a:cs typeface="Times New Roman" pitchFamily="18" charset="0"/>
              </a:rPr>
              <a:t>Что же такое пальчиковые игры?</a:t>
            </a:r>
          </a:p>
        </p:txBody>
      </p:sp>
      <p:sp>
        <p:nvSpPr>
          <p:cNvPr id="3" name="Прямоугольник 2"/>
          <p:cNvSpPr/>
          <p:nvPr/>
        </p:nvSpPr>
        <p:spPr>
          <a:xfrm>
            <a:off x="755576" y="1196752"/>
            <a:ext cx="7560840" cy="5940088"/>
          </a:xfrm>
          <a:prstGeom prst="rect">
            <a:avLst/>
          </a:prstGeom>
        </p:spPr>
        <p:txBody>
          <a:bodyPr wrap="square">
            <a:spAutoFit/>
          </a:bodyPr>
          <a:lstStyle/>
          <a:p>
            <a:r>
              <a:rPr lang="ru-RU" sz="2000" dirty="0" smtClean="0">
                <a:solidFill>
                  <a:schemeClr val="tx2">
                    <a:lumMod val="90000"/>
                  </a:schemeClr>
                </a:solidFill>
                <a:latin typeface="Times New Roman" pitchFamily="18" charset="0"/>
                <a:cs typeface="Times New Roman" pitchFamily="18" charset="0"/>
              </a:rPr>
              <a:t>Пальчиковые игры - это показ, инсценировка каких-либо рифмованных историй, сказок при помощи пальцев рук. Эти игры как бы воссоздают реальность окружающего мира – предметы, животных, людей, их деятельность, явления природы. Очень важным фактором для развития речи является то, что в пальчиковых играх все подражательные действия сопровождаются стихами. Стихи привлекают внимание детей и легко запоминаются. Проведение с детьми пальчиковых игр способствует развитию у них мелкой моторики рук, у них улучшается двигательная координация, преодолеваются зажатость, скованность. Пальчиковая гимнастика для развития речи дошкольников незаменима. Ведь одновременно задействованы и руки малыша, которые активизируют работу мозга, и восприятие речи. О пальчиковых играх можно говорить как о великолепном универсальном, дидактическом и развивающем материале. </a:t>
            </a: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smtClean="0">
              <a:solidFill>
                <a:schemeClr val="tx2">
                  <a:lumMod val="90000"/>
                </a:schemeClr>
              </a:solidFill>
              <a:latin typeface="Times New Roman" pitchFamily="18" charset="0"/>
              <a:cs typeface="Times New Roman" pitchFamily="18" charset="0"/>
            </a:endParaRPr>
          </a:p>
          <a:p>
            <a:endParaRPr lang="ru-RU" sz="2000" dirty="0">
              <a:solidFill>
                <a:schemeClr val="tx2">
                  <a:lumMod val="9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3648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907704" y="1482504"/>
            <a:ext cx="61926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Helvetica"/>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4644008" y="1720840"/>
            <a:ext cx="3456384" cy="369332"/>
          </a:xfrm>
          <a:prstGeom prst="rect">
            <a:avLst/>
          </a:prstGeom>
        </p:spPr>
        <p:txBody>
          <a:bodyPr wrap="square">
            <a:spAutoFit/>
          </a:bodyPr>
          <a:lstStyle/>
          <a:p>
            <a:endParaRPr lang="ru-RU" dirty="0"/>
          </a:p>
        </p:txBody>
      </p:sp>
      <p:sp>
        <p:nvSpPr>
          <p:cNvPr id="27650" name="AutoShape 2" descr="https://top-fon.com/uploads/posts/2023-01/1674660265_top-fon-com-p-fon-dlya-prezentatsii-melkaya-motorika-ruk-5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https://top-fon.com/uploads/posts/2023-01/1674691524_top-fon-com-p-palchikovaya-gimnastika-fon-dlya-prezentat-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https://top-fon.com/uploads/posts/2023-01/1674660352_top-fon-com-p-fon-dlya-prezentatsii-melkaya-motorika-ruk-1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Прямоугольник 14"/>
          <p:cNvSpPr/>
          <p:nvPr/>
        </p:nvSpPr>
        <p:spPr>
          <a:xfrm>
            <a:off x="2286000" y="2413338"/>
            <a:ext cx="4572000" cy="369332"/>
          </a:xfrm>
          <a:prstGeom prst="rect">
            <a:avLst/>
          </a:prstGeom>
        </p:spPr>
        <p:txBody>
          <a:bodyPr>
            <a:spAutoFit/>
          </a:bodyPr>
          <a:lstStyle/>
          <a:p>
            <a:r>
              <a:rPr lang="ru-RU" dirty="0" smtClean="0">
                <a:solidFill>
                  <a:schemeClr val="tx2">
                    <a:lumMod val="90000"/>
                  </a:schemeClr>
                </a:solidFill>
                <a:latin typeface="Times New Roman" pitchFamily="18" charset="0"/>
                <a:cs typeface="Times New Roman" pitchFamily="18" charset="0"/>
              </a:rPr>
              <a:t> </a:t>
            </a:r>
          </a:p>
        </p:txBody>
      </p:sp>
      <p:sp>
        <p:nvSpPr>
          <p:cNvPr id="21" name="Прямоугольник 20"/>
          <p:cNvSpPr/>
          <p:nvPr/>
        </p:nvSpPr>
        <p:spPr>
          <a:xfrm>
            <a:off x="1115616" y="980728"/>
            <a:ext cx="6768752" cy="2616101"/>
          </a:xfrm>
          <a:prstGeom prst="rect">
            <a:avLst/>
          </a:prstGeom>
        </p:spPr>
        <p:txBody>
          <a:bodyPr wrap="square">
            <a:spAutoFit/>
          </a:bodyPr>
          <a:lstStyle/>
          <a:p>
            <a:pPr lvl="0" fontAlgn="base">
              <a:spcBef>
                <a:spcPct val="0"/>
              </a:spcBef>
              <a:spcAft>
                <a:spcPct val="0"/>
              </a:spcAft>
            </a:pPr>
            <a:r>
              <a:rPr lang="ru-RU" sz="2000" b="1" dirty="0" smtClean="0">
                <a:solidFill>
                  <a:schemeClr val="tx2"/>
                </a:solidFill>
                <a:latin typeface="Times New Roman" pitchFamily="18" charset="0"/>
                <a:ea typeface="Calibri" pitchFamily="34" charset="0"/>
                <a:cs typeface="Times New Roman" pitchFamily="18" charset="0"/>
              </a:rPr>
              <a:t>Существуют следующие виды</a:t>
            </a:r>
            <a:r>
              <a:rPr lang="ru-RU" sz="2000" b="1" dirty="0" smtClean="0">
                <a:solidFill>
                  <a:schemeClr val="tx2"/>
                </a:solidFill>
                <a:latin typeface="Calibri"/>
                <a:ea typeface="Calibri" pitchFamily="34" charset="0"/>
                <a:cs typeface="Times New Roman" pitchFamily="18" charset="0"/>
              </a:rPr>
              <a:t> </a:t>
            </a:r>
            <a:r>
              <a:rPr lang="ru-RU" sz="2000" b="1" dirty="0" smtClean="0">
                <a:solidFill>
                  <a:schemeClr val="tx2"/>
                </a:solidFill>
                <a:latin typeface="Times New Roman" pitchFamily="18" charset="0"/>
                <a:ea typeface="Calibri" pitchFamily="34" charset="0"/>
                <a:cs typeface="Times New Roman" pitchFamily="18" charset="0"/>
              </a:rPr>
              <a:t>пальчиковых игр:</a:t>
            </a:r>
            <a:endParaRPr lang="ru-RU" sz="2000" dirty="0" smtClean="0">
              <a:solidFill>
                <a:schemeClr val="tx2"/>
              </a:solidFill>
              <a:latin typeface="Arial" pitchFamily="34" charset="0"/>
              <a:cs typeface="Arial" pitchFamily="34" charset="0"/>
            </a:endParaRPr>
          </a:p>
          <a:p>
            <a:pPr lvl="0" eaLnBrk="0" fontAlgn="base" hangingPunct="0">
              <a:spcBef>
                <a:spcPct val="0"/>
              </a:spcBef>
              <a:spcAft>
                <a:spcPct val="0"/>
              </a:spcAft>
            </a:pPr>
            <a:r>
              <a:rPr lang="ru-RU" sz="2000" dirty="0" smtClean="0">
                <a:solidFill>
                  <a:schemeClr val="tx2"/>
                </a:solidFill>
                <a:latin typeface="Times New Roman" pitchFamily="18" charset="0"/>
                <a:ea typeface="Calibri" pitchFamily="34" charset="0"/>
                <a:cs typeface="Times New Roman" pitchFamily="18" charset="0"/>
              </a:rPr>
              <a:t>-пальчиковые игры с предметами;</a:t>
            </a:r>
            <a:endParaRPr lang="ru-RU" sz="2000" dirty="0" smtClean="0">
              <a:solidFill>
                <a:schemeClr val="tx2"/>
              </a:solidFill>
              <a:latin typeface="Arial" pitchFamily="34" charset="0"/>
              <a:cs typeface="Arial" pitchFamily="34" charset="0"/>
            </a:endParaRPr>
          </a:p>
          <a:p>
            <a:pPr lvl="0" eaLnBrk="0" fontAlgn="base" hangingPunct="0">
              <a:spcBef>
                <a:spcPct val="0"/>
              </a:spcBef>
              <a:spcAft>
                <a:spcPct val="0"/>
              </a:spcAft>
            </a:pPr>
            <a:r>
              <a:rPr lang="ru-RU" sz="2000" dirty="0" smtClean="0">
                <a:solidFill>
                  <a:schemeClr val="tx2"/>
                </a:solidFill>
                <a:latin typeface="Times New Roman" pitchFamily="18" charset="0"/>
                <a:ea typeface="Calibri" pitchFamily="34" charset="0"/>
                <a:cs typeface="Times New Roman" pitchFamily="18" charset="0"/>
              </a:rPr>
              <a:t>-активные игры со стихотворным сопровождением;</a:t>
            </a:r>
            <a:endParaRPr lang="ru-RU" sz="2000" dirty="0" smtClean="0">
              <a:solidFill>
                <a:schemeClr val="tx2"/>
              </a:solidFill>
              <a:latin typeface="Arial" pitchFamily="34" charset="0"/>
              <a:cs typeface="Arial" pitchFamily="34" charset="0"/>
            </a:endParaRPr>
          </a:p>
          <a:p>
            <a:pPr lvl="0" eaLnBrk="0" fontAlgn="base" hangingPunct="0">
              <a:spcBef>
                <a:spcPct val="0"/>
              </a:spcBef>
              <a:spcAft>
                <a:spcPct val="0"/>
              </a:spcAft>
            </a:pPr>
            <a:r>
              <a:rPr lang="ru-RU" sz="2000" dirty="0" smtClean="0">
                <a:solidFill>
                  <a:schemeClr val="tx2"/>
                </a:solidFill>
                <a:latin typeface="Times New Roman" pitchFamily="18" charset="0"/>
                <a:ea typeface="Calibri" pitchFamily="34" charset="0"/>
                <a:cs typeface="Times New Roman" pitchFamily="18" charset="0"/>
              </a:rPr>
              <a:t>-игры- манипуляции;</a:t>
            </a:r>
            <a:endParaRPr lang="ru-RU" sz="2000" dirty="0" smtClean="0">
              <a:solidFill>
                <a:schemeClr val="tx2"/>
              </a:solidFill>
              <a:latin typeface="Arial" pitchFamily="34" charset="0"/>
              <a:cs typeface="Arial" pitchFamily="34" charset="0"/>
            </a:endParaRPr>
          </a:p>
          <a:p>
            <a:pPr lvl="0" eaLnBrk="0" fontAlgn="base" hangingPunct="0">
              <a:spcBef>
                <a:spcPct val="0"/>
              </a:spcBef>
              <a:spcAft>
                <a:spcPct val="0"/>
              </a:spcAft>
            </a:pPr>
            <a:r>
              <a:rPr lang="ru-RU" sz="2000" dirty="0" smtClean="0">
                <a:solidFill>
                  <a:schemeClr val="tx2"/>
                </a:solidFill>
                <a:latin typeface="Times New Roman" pitchFamily="18" charset="0"/>
                <a:ea typeface="Calibri" pitchFamily="34" charset="0"/>
                <a:cs typeface="Times New Roman" pitchFamily="18" charset="0"/>
              </a:rPr>
              <a:t>-пальчиковые</a:t>
            </a:r>
            <a:r>
              <a:rPr lang="ru-RU" sz="2000" dirty="0" smtClean="0">
                <a:solidFill>
                  <a:schemeClr val="tx2"/>
                </a:solidFill>
                <a:latin typeface="Calibri"/>
                <a:ea typeface="Calibri" pitchFamily="34" charset="0"/>
                <a:cs typeface="Times New Roman" pitchFamily="18" charset="0"/>
              </a:rPr>
              <a:t> </a:t>
            </a:r>
            <a:r>
              <a:rPr lang="ru-RU" sz="2000" dirty="0" smtClean="0">
                <a:solidFill>
                  <a:schemeClr val="tx2"/>
                </a:solidFill>
                <a:latin typeface="Times New Roman" pitchFamily="18" charset="0"/>
                <a:ea typeface="Calibri" pitchFamily="34" charset="0"/>
                <a:cs typeface="Times New Roman" pitchFamily="18" charset="0"/>
              </a:rPr>
              <a:t>игры с элементами </a:t>
            </a:r>
            <a:r>
              <a:rPr lang="ru-RU" sz="2000" dirty="0" err="1" smtClean="0">
                <a:solidFill>
                  <a:schemeClr val="tx2"/>
                </a:solidFill>
                <a:latin typeface="Times New Roman" pitchFamily="18" charset="0"/>
                <a:ea typeface="Calibri" pitchFamily="34" charset="0"/>
                <a:cs typeface="Times New Roman" pitchFamily="18" charset="0"/>
              </a:rPr>
              <a:t>самомассажа</a:t>
            </a:r>
            <a:r>
              <a:rPr lang="ru-RU" sz="2000" dirty="0" smtClean="0">
                <a:solidFill>
                  <a:schemeClr val="tx2"/>
                </a:solidFill>
                <a:latin typeface="Times New Roman" pitchFamily="18" charset="0"/>
                <a:ea typeface="Calibri" pitchFamily="34" charset="0"/>
                <a:cs typeface="Times New Roman" pitchFamily="18" charset="0"/>
              </a:rPr>
              <a:t>;</a:t>
            </a:r>
            <a:endParaRPr lang="ru-RU" sz="2000" dirty="0" smtClean="0">
              <a:solidFill>
                <a:schemeClr val="tx2"/>
              </a:solidFill>
              <a:latin typeface="Arial" pitchFamily="34" charset="0"/>
              <a:cs typeface="Arial" pitchFamily="34" charset="0"/>
            </a:endParaRPr>
          </a:p>
          <a:p>
            <a:pPr lvl="0" eaLnBrk="0" fontAlgn="base" hangingPunct="0">
              <a:spcBef>
                <a:spcPct val="0"/>
              </a:spcBef>
              <a:spcAft>
                <a:spcPct val="0"/>
              </a:spcAft>
            </a:pPr>
            <a:r>
              <a:rPr lang="ru-RU" sz="2000" dirty="0" smtClean="0">
                <a:solidFill>
                  <a:schemeClr val="tx2"/>
                </a:solidFill>
                <a:latin typeface="Times New Roman" pitchFamily="18" charset="0"/>
                <a:ea typeface="Calibri" pitchFamily="34" charset="0"/>
                <a:cs typeface="Times New Roman" pitchFamily="18" charset="0"/>
              </a:rPr>
              <a:t>-пальчиковые</a:t>
            </a:r>
            <a:r>
              <a:rPr lang="ru-RU" sz="2000" dirty="0" smtClean="0">
                <a:solidFill>
                  <a:schemeClr val="tx2"/>
                </a:solidFill>
                <a:latin typeface="Calibri"/>
                <a:ea typeface="Calibri" pitchFamily="34" charset="0"/>
                <a:cs typeface="Times New Roman" pitchFamily="18" charset="0"/>
              </a:rPr>
              <a:t> </a:t>
            </a:r>
            <a:r>
              <a:rPr lang="ru-RU" sz="2000" dirty="0" smtClean="0">
                <a:solidFill>
                  <a:schemeClr val="tx2"/>
                </a:solidFill>
                <a:latin typeface="Times New Roman" pitchFamily="18" charset="0"/>
                <a:ea typeface="Calibri" pitchFamily="34" charset="0"/>
                <a:cs typeface="Times New Roman" pitchFamily="18" charset="0"/>
              </a:rPr>
              <a:t>игры на основе сказок</a:t>
            </a:r>
            <a:r>
              <a:rPr lang="ru-RU" dirty="0" smtClean="0">
                <a:solidFill>
                  <a:schemeClr val="tx2"/>
                </a:solidFill>
                <a:latin typeface="Times New Roman" pitchFamily="18" charset="0"/>
                <a:ea typeface="Calibri" pitchFamily="34" charset="0"/>
                <a:cs typeface="Times New Roman" pitchFamily="18" charset="0"/>
              </a:rPr>
              <a:t>;</a:t>
            </a:r>
          </a:p>
          <a:p>
            <a:pPr eaLnBrk="0" fontAlgn="base" hangingPunct="0">
              <a:spcBef>
                <a:spcPct val="0"/>
              </a:spcBef>
              <a:spcAft>
                <a:spcPct val="0"/>
              </a:spcAft>
            </a:pPr>
            <a:r>
              <a:rPr lang="ru-RU" sz="2000" dirty="0" smtClean="0">
                <a:solidFill>
                  <a:srgbClr val="465E9C">
                    <a:lumMod val="90000"/>
                  </a:srgbClr>
                </a:solidFill>
                <a:latin typeface="Times New Roman" pitchFamily="18" charset="0"/>
                <a:cs typeface="Times New Roman" pitchFamily="18" charset="0"/>
              </a:rPr>
              <a:t>-</a:t>
            </a:r>
            <a:r>
              <a:rPr lang="ru-RU" sz="2000" dirty="0" err="1" smtClean="0">
                <a:solidFill>
                  <a:srgbClr val="465E9C">
                    <a:lumMod val="90000"/>
                  </a:srgbClr>
                </a:solidFill>
                <a:latin typeface="Times New Roman" pitchFamily="18" charset="0"/>
                <a:cs typeface="Times New Roman" pitchFamily="18" charset="0"/>
              </a:rPr>
              <a:t>кинезиологические</a:t>
            </a:r>
            <a:r>
              <a:rPr lang="ru-RU" sz="2000" dirty="0" smtClean="0">
                <a:solidFill>
                  <a:srgbClr val="465E9C">
                    <a:lumMod val="90000"/>
                  </a:srgbClr>
                </a:solidFill>
                <a:latin typeface="Times New Roman" pitchFamily="18" charset="0"/>
                <a:cs typeface="Times New Roman" pitchFamily="18" charset="0"/>
              </a:rPr>
              <a:t> игры</a:t>
            </a:r>
            <a:endParaRPr lang="ru-RU" dirty="0" smtClean="0">
              <a:solidFill>
                <a:schemeClr val="tx2"/>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ru-RU" sz="2400" dirty="0" smtClean="0">
              <a:solidFill>
                <a:schemeClr val="tx2"/>
              </a:solidFill>
              <a:latin typeface="Arial" pitchFamily="34" charset="0"/>
              <a:cs typeface="Arial" pitchFamily="34" charset="0"/>
            </a:endParaRPr>
          </a:p>
        </p:txBody>
      </p:sp>
      <p:pic>
        <p:nvPicPr>
          <p:cNvPr id="22" name="Picture 8" descr="Веселые пальчики"/>
          <p:cNvPicPr>
            <a:picLocks noChangeAspect="1" noChangeArrowheads="1"/>
          </p:cNvPicPr>
          <p:nvPr/>
        </p:nvPicPr>
        <p:blipFill>
          <a:blip r:embed="rId2" cstate="print"/>
          <a:srcRect/>
          <a:stretch>
            <a:fillRect/>
          </a:stretch>
        </p:blipFill>
        <p:spPr bwMode="auto">
          <a:xfrm>
            <a:off x="3923928" y="3140968"/>
            <a:ext cx="3240360" cy="2952328"/>
          </a:xfrm>
          <a:prstGeom prst="rect">
            <a:avLst/>
          </a:prstGeom>
          <a:noFill/>
        </p:spPr>
      </p:pic>
    </p:spTree>
    <p:extLst>
      <p:ext uri="{BB962C8B-B14F-4D97-AF65-F5344CB8AC3E}">
        <p14:creationId xmlns:p14="http://schemas.microsoft.com/office/powerpoint/2010/main" val="3651930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980728"/>
            <a:ext cx="2952327" cy="3672408"/>
          </a:xfrm>
        </p:spPr>
        <p:txBody>
          <a:bodyPr>
            <a:normAutofit fontScale="90000"/>
          </a:bodyPr>
          <a:lstStyle/>
          <a:p>
            <a:pPr algn="l"/>
            <a:r>
              <a:rPr lang="ru-RU" sz="2000" u="sng" dirty="0" smtClean="0">
                <a:solidFill>
                  <a:schemeClr val="tx2"/>
                </a:solidFill>
                <a:latin typeface="Times New Roman" pitchFamily="18" charset="0"/>
                <a:ea typeface="Calibri" pitchFamily="34" charset="0"/>
                <a:cs typeface="Times New Roman" pitchFamily="18" charset="0"/>
              </a:rPr>
              <a:t/>
            </a:r>
            <a:br>
              <a:rPr lang="ru-RU" sz="2000" u="sng" dirty="0" smtClean="0">
                <a:solidFill>
                  <a:schemeClr val="tx2"/>
                </a:solidFill>
                <a:latin typeface="Times New Roman" pitchFamily="18" charset="0"/>
                <a:ea typeface="Calibri" pitchFamily="34" charset="0"/>
                <a:cs typeface="Times New Roman" pitchFamily="18" charset="0"/>
              </a:rPr>
            </a:br>
            <a:r>
              <a:rPr lang="ru-RU" sz="2000" u="sng" dirty="0" smtClean="0">
                <a:solidFill>
                  <a:schemeClr val="tx2"/>
                </a:solidFill>
                <a:latin typeface="Times New Roman" pitchFamily="18" charset="0"/>
                <a:ea typeface="Calibri" pitchFamily="34" charset="0"/>
                <a:cs typeface="Times New Roman" pitchFamily="18" charset="0"/>
              </a:rPr>
              <a:t>Пальчиковые игры с предметами</a:t>
            </a:r>
            <a:r>
              <a:rPr lang="ru-RU" sz="2000" u="sng" dirty="0" smtClean="0">
                <a:solidFill>
                  <a:schemeClr val="tx2"/>
                </a:solidFill>
                <a:latin typeface="Arial" pitchFamily="34" charset="0"/>
                <a:cs typeface="Arial" pitchFamily="34" charset="0"/>
              </a:rPr>
              <a:t/>
            </a:r>
            <a:br>
              <a:rPr lang="ru-RU" sz="2000" u="sng" dirty="0" smtClean="0">
                <a:solidFill>
                  <a:schemeClr val="tx2"/>
                </a:solidFill>
                <a:latin typeface="Arial" pitchFamily="34" charset="0"/>
                <a:cs typeface="Arial" pitchFamily="34" charset="0"/>
              </a:rPr>
            </a:br>
            <a:r>
              <a:rPr lang="ru-RU" sz="2000" dirty="0" smtClean="0">
                <a:solidFill>
                  <a:schemeClr val="tx2"/>
                </a:solidFill>
                <a:latin typeface="Times New Roman" pitchFamily="18" charset="0"/>
                <a:cs typeface="Times New Roman" pitchFamily="18" charset="0"/>
              </a:rPr>
              <a:t>Очень интересно для детей «приделывать иголки» ежу, хвостик морковке, крылышки для бабочек, лучики для солнышка и др.</a:t>
            </a:r>
            <a:br>
              <a:rPr lang="ru-RU" sz="2000" dirty="0" smtClean="0">
                <a:solidFill>
                  <a:schemeClr val="tx2"/>
                </a:solidFill>
                <a:latin typeface="Times New Roman" pitchFamily="18" charset="0"/>
                <a:cs typeface="Times New Roman" pitchFamily="18" charset="0"/>
              </a:rPr>
            </a:br>
            <a:r>
              <a:rPr lang="ru-RU" sz="2000" dirty="0" smtClean="0">
                <a:solidFill>
                  <a:schemeClr val="tx2"/>
                </a:solidFill>
                <a:latin typeface="Times New Roman" pitchFamily="18" charset="0"/>
                <a:cs typeface="Times New Roman" pitchFamily="18" charset="0"/>
              </a:rPr>
              <a:t/>
            </a:r>
            <a:br>
              <a:rPr lang="ru-RU" sz="2000" dirty="0" smtClean="0">
                <a:solidFill>
                  <a:schemeClr val="tx2"/>
                </a:solidFill>
                <a:latin typeface="Times New Roman" pitchFamily="18" charset="0"/>
                <a:cs typeface="Times New Roman" pitchFamily="18" charset="0"/>
              </a:rPr>
            </a:br>
            <a:r>
              <a:rPr lang="ru-RU" sz="2000" dirty="0" smtClean="0">
                <a:solidFill>
                  <a:schemeClr val="tx2"/>
                </a:solidFill>
                <a:latin typeface="Times New Roman" pitchFamily="18" charset="0"/>
                <a:cs typeface="Times New Roman" pitchFamily="18" charset="0"/>
              </a:rPr>
              <a:t>«Солнышко, скорей взойди, и лучи свои пришли. </a:t>
            </a:r>
            <a:br>
              <a:rPr lang="ru-RU" sz="2000" dirty="0" smtClean="0">
                <a:solidFill>
                  <a:schemeClr val="tx2"/>
                </a:solidFill>
                <a:latin typeface="Times New Roman" pitchFamily="18" charset="0"/>
                <a:cs typeface="Times New Roman" pitchFamily="18" charset="0"/>
              </a:rPr>
            </a:br>
            <a:r>
              <a:rPr lang="ru-RU" sz="2000" dirty="0" smtClean="0">
                <a:solidFill>
                  <a:schemeClr val="tx2"/>
                </a:solidFill>
                <a:latin typeface="Times New Roman" pitchFamily="18" charset="0"/>
                <a:cs typeface="Times New Roman" pitchFamily="18" charset="0"/>
              </a:rPr>
              <a:t>Чтоб они землю обогрели, нас теплом своим согрели».</a:t>
            </a:r>
            <a:br>
              <a:rPr lang="ru-RU" sz="2000" dirty="0" smtClean="0">
                <a:solidFill>
                  <a:schemeClr val="tx2"/>
                </a:solidFill>
                <a:latin typeface="Times New Roman" pitchFamily="18" charset="0"/>
                <a:cs typeface="Times New Roman" pitchFamily="18" charset="0"/>
              </a:rPr>
            </a:br>
            <a:endParaRPr lang="ru-RU" sz="2000" dirty="0">
              <a:solidFill>
                <a:schemeClr val="tx2">
                  <a:lumMod val="90000"/>
                </a:schemeClr>
              </a:solidFill>
              <a:latin typeface="Times New Roman" pitchFamily="18" charset="0"/>
              <a:cs typeface="Times New Roman" pitchFamily="18" charset="0"/>
            </a:endParaRPr>
          </a:p>
        </p:txBody>
      </p:sp>
      <p:pic>
        <p:nvPicPr>
          <p:cNvPr id="6" name="Содержимое 5" descr="IMG_3598.jpg"/>
          <p:cNvPicPr>
            <a:picLocks noGrp="1" noChangeAspect="1"/>
          </p:cNvPicPr>
          <p:nvPr>
            <p:ph idx="1"/>
          </p:nvPr>
        </p:nvPicPr>
        <p:blipFill>
          <a:blip r:embed="rId2" cstate="print"/>
          <a:stretch>
            <a:fillRect/>
          </a:stretch>
        </p:blipFill>
        <p:spPr>
          <a:xfrm rot="5400000">
            <a:off x="3805837" y="1602875"/>
            <a:ext cx="5060719" cy="3816426"/>
          </a:xfrm>
          <a:prstGeom prst="rect">
            <a:avLst/>
          </a:prstGeom>
          <a:ln>
            <a:noFill/>
          </a:ln>
          <a:effectLst>
            <a:softEdge rad="112500"/>
          </a:effectLst>
        </p:spPr>
      </p:pic>
    </p:spTree>
    <p:extLst>
      <p:ext uri="{BB962C8B-B14F-4D97-AF65-F5344CB8AC3E}">
        <p14:creationId xmlns:p14="http://schemas.microsoft.com/office/powerpoint/2010/main" val="464519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204864"/>
            <a:ext cx="3240360" cy="2736304"/>
          </a:xfrm>
        </p:spPr>
        <p:txBody>
          <a:bodyPr>
            <a:normAutofit fontScale="90000"/>
          </a:bodyPr>
          <a:lstStyle/>
          <a:p>
            <a:pPr algn="l"/>
            <a:r>
              <a:rPr lang="ru-RU" sz="2000" u="sng" dirty="0" smtClean="0">
                <a:solidFill>
                  <a:schemeClr val="tx2">
                    <a:lumMod val="90000"/>
                  </a:schemeClr>
                </a:solidFill>
                <a:latin typeface="Times New Roman" pitchFamily="18" charset="0"/>
                <a:cs typeface="Times New Roman" pitchFamily="18" charset="0"/>
              </a:rPr>
              <a:t>Игры </a:t>
            </a:r>
            <a:r>
              <a:rPr lang="ru-RU" sz="2000" u="sng" dirty="0">
                <a:solidFill>
                  <a:schemeClr val="tx2">
                    <a:lumMod val="90000"/>
                  </a:schemeClr>
                </a:solidFill>
                <a:latin typeface="Times New Roman" pitchFamily="18" charset="0"/>
                <a:cs typeface="Times New Roman" pitchFamily="18" charset="0"/>
              </a:rPr>
              <a:t>с пальчиками с речевым </a:t>
            </a:r>
            <a:r>
              <a:rPr lang="ru-RU" sz="2000" u="sng" dirty="0" smtClean="0">
                <a:solidFill>
                  <a:schemeClr val="tx2">
                    <a:lumMod val="90000"/>
                  </a:schemeClr>
                </a:solidFill>
                <a:latin typeface="Times New Roman" pitchFamily="18" charset="0"/>
                <a:cs typeface="Times New Roman" pitchFamily="18" charset="0"/>
              </a:rPr>
              <a:t>сопровождением</a:t>
            </a:r>
            <a:r>
              <a:rPr lang="ru-RU" sz="2000" u="sng" dirty="0" smtClean="0">
                <a:solidFill>
                  <a:schemeClr val="tx2"/>
                </a:solidFill>
                <a:latin typeface="Times New Roman" pitchFamily="18" charset="0"/>
                <a:ea typeface="Calibri" pitchFamily="34" charset="0"/>
                <a:cs typeface="Times New Roman" pitchFamily="18" charset="0"/>
              </a:rPr>
              <a:t> </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«Капуста»:</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Мы капусту рубим — </a:t>
            </a:r>
            <a:r>
              <a:rPr lang="ru-RU" sz="2000" i="1" dirty="0" smtClean="0">
                <a:solidFill>
                  <a:schemeClr val="tx2"/>
                </a:solidFill>
                <a:latin typeface="Times New Roman" pitchFamily="18" charset="0"/>
                <a:ea typeface="Calibri" pitchFamily="34" charset="0"/>
                <a:cs typeface="Times New Roman" pitchFamily="18" charset="0"/>
              </a:rPr>
              <a:t>ритмичные удары ребром ладоней по столу.</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Мы морковку трём — трут </a:t>
            </a:r>
            <a:r>
              <a:rPr lang="ru-RU" sz="2000" i="1" dirty="0" smtClean="0">
                <a:solidFill>
                  <a:schemeClr val="tx2"/>
                </a:solidFill>
                <a:latin typeface="Times New Roman" pitchFamily="18" charset="0"/>
                <a:ea typeface="Calibri" pitchFamily="34" charset="0"/>
                <a:cs typeface="Times New Roman" pitchFamily="18" charset="0"/>
              </a:rPr>
              <a:t>ладони друг об друга.</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Мы капусту солим — </a:t>
            </a:r>
            <a:r>
              <a:rPr lang="ru-RU" sz="2000" i="1" dirty="0" smtClean="0">
                <a:solidFill>
                  <a:schemeClr val="tx2"/>
                </a:solidFill>
                <a:latin typeface="Times New Roman" pitchFamily="18" charset="0"/>
                <a:ea typeface="Calibri" pitchFamily="34" charset="0"/>
                <a:cs typeface="Times New Roman" pitchFamily="18" charset="0"/>
              </a:rPr>
              <a:t>указательный и средний палец трутся о большой</a:t>
            </a:r>
            <a:r>
              <a:rPr lang="ru-RU" sz="2000" dirty="0" smtClean="0">
                <a:solidFill>
                  <a:schemeClr val="tx2"/>
                </a:solidFill>
                <a:latin typeface="Times New Roman" pitchFamily="18" charset="0"/>
                <a:ea typeface="Calibri" pitchFamily="34" charset="0"/>
                <a:cs typeface="Times New Roman" pitchFamily="18" charset="0"/>
              </a:rPr>
              <a:t>.</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Мы капусту жмём — </a:t>
            </a:r>
            <a:r>
              <a:rPr lang="ru-RU" sz="2000" i="1" dirty="0" smtClean="0">
                <a:solidFill>
                  <a:schemeClr val="tx2"/>
                </a:solidFill>
                <a:latin typeface="Times New Roman" pitchFamily="18" charset="0"/>
                <a:ea typeface="Calibri" pitchFamily="34" charset="0"/>
                <a:cs typeface="Times New Roman" pitchFamily="18" charset="0"/>
              </a:rPr>
              <a:t>хватательные движения обеими руками.</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А потом жуем! </a:t>
            </a:r>
            <a:br>
              <a:rPr lang="ru-RU" sz="2000" dirty="0" smtClean="0">
                <a:solidFill>
                  <a:schemeClr val="tx2"/>
                </a:solidFill>
                <a:latin typeface="Times New Roman" pitchFamily="18" charset="0"/>
                <a:ea typeface="Calibri" pitchFamily="34" charset="0"/>
                <a:cs typeface="Times New Roman" pitchFamily="18" charset="0"/>
              </a:rPr>
            </a:br>
            <a:r>
              <a:rPr lang="ru-RU" sz="2000" i="1" dirty="0" smtClean="0">
                <a:solidFill>
                  <a:schemeClr val="tx2"/>
                </a:solidFill>
                <a:latin typeface="Times New Roman" pitchFamily="18" charset="0"/>
                <a:ea typeface="Calibri" pitchFamily="34" charset="0"/>
                <a:cs typeface="Times New Roman" pitchFamily="18" charset="0"/>
              </a:rPr>
              <a:t>Поочередно подносим ко рту, пальцы левой и правой руки, сложенные щепоткой</a:t>
            </a: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Times New Roman" pitchFamily="18" charset="0"/>
                <a:ea typeface="Calibri" pitchFamily="34" charset="0"/>
                <a:cs typeface="Times New Roman" pitchFamily="18" charset="0"/>
              </a:rPr>
              <a:t/>
            </a:r>
            <a:br>
              <a:rPr lang="ru-RU" sz="2000" dirty="0" smtClean="0">
                <a:solidFill>
                  <a:schemeClr val="tx2"/>
                </a:solidFill>
                <a:latin typeface="Times New Roman" pitchFamily="18" charset="0"/>
                <a:ea typeface="Calibri" pitchFamily="34" charset="0"/>
                <a:cs typeface="Times New Roman" pitchFamily="18" charset="0"/>
              </a:rPr>
            </a:br>
            <a:r>
              <a:rPr lang="ru-RU" sz="2000" dirty="0" smtClean="0">
                <a:solidFill>
                  <a:schemeClr val="tx2"/>
                </a:solidFill>
                <a:latin typeface="Arial" pitchFamily="34" charset="0"/>
                <a:cs typeface="Arial" pitchFamily="34" charset="0"/>
              </a:rPr>
              <a:t/>
            </a:r>
            <a:br>
              <a:rPr lang="ru-RU" sz="2000" dirty="0" smtClean="0">
                <a:solidFill>
                  <a:schemeClr val="tx2"/>
                </a:solidFill>
                <a:latin typeface="Arial" pitchFamily="34" charset="0"/>
                <a:cs typeface="Arial" pitchFamily="34" charset="0"/>
              </a:rPr>
            </a:br>
            <a:endParaRPr lang="ru-RU" sz="2000" dirty="0">
              <a:solidFill>
                <a:schemeClr val="tx2">
                  <a:lumMod val="90000"/>
                </a:schemeClr>
              </a:solidFill>
              <a:latin typeface="Times New Roman" pitchFamily="18" charset="0"/>
              <a:cs typeface="Times New Roman" pitchFamily="18" charset="0"/>
            </a:endParaRPr>
          </a:p>
        </p:txBody>
      </p:sp>
      <p:pic>
        <p:nvPicPr>
          <p:cNvPr id="5" name="Рисунок 4" descr="IMG_3666 (1).jpg"/>
          <p:cNvPicPr>
            <a:picLocks noChangeAspect="1"/>
          </p:cNvPicPr>
          <p:nvPr/>
        </p:nvPicPr>
        <p:blipFill>
          <a:blip r:embed="rId2" cstate="print"/>
          <a:stretch>
            <a:fillRect/>
          </a:stretch>
        </p:blipFill>
        <p:spPr>
          <a:xfrm>
            <a:off x="4067944" y="980728"/>
            <a:ext cx="4248472" cy="3672408"/>
          </a:xfrm>
          <a:prstGeom prst="rect">
            <a:avLst/>
          </a:prstGeom>
          <a:ln>
            <a:noFill/>
          </a:ln>
          <a:effectLst>
            <a:softEdge rad="112500"/>
          </a:effectLst>
        </p:spPr>
      </p:pic>
    </p:spTree>
    <p:extLst>
      <p:ext uri="{BB962C8B-B14F-4D97-AF65-F5344CB8AC3E}">
        <p14:creationId xmlns:p14="http://schemas.microsoft.com/office/powerpoint/2010/main" val="464519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1518</TotalTime>
  <Words>742</Words>
  <Application>Microsoft Office PowerPoint</Application>
  <PresentationFormat>Экран (4:3)</PresentationFormat>
  <Paragraphs>106</Paragraphs>
  <Slides>22</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22</vt:i4>
      </vt:variant>
    </vt:vector>
  </HeadingPairs>
  <TitlesOfParts>
    <vt:vector size="32" baseType="lpstr">
      <vt:lpstr>Arial</vt:lpstr>
      <vt:lpstr>Brush Script MT</vt:lpstr>
      <vt:lpstr>Calibri</vt:lpstr>
      <vt:lpstr>Constantia</vt:lpstr>
      <vt:lpstr>Franklin Gothic Book</vt:lpstr>
      <vt:lpstr>Helvetica</vt:lpstr>
      <vt:lpstr>Rage Italic</vt:lpstr>
      <vt:lpstr>Times New Roman</vt:lpstr>
      <vt:lpstr>Wingdings</vt:lpstr>
      <vt:lpstr>Кнопка</vt:lpstr>
      <vt:lpstr>Пальчиковые игры и упражнения  как средство развития речи детей дошкольного возраста</vt:lpstr>
      <vt:lpstr>Презентация PowerPoint</vt:lpstr>
      <vt:lpstr>Презентация PowerPoint</vt:lpstr>
      <vt:lpstr>Презентация PowerPoint</vt:lpstr>
      <vt:lpstr>Презентация PowerPoint</vt:lpstr>
      <vt:lpstr>Что же такое пальчиковые игры?</vt:lpstr>
      <vt:lpstr>Презентация PowerPoint</vt:lpstr>
      <vt:lpstr> Пальчиковые игры с предметами Очень интересно для детей «приделывать иголки» ежу, хвостик морковке, крылышки для бабочек, лучики для солнышка и др.  «Солнышко, скорей взойди, и лучи свои пришли.  Чтоб они землю обогрели, нас теплом своим согрели». </vt:lpstr>
      <vt:lpstr>Игры с пальчиками с речевым сопровождением   «Капуста»: Мы капусту рубим — ритмичные удары ребром ладоней по столу. Мы морковку трём — трут ладони друг об друга. Мы капусту солим — указательный и средний палец трутся о большой. Мы капусту жмём — хватательные движения обеими руками. А потом жуем!  Поочередно подносим ко рту, пальцы левой и правой руки, сложенные щепоткой   </vt:lpstr>
      <vt:lpstr>Игры- манипуляции  Сожмите кулачок и представьте, что это апельсин, который нужно разделить на всех. « Мы делили апельсин, много нас, а он один (крутите кулачок). Эта долька для утят, Эта долька для котят, Эта долька для чижа, Эта долька для ежа, Эта долька для бобра (при произношении названий птиц и животных разгибайте пальчик). А для волка кожура (трясите кистями)»  Разбегайся кто куда (дети соединяют кисти рук в виде пасти волка и рычат).     </vt:lpstr>
      <vt:lpstr>Пальчиковые игры с элементами самомассажа  «Эх, эх, эх, эх! У меня в руках орех! Я с орехом поиграю, Меж ладошек покатаю»    </vt:lpstr>
      <vt:lpstr>Презентация PowerPoint</vt:lpstr>
      <vt:lpstr>Презентация PowerPoint</vt:lpstr>
      <vt:lpstr>Мои воспитанники очень любят играть руками в сухом пальчиковом бассейне из фасоли, гороха. Погружаясь, как можно глубже в наполнитель, ручки ребенка массируются, пальцы становятся более чувствительными, а их движения – координированными  «Месим , месим тесто, Есть в печи место Будут, будут из печи Булочки и калачи» </vt:lpstr>
      <vt:lpstr>Презентация PowerPoint</vt:lpstr>
      <vt:lpstr>Презентация PowerPoint</vt:lpstr>
      <vt:lpstr>Кинетический песок - оптимальное решение.Игры с песком помогают развивать мелкую моторику рук. При лепке песком каждый пальчик ребёнка активно задействован в процессе, что позволяет создавать новые крепкие нейронные связи в мозге. Это, в свою очередь, позволяет развивать речь, активировать творческие наклонности малыша         </vt:lpstr>
      <vt:lpstr>Презентация PowerPoint</vt:lpstr>
      <vt:lpstr>Пальчиковая гимнастика с пуговицами Большой интерес у детей вызывает работа с пуговицами. Дети с огромным вниманием их рассматривают. Положив вместе большие и маленькие пуговицы, перешав их, нужно попросить отобрать, например, самые большие или самые маленькие. В эту игру можно играть одному, двум детям или группе детей.        </vt:lpstr>
      <vt:lpstr>  \ Методические рекомендации по проведению пальчиковых игр:  • Перед началом упражнений нужно разогреть ладони легкими поглаживаниями до приятного ощущения тепла.  • Все упражнения выполняйте вместе с ребенком, демонстрируя собственную увлеченность игрой. Упражнения выполняются в медленном темпе от 3 до 5 раз, сначала правой рукой, затем левой, а потом двумя руками вместе.  • Перед игрой обсудите с ребенком ее содержание, при этом отрабатывая нужные движения, комбинации пальцев и жесты. Это позволит подготовить ребенка правильно выполнять упражнения.  • Ни в коем случае не принуждайте ребенка к игре, если он не хочет. Задания должны приносить ребенку радость, не допускайте скуки и переутомления • Не следует ставить сразу перед ребенком несколько задач. Например, показывать движения пальцами и произносить текст одновременно.  • Всегда поощряйте ребенка за его старания в игре и никогда не ругайте, если что-то у него не получается.  • Играть в пальчиковые игры нужно каждый день, только тогда будет достигнут наибольший эффект от упражнений.   </vt:lpstr>
      <vt:lpstr>Презентация PowerPoint</vt:lpstr>
      <vt:lpstr>Спасибо за внимание!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Пальчиковые игры как средство развития речи детей дошкольного возраста</dc:title>
  <dc:creator>user</dc:creator>
  <cp:lastModifiedBy>user</cp:lastModifiedBy>
  <cp:revision>21</cp:revision>
  <dcterms:created xsi:type="dcterms:W3CDTF">2017-04-12T18:02:25Z</dcterms:created>
  <dcterms:modified xsi:type="dcterms:W3CDTF">2024-02-15T04:12:30Z</dcterms:modified>
</cp:coreProperties>
</file>