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63" r:id="rId3"/>
    <p:sldId id="262" r:id="rId4"/>
    <p:sldId id="270" r:id="rId5"/>
    <p:sldId id="271" r:id="rId6"/>
    <p:sldId id="273" r:id="rId7"/>
    <p:sldId id="272" r:id="rId8"/>
    <p:sldId id="267" r:id="rId9"/>
    <p:sldId id="269" r:id="rId10"/>
    <p:sldId id="264" r:id="rId11"/>
    <p:sldId id="266" r:id="rId12"/>
    <p:sldId id="265" r:id="rId13"/>
    <p:sldId id="274" r:id="rId14"/>
    <p:sldId id="268" r:id="rId15"/>
  </p:sldIdLst>
  <p:sldSz cx="9144000" cy="6858000" type="screen4x3"/>
  <p:notesSz cx="6858000" cy="9144000"/>
  <p:custDataLst>
    <p:tags r:id="rId17"/>
  </p:custDataLst>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E1E78"/>
    <a:srgbClr val="CC0000"/>
    <a:srgbClr val="666699"/>
    <a:srgbClr val="3399FF"/>
    <a:srgbClr val="04374A"/>
    <a:srgbClr val="E5907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4604" autoAdjust="0"/>
  </p:normalViewPr>
  <p:slideViewPr>
    <p:cSldViewPr>
      <p:cViewPr varScale="1">
        <p:scale>
          <a:sx n="58" d="100"/>
          <a:sy n="58" d="100"/>
        </p:scale>
        <p:origin x="1520" y="4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90C0431-2448-4DC3-AF70-2785FBE2C445}" type="datetimeFigureOut">
              <a:rPr lang="ru-RU" smtClean="0"/>
              <a:pPr/>
              <a:t>26.03.2024</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74341FE-AE5C-47F1-8FD8-47C4A673A802}" type="slidenum">
              <a:rPr lang="ru-RU" smtClean="0"/>
              <a:pPr/>
              <a:t>‹#›</a:t>
            </a:fld>
            <a:endParaRPr lang="ru-RU"/>
          </a:p>
        </p:txBody>
      </p:sp>
    </p:spTree>
    <p:extLst>
      <p:ext uri="{BB962C8B-B14F-4D97-AF65-F5344CB8AC3E}">
        <p14:creationId xmlns:p14="http://schemas.microsoft.com/office/powerpoint/2010/main" val="20261190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presentation-creation.ru/powerpoint-templates.html"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dirty="0" smtClean="0"/>
              <a:t>Оригинальные шаблоны для презентаций: </a:t>
            </a:r>
            <a:r>
              <a:rPr lang="ru-RU" sz="1200" dirty="0" smtClean="0">
                <a:hlinkClick r:id="rId3"/>
              </a:rPr>
              <a:t>https://presentation-creation.ru/powerpoint-templates.html</a:t>
            </a:r>
            <a:r>
              <a:rPr lang="en-US" sz="1200" dirty="0" smtClean="0"/>
              <a:t> </a:t>
            </a:r>
            <a:endParaRPr lang="ru-RU" sz="1200" dirty="0" smtClean="0"/>
          </a:p>
          <a:p>
            <a:r>
              <a:rPr lang="ru-RU" sz="1200" smtClean="0"/>
              <a:t>Бесплатно и без регистрации.</a:t>
            </a:r>
          </a:p>
          <a:p>
            <a:endParaRPr lang="ru-RU"/>
          </a:p>
        </p:txBody>
      </p:sp>
      <p:sp>
        <p:nvSpPr>
          <p:cNvPr id="4" name="Номер слайда 3"/>
          <p:cNvSpPr>
            <a:spLocks noGrp="1"/>
          </p:cNvSpPr>
          <p:nvPr>
            <p:ph type="sldNum" sz="quarter" idx="10"/>
          </p:nvPr>
        </p:nvSpPr>
        <p:spPr/>
        <p:txBody>
          <a:bodyPr/>
          <a:lstStyle/>
          <a:p>
            <a:fld id="{D74341FE-AE5C-47F1-8FD8-47C4A673A802}" type="slidenum">
              <a:rPr lang="ru-RU" smtClean="0"/>
              <a:pPr/>
              <a:t>1</a:t>
            </a:fld>
            <a:endParaRPr lang="ru-RU"/>
          </a:p>
        </p:txBody>
      </p:sp>
    </p:spTree>
    <p:extLst>
      <p:ext uri="{BB962C8B-B14F-4D97-AF65-F5344CB8AC3E}">
        <p14:creationId xmlns:p14="http://schemas.microsoft.com/office/powerpoint/2010/main" val="42216144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D74341FE-AE5C-47F1-8FD8-47C4A673A802}" type="slidenum">
              <a:rPr lang="ru-RU" smtClean="0"/>
              <a:pPr/>
              <a:t>6</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presentation-creation.ru/" TargetMode="Externa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Титульный слайд">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827584" y="2348880"/>
            <a:ext cx="7704856" cy="1728192"/>
          </a:xfrm>
        </p:spPr>
        <p:txBody>
          <a:bodyPr/>
          <a:lstStyle>
            <a:lvl1pPr>
              <a:defRPr b="1">
                <a:solidFill>
                  <a:schemeClr val="accent4">
                    <a:lumMod val="75000"/>
                  </a:schemeClr>
                </a:solidFill>
                <a:effectLst>
                  <a:outerShdw blurRad="38100" dist="38100" dir="2700000" algn="tl">
                    <a:srgbClr val="000000">
                      <a:alpha val="43137"/>
                    </a:srgbClr>
                  </a:outerShdw>
                </a:effectLst>
              </a:defRPr>
            </a:lvl1pPr>
          </a:lstStyle>
          <a:p>
            <a:r>
              <a:rPr lang="ru-RU" dirty="0" smtClean="0"/>
              <a:t>Образец заголовка</a:t>
            </a:r>
            <a:endParaRPr lang="ru-RU" dirty="0"/>
          </a:p>
        </p:txBody>
      </p:sp>
      <p:sp>
        <p:nvSpPr>
          <p:cNvPr id="4" name="Дата 3"/>
          <p:cNvSpPr>
            <a:spLocks noGrp="1"/>
          </p:cNvSpPr>
          <p:nvPr>
            <p:ph type="dt" sz="half" idx="10"/>
          </p:nvPr>
        </p:nvSpPr>
        <p:spPr/>
        <p:txBody>
          <a:bodyPr/>
          <a:lstStyle>
            <a:lvl1pPr>
              <a:defRPr>
                <a:solidFill>
                  <a:schemeClr val="accent4">
                    <a:lumMod val="75000"/>
                  </a:schemeClr>
                </a:solidFill>
              </a:defRPr>
            </a:lvl1pPr>
          </a:lstStyle>
          <a:p>
            <a:fld id="{A5E48A96-E1BB-4C8F-80B2-32A47A48A9D5}" type="datetimeFigureOut">
              <a:rPr lang="ru-RU" smtClean="0"/>
              <a:pPr/>
              <a:t>26.03.2024</a:t>
            </a:fld>
            <a:endParaRPr lang="ru-RU"/>
          </a:p>
        </p:txBody>
      </p:sp>
      <p:sp>
        <p:nvSpPr>
          <p:cNvPr id="5" name="Нижний колонтитул 4"/>
          <p:cNvSpPr>
            <a:spLocks noGrp="1"/>
          </p:cNvSpPr>
          <p:nvPr>
            <p:ph type="ftr" sz="quarter" idx="11"/>
          </p:nvPr>
        </p:nvSpPr>
        <p:spPr/>
        <p:txBody>
          <a:bodyPr/>
          <a:lstStyle>
            <a:lvl1pPr>
              <a:defRPr>
                <a:solidFill>
                  <a:schemeClr val="accent4">
                    <a:lumMod val="75000"/>
                  </a:schemeClr>
                </a:solidFill>
              </a:defRPr>
            </a:lvl1pPr>
          </a:lstStyle>
          <a:p>
            <a:endParaRPr lang="ru-RU" dirty="0"/>
          </a:p>
        </p:txBody>
      </p:sp>
      <p:sp>
        <p:nvSpPr>
          <p:cNvPr id="6" name="Номер слайда 5"/>
          <p:cNvSpPr>
            <a:spLocks noGrp="1"/>
          </p:cNvSpPr>
          <p:nvPr>
            <p:ph type="sldNum" sz="quarter" idx="12"/>
          </p:nvPr>
        </p:nvSpPr>
        <p:spPr/>
        <p:txBody>
          <a:bodyPr/>
          <a:lstStyle>
            <a:lvl1pPr>
              <a:defRPr>
                <a:solidFill>
                  <a:schemeClr val="accent4">
                    <a:lumMod val="75000"/>
                  </a:schemeClr>
                </a:solidFill>
              </a:defRPr>
            </a:lvl1pPr>
          </a:lstStyle>
          <a:p>
            <a:fld id="{544A1F6A-164B-43BA-A19E-4AE6BB502A21}" type="slidenum">
              <a:rPr lang="ru-RU" smtClean="0"/>
              <a:pPr/>
              <a:t>‹#›</a:t>
            </a:fld>
            <a:endParaRPr lang="ru-RU"/>
          </a:p>
        </p:txBody>
      </p:sp>
    </p:spTree>
    <p:extLst>
      <p:ext uri="{BB962C8B-B14F-4D97-AF65-F5344CB8AC3E}">
        <p14:creationId xmlns:p14="http://schemas.microsoft.com/office/powerpoint/2010/main" val="2515642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solidFill>
                  <a:schemeClr val="accent4">
                    <a:lumMod val="75000"/>
                  </a:schemeClr>
                </a:solidFill>
              </a:defRPr>
            </a:lvl1pPr>
          </a:lstStyle>
          <a:p>
            <a:r>
              <a:rPr lang="ru-RU" dirty="0" smtClean="0"/>
              <a:t>Образец заголовка</a:t>
            </a:r>
            <a:endParaRPr lang="ru-RU" dirty="0"/>
          </a:p>
        </p:txBody>
      </p:sp>
      <p:sp>
        <p:nvSpPr>
          <p:cNvPr id="3" name="Вертикальный текст 2"/>
          <p:cNvSpPr>
            <a:spLocks noGrp="1"/>
          </p:cNvSpPr>
          <p:nvPr>
            <p:ph type="body" orient="vert" idx="1"/>
          </p:nvPr>
        </p:nvSpPr>
        <p:spPr/>
        <p:txBody>
          <a:bodyPr vert="eaVert"/>
          <a:lstStyle>
            <a:lvl1pPr>
              <a:defRPr>
                <a:solidFill>
                  <a:schemeClr val="accent4">
                    <a:lumMod val="75000"/>
                  </a:schemeClr>
                </a:solidFill>
              </a:defRPr>
            </a:lvl1pPr>
            <a:lvl2pPr>
              <a:defRPr>
                <a:solidFill>
                  <a:schemeClr val="accent4">
                    <a:lumMod val="75000"/>
                  </a:schemeClr>
                </a:solidFill>
              </a:defRPr>
            </a:lvl2pPr>
            <a:lvl3pPr>
              <a:defRPr>
                <a:solidFill>
                  <a:schemeClr val="accent4">
                    <a:lumMod val="75000"/>
                  </a:schemeClr>
                </a:solidFill>
              </a:defRPr>
            </a:lvl3pPr>
            <a:lvl4pPr>
              <a:defRPr>
                <a:solidFill>
                  <a:schemeClr val="accent4">
                    <a:lumMod val="75000"/>
                  </a:schemeClr>
                </a:solidFill>
              </a:defRPr>
            </a:lvl4pPr>
            <a:lvl5pPr>
              <a:defRPr>
                <a:solidFill>
                  <a:schemeClr val="accent4">
                    <a:lumMod val="75000"/>
                  </a:schemeClr>
                </a:solidFill>
              </a:defRPr>
            </a:lvl5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4" name="Дата 3"/>
          <p:cNvSpPr>
            <a:spLocks noGrp="1"/>
          </p:cNvSpPr>
          <p:nvPr>
            <p:ph type="dt" sz="half" idx="10"/>
          </p:nvPr>
        </p:nvSpPr>
        <p:spPr/>
        <p:txBody>
          <a:bodyPr/>
          <a:lstStyle>
            <a:lvl1pPr>
              <a:defRPr>
                <a:solidFill>
                  <a:schemeClr val="accent4">
                    <a:lumMod val="75000"/>
                  </a:schemeClr>
                </a:solidFill>
              </a:defRPr>
            </a:lvl1pPr>
          </a:lstStyle>
          <a:p>
            <a:fld id="{A5E48A96-E1BB-4C8F-80B2-32A47A48A9D5}" type="datetimeFigureOut">
              <a:rPr lang="ru-RU" smtClean="0"/>
              <a:pPr/>
              <a:t>26.03.2024</a:t>
            </a:fld>
            <a:endParaRPr lang="ru-RU"/>
          </a:p>
        </p:txBody>
      </p:sp>
      <p:sp>
        <p:nvSpPr>
          <p:cNvPr id="5" name="Нижний колонтитул 4"/>
          <p:cNvSpPr>
            <a:spLocks noGrp="1"/>
          </p:cNvSpPr>
          <p:nvPr>
            <p:ph type="ftr" sz="quarter" idx="11"/>
          </p:nvPr>
        </p:nvSpPr>
        <p:spPr/>
        <p:txBody>
          <a:bodyPr/>
          <a:lstStyle>
            <a:lvl1pPr>
              <a:defRPr>
                <a:solidFill>
                  <a:schemeClr val="accent4">
                    <a:lumMod val="75000"/>
                  </a:schemeClr>
                </a:solidFill>
              </a:defRPr>
            </a:lvl1pPr>
          </a:lstStyle>
          <a:p>
            <a:endParaRPr lang="ru-RU"/>
          </a:p>
        </p:txBody>
      </p:sp>
      <p:sp>
        <p:nvSpPr>
          <p:cNvPr id="6" name="Номер слайда 5"/>
          <p:cNvSpPr>
            <a:spLocks noGrp="1"/>
          </p:cNvSpPr>
          <p:nvPr>
            <p:ph type="sldNum" sz="quarter" idx="12"/>
          </p:nvPr>
        </p:nvSpPr>
        <p:spPr/>
        <p:txBody>
          <a:bodyPr/>
          <a:lstStyle>
            <a:lvl1pPr>
              <a:defRPr>
                <a:solidFill>
                  <a:schemeClr val="accent4">
                    <a:lumMod val="75000"/>
                  </a:schemeClr>
                </a:solidFill>
              </a:defRPr>
            </a:lvl1pPr>
          </a:lstStyle>
          <a:p>
            <a:fld id="{544A1F6A-164B-43BA-A19E-4AE6BB502A21}" type="slidenum">
              <a:rPr lang="ru-RU" smtClean="0"/>
              <a:pPr/>
              <a:t>‹#›</a:t>
            </a:fld>
            <a:endParaRPr lang="ru-RU"/>
          </a:p>
        </p:txBody>
      </p:sp>
    </p:spTree>
    <p:extLst>
      <p:ext uri="{BB962C8B-B14F-4D97-AF65-F5344CB8AC3E}">
        <p14:creationId xmlns:p14="http://schemas.microsoft.com/office/powerpoint/2010/main" val="1078804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lvl1pPr>
              <a:defRPr>
                <a:solidFill>
                  <a:schemeClr val="accent4">
                    <a:lumMod val="75000"/>
                  </a:schemeClr>
                </a:solidFill>
              </a:defRPr>
            </a:lvl1pPr>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lvl1pPr>
              <a:defRPr>
                <a:solidFill>
                  <a:schemeClr val="accent4">
                    <a:lumMod val="75000"/>
                  </a:schemeClr>
                </a:solidFill>
              </a:defRPr>
            </a:lvl1pPr>
            <a:lvl2pPr>
              <a:defRPr>
                <a:solidFill>
                  <a:schemeClr val="accent4">
                    <a:lumMod val="75000"/>
                  </a:schemeClr>
                </a:solidFill>
              </a:defRPr>
            </a:lvl2pPr>
            <a:lvl3pPr>
              <a:defRPr>
                <a:solidFill>
                  <a:schemeClr val="accent4">
                    <a:lumMod val="75000"/>
                  </a:schemeClr>
                </a:solidFill>
              </a:defRPr>
            </a:lvl3pPr>
            <a:lvl4pPr>
              <a:defRPr>
                <a:solidFill>
                  <a:schemeClr val="accent4">
                    <a:lumMod val="75000"/>
                  </a:schemeClr>
                </a:solidFill>
              </a:defRPr>
            </a:lvl4pPr>
            <a:lvl5pPr>
              <a:defRPr>
                <a:solidFill>
                  <a:schemeClr val="accent4">
                    <a:lumMod val="75000"/>
                  </a:schemeClr>
                </a:solidFil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solidFill>
                  <a:schemeClr val="accent4">
                    <a:lumMod val="75000"/>
                  </a:schemeClr>
                </a:solidFill>
              </a:defRPr>
            </a:lvl1pPr>
          </a:lstStyle>
          <a:p>
            <a:fld id="{A5E48A96-E1BB-4C8F-80B2-32A47A48A9D5}" type="datetimeFigureOut">
              <a:rPr lang="ru-RU" smtClean="0"/>
              <a:pPr/>
              <a:t>26.03.2024</a:t>
            </a:fld>
            <a:endParaRPr lang="ru-RU"/>
          </a:p>
        </p:txBody>
      </p:sp>
      <p:sp>
        <p:nvSpPr>
          <p:cNvPr id="5" name="Нижний колонтитул 4"/>
          <p:cNvSpPr>
            <a:spLocks noGrp="1"/>
          </p:cNvSpPr>
          <p:nvPr>
            <p:ph type="ftr" sz="quarter" idx="11"/>
          </p:nvPr>
        </p:nvSpPr>
        <p:spPr/>
        <p:txBody>
          <a:bodyPr/>
          <a:lstStyle>
            <a:lvl1pPr>
              <a:defRPr>
                <a:solidFill>
                  <a:schemeClr val="accent4">
                    <a:lumMod val="75000"/>
                  </a:schemeClr>
                </a:solidFill>
              </a:defRPr>
            </a:lvl1pPr>
          </a:lstStyle>
          <a:p>
            <a:endParaRPr lang="ru-RU"/>
          </a:p>
        </p:txBody>
      </p:sp>
      <p:sp>
        <p:nvSpPr>
          <p:cNvPr id="6" name="Номер слайда 5"/>
          <p:cNvSpPr>
            <a:spLocks noGrp="1"/>
          </p:cNvSpPr>
          <p:nvPr>
            <p:ph type="sldNum" sz="quarter" idx="12"/>
          </p:nvPr>
        </p:nvSpPr>
        <p:spPr/>
        <p:txBody>
          <a:bodyPr/>
          <a:lstStyle>
            <a:lvl1pPr>
              <a:defRPr>
                <a:solidFill>
                  <a:schemeClr val="accent4">
                    <a:lumMod val="75000"/>
                  </a:schemeClr>
                </a:solidFill>
              </a:defRPr>
            </a:lvl1pPr>
          </a:lstStyle>
          <a:p>
            <a:fld id="{544A1F6A-164B-43BA-A19E-4AE6BB502A21}" type="slidenum">
              <a:rPr lang="ru-RU" smtClean="0"/>
              <a:pPr/>
              <a:t>‹#›</a:t>
            </a:fld>
            <a:endParaRPr lang="ru-RU"/>
          </a:p>
        </p:txBody>
      </p:sp>
    </p:spTree>
    <p:extLst>
      <p:ext uri="{BB962C8B-B14F-4D97-AF65-F5344CB8AC3E}">
        <p14:creationId xmlns:p14="http://schemas.microsoft.com/office/powerpoint/2010/main" val="2983695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Заголовок и объект">
    <p:spTree>
      <p:nvGrpSpPr>
        <p:cNvPr id="1" name=""/>
        <p:cNvGrpSpPr/>
        <p:nvPr/>
      </p:nvGrpSpPr>
      <p:grpSpPr>
        <a:xfrm>
          <a:off x="0" y="0"/>
          <a:ext cx="0" cy="0"/>
          <a:chOff x="0" y="0"/>
          <a:chExt cx="0" cy="0"/>
        </a:xfrm>
      </p:grpSpPr>
      <p:sp>
        <p:nvSpPr>
          <p:cNvPr id="13" name="Заголовок 1"/>
          <p:cNvSpPr>
            <a:spLocks noGrp="1"/>
          </p:cNvSpPr>
          <p:nvPr>
            <p:ph type="title"/>
          </p:nvPr>
        </p:nvSpPr>
        <p:spPr>
          <a:xfrm>
            <a:off x="2771800" y="111362"/>
            <a:ext cx="6372200" cy="1152128"/>
          </a:xfrm>
          <a:prstGeom prst="rect">
            <a:avLst/>
          </a:prstGeom>
        </p:spPr>
        <p:txBody>
          <a:bodyPr vert="horz" lIns="91440" tIns="45720" rIns="91440" bIns="45720" rtlCol="0" anchor="ctr">
            <a:normAutofit/>
          </a:bodyPr>
          <a:lstStyle>
            <a:lvl1pPr>
              <a:defRPr>
                <a:solidFill>
                  <a:schemeClr val="accent4">
                    <a:lumMod val="75000"/>
                  </a:schemeClr>
                </a:solidFill>
              </a:defRPr>
            </a:lvl1pPr>
          </a:lstStyle>
          <a:p>
            <a:r>
              <a:rPr lang="ru-RU" dirty="0" smtClean="0"/>
              <a:t>Образец заголовка</a:t>
            </a:r>
            <a:endParaRPr lang="ru-RU" dirty="0"/>
          </a:p>
        </p:txBody>
      </p:sp>
      <p:sp>
        <p:nvSpPr>
          <p:cNvPr id="14" name="Текст 2"/>
          <p:cNvSpPr>
            <a:spLocks noGrp="1"/>
          </p:cNvSpPr>
          <p:nvPr>
            <p:ph idx="1"/>
          </p:nvPr>
        </p:nvSpPr>
        <p:spPr>
          <a:xfrm>
            <a:off x="2771800" y="1556792"/>
            <a:ext cx="6264696" cy="4680520"/>
          </a:xfrm>
          <a:prstGeom prst="rect">
            <a:avLst/>
          </a:prstGeom>
        </p:spPr>
        <p:txBody>
          <a:bodyPr vert="horz" lIns="91440" tIns="45720" rIns="91440" bIns="45720" rtlCol="0">
            <a:normAutofit/>
          </a:bodyPr>
          <a:lstStyle>
            <a:lvl1pPr>
              <a:defRPr>
                <a:solidFill>
                  <a:schemeClr val="accent4">
                    <a:lumMod val="75000"/>
                  </a:schemeClr>
                </a:solidFill>
              </a:defRPr>
            </a:lvl1pPr>
            <a:lvl2pPr>
              <a:defRPr>
                <a:solidFill>
                  <a:schemeClr val="accent4">
                    <a:lumMod val="75000"/>
                  </a:schemeClr>
                </a:solidFill>
              </a:defRPr>
            </a:lvl2pPr>
            <a:lvl3pPr>
              <a:defRPr>
                <a:solidFill>
                  <a:schemeClr val="accent4">
                    <a:lumMod val="75000"/>
                  </a:schemeClr>
                </a:solidFill>
              </a:defRPr>
            </a:lvl3pPr>
            <a:lvl4pPr>
              <a:defRPr>
                <a:solidFill>
                  <a:schemeClr val="accent4">
                    <a:lumMod val="75000"/>
                  </a:schemeClr>
                </a:solidFill>
              </a:defRPr>
            </a:lvl4pPr>
            <a:lvl5pPr>
              <a:defRPr>
                <a:solidFill>
                  <a:schemeClr val="accent4">
                    <a:lumMod val="75000"/>
                  </a:schemeClr>
                </a:solidFill>
              </a:defRPr>
            </a:lvl5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15"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accent4">
                    <a:lumMod val="75000"/>
                  </a:schemeClr>
                </a:solidFill>
              </a:defRPr>
            </a:lvl1pPr>
          </a:lstStyle>
          <a:p>
            <a:fld id="{A5E48A96-E1BB-4C8F-80B2-32A47A48A9D5}" type="datetimeFigureOut">
              <a:rPr lang="ru-RU" smtClean="0"/>
              <a:pPr/>
              <a:t>26.03.2024</a:t>
            </a:fld>
            <a:endParaRPr lang="ru-RU"/>
          </a:p>
        </p:txBody>
      </p:sp>
      <p:sp>
        <p:nvSpPr>
          <p:cNvPr id="16"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accent4">
                    <a:lumMod val="75000"/>
                  </a:schemeClr>
                </a:solidFill>
              </a:defRPr>
            </a:lvl1pPr>
          </a:lstStyle>
          <a:p>
            <a:endParaRPr lang="ru-RU"/>
          </a:p>
        </p:txBody>
      </p:sp>
      <p:sp>
        <p:nvSpPr>
          <p:cNvPr id="18"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accent4">
                    <a:lumMod val="75000"/>
                  </a:schemeClr>
                </a:solidFill>
              </a:defRPr>
            </a:lvl1pPr>
          </a:lstStyle>
          <a:p>
            <a:fld id="{544A1F6A-164B-43BA-A19E-4AE6BB502A21}" type="slidenum">
              <a:rPr lang="ru-RU" smtClean="0"/>
              <a:pPr/>
              <a:t>‹#›</a:t>
            </a:fld>
            <a:endParaRPr lang="ru-RU"/>
          </a:p>
        </p:txBody>
      </p:sp>
      <p:pic>
        <p:nvPicPr>
          <p:cNvPr id="19" name="Рисунок 18">
            <a:hlinkClick r:id="rId2"/>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20688" y="45855"/>
            <a:ext cx="757762" cy="757762"/>
          </a:xfrm>
          <a:prstGeom prst="rect">
            <a:avLst/>
          </a:prstGeom>
        </p:spPr>
      </p:pic>
    </p:spTree>
    <p:extLst>
      <p:ext uri="{BB962C8B-B14F-4D97-AF65-F5344CB8AC3E}">
        <p14:creationId xmlns:p14="http://schemas.microsoft.com/office/powerpoint/2010/main" val="1543014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699792" y="4406900"/>
            <a:ext cx="6192688" cy="1362075"/>
          </a:xfrm>
        </p:spPr>
        <p:txBody>
          <a:bodyPr anchor="t"/>
          <a:lstStyle>
            <a:lvl1pPr algn="l">
              <a:defRPr sz="4000" b="1" cap="all">
                <a:solidFill>
                  <a:schemeClr val="accent4">
                    <a:lumMod val="75000"/>
                  </a:schemeClr>
                </a:solidFill>
              </a:defRPr>
            </a:lvl1pPr>
          </a:lstStyle>
          <a:p>
            <a:r>
              <a:rPr lang="ru-RU" dirty="0" smtClean="0"/>
              <a:t>Образец заголовка</a:t>
            </a:r>
            <a:endParaRPr lang="ru-RU" dirty="0"/>
          </a:p>
        </p:txBody>
      </p:sp>
      <p:sp>
        <p:nvSpPr>
          <p:cNvPr id="3" name="Текст 2"/>
          <p:cNvSpPr>
            <a:spLocks noGrp="1"/>
          </p:cNvSpPr>
          <p:nvPr>
            <p:ph type="body" idx="1"/>
          </p:nvPr>
        </p:nvSpPr>
        <p:spPr>
          <a:xfrm>
            <a:off x="2699792" y="2906713"/>
            <a:ext cx="6192688" cy="1500187"/>
          </a:xfrm>
        </p:spPr>
        <p:txBody>
          <a:bodyPr anchor="b"/>
          <a:lstStyle>
            <a:lvl1pPr marL="0" indent="0">
              <a:buNone/>
              <a:defRPr sz="2000">
                <a:solidFill>
                  <a:schemeClr val="accent4">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dirty="0" smtClean="0"/>
              <a:t>Образец текста</a:t>
            </a:r>
          </a:p>
        </p:txBody>
      </p:sp>
      <p:sp>
        <p:nvSpPr>
          <p:cNvPr id="4" name="Дата 3"/>
          <p:cNvSpPr>
            <a:spLocks noGrp="1"/>
          </p:cNvSpPr>
          <p:nvPr>
            <p:ph type="dt" sz="half" idx="10"/>
          </p:nvPr>
        </p:nvSpPr>
        <p:spPr/>
        <p:txBody>
          <a:bodyPr/>
          <a:lstStyle>
            <a:lvl1pPr>
              <a:defRPr>
                <a:solidFill>
                  <a:schemeClr val="accent4">
                    <a:lumMod val="75000"/>
                  </a:schemeClr>
                </a:solidFill>
              </a:defRPr>
            </a:lvl1pPr>
          </a:lstStyle>
          <a:p>
            <a:fld id="{A5E48A96-E1BB-4C8F-80B2-32A47A48A9D5}" type="datetimeFigureOut">
              <a:rPr lang="ru-RU" smtClean="0"/>
              <a:pPr/>
              <a:t>26.03.2024</a:t>
            </a:fld>
            <a:endParaRPr lang="ru-RU"/>
          </a:p>
        </p:txBody>
      </p:sp>
      <p:sp>
        <p:nvSpPr>
          <p:cNvPr id="5" name="Нижний колонтитул 4"/>
          <p:cNvSpPr>
            <a:spLocks noGrp="1"/>
          </p:cNvSpPr>
          <p:nvPr>
            <p:ph type="ftr" sz="quarter" idx="11"/>
          </p:nvPr>
        </p:nvSpPr>
        <p:spPr/>
        <p:txBody>
          <a:bodyPr/>
          <a:lstStyle>
            <a:lvl1pPr>
              <a:defRPr>
                <a:solidFill>
                  <a:schemeClr val="accent4">
                    <a:lumMod val="75000"/>
                  </a:schemeClr>
                </a:solidFill>
              </a:defRPr>
            </a:lvl1pPr>
          </a:lstStyle>
          <a:p>
            <a:endParaRPr lang="ru-RU"/>
          </a:p>
        </p:txBody>
      </p:sp>
      <p:sp>
        <p:nvSpPr>
          <p:cNvPr id="6" name="Номер слайда 5"/>
          <p:cNvSpPr>
            <a:spLocks noGrp="1"/>
          </p:cNvSpPr>
          <p:nvPr>
            <p:ph type="sldNum" sz="quarter" idx="12"/>
          </p:nvPr>
        </p:nvSpPr>
        <p:spPr/>
        <p:txBody>
          <a:bodyPr/>
          <a:lstStyle>
            <a:lvl1pPr>
              <a:defRPr>
                <a:solidFill>
                  <a:schemeClr val="accent4">
                    <a:lumMod val="75000"/>
                  </a:schemeClr>
                </a:solidFill>
              </a:defRPr>
            </a:lvl1pPr>
          </a:lstStyle>
          <a:p>
            <a:fld id="{544A1F6A-164B-43BA-A19E-4AE6BB502A21}" type="slidenum">
              <a:rPr lang="ru-RU" smtClean="0"/>
              <a:pPr/>
              <a:t>‹#›</a:t>
            </a:fld>
            <a:endParaRPr lang="ru-RU"/>
          </a:p>
        </p:txBody>
      </p:sp>
    </p:spTree>
    <p:extLst>
      <p:ext uri="{BB962C8B-B14F-4D97-AF65-F5344CB8AC3E}">
        <p14:creationId xmlns:p14="http://schemas.microsoft.com/office/powerpoint/2010/main" val="2026654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solidFill>
                  <a:schemeClr val="accent4">
                    <a:lumMod val="75000"/>
                  </a:schemeClr>
                </a:solidFill>
              </a:defRPr>
            </a:lvl1pPr>
          </a:lstStyle>
          <a:p>
            <a:r>
              <a:rPr lang="ru-RU" dirty="0" smtClean="0"/>
              <a:t>Образец заголовка</a:t>
            </a:r>
            <a:endParaRPr lang="ru-RU" dirty="0"/>
          </a:p>
        </p:txBody>
      </p:sp>
      <p:sp>
        <p:nvSpPr>
          <p:cNvPr id="3" name="Объект 2"/>
          <p:cNvSpPr>
            <a:spLocks noGrp="1"/>
          </p:cNvSpPr>
          <p:nvPr>
            <p:ph sz="half" idx="1"/>
          </p:nvPr>
        </p:nvSpPr>
        <p:spPr>
          <a:xfrm>
            <a:off x="2555776" y="1999381"/>
            <a:ext cx="3312368" cy="4525963"/>
          </a:xfrm>
        </p:spPr>
        <p:txBody>
          <a:bodyPr/>
          <a:lstStyle>
            <a:lvl1pPr>
              <a:defRPr sz="2800">
                <a:solidFill>
                  <a:schemeClr val="accent4">
                    <a:lumMod val="75000"/>
                  </a:schemeClr>
                </a:solidFill>
              </a:defRPr>
            </a:lvl1pPr>
            <a:lvl2pPr>
              <a:defRPr sz="2400">
                <a:solidFill>
                  <a:schemeClr val="accent4">
                    <a:lumMod val="75000"/>
                  </a:schemeClr>
                </a:solidFill>
              </a:defRPr>
            </a:lvl2pPr>
            <a:lvl3pPr>
              <a:defRPr sz="2000">
                <a:solidFill>
                  <a:schemeClr val="accent4">
                    <a:lumMod val="75000"/>
                  </a:schemeClr>
                </a:solidFill>
              </a:defRPr>
            </a:lvl3pPr>
            <a:lvl4pPr>
              <a:defRPr sz="1800">
                <a:solidFill>
                  <a:schemeClr val="accent4">
                    <a:lumMod val="75000"/>
                  </a:schemeClr>
                </a:solidFill>
              </a:defRPr>
            </a:lvl4pPr>
            <a:lvl5pPr>
              <a:defRPr sz="1800">
                <a:solidFill>
                  <a:schemeClr val="accent4">
                    <a:lumMod val="75000"/>
                  </a:schemeClr>
                </a:solidFill>
              </a:defRPr>
            </a:lvl5pPr>
            <a:lvl6pPr>
              <a:defRPr sz="1800"/>
            </a:lvl6pPr>
            <a:lvl7pPr>
              <a:defRPr sz="1800"/>
            </a:lvl7pPr>
            <a:lvl8pPr>
              <a:defRPr sz="1800"/>
            </a:lvl8pPr>
            <a:lvl9pPr>
              <a:defRPr sz="1800"/>
            </a:lvl9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4" name="Объект 3"/>
          <p:cNvSpPr>
            <a:spLocks noGrp="1"/>
          </p:cNvSpPr>
          <p:nvPr>
            <p:ph sz="half" idx="2"/>
          </p:nvPr>
        </p:nvSpPr>
        <p:spPr>
          <a:xfrm>
            <a:off x="5868144" y="1999381"/>
            <a:ext cx="3312368" cy="4525963"/>
          </a:xfrm>
        </p:spPr>
        <p:txBody>
          <a:bodyPr/>
          <a:lstStyle>
            <a:lvl1pPr>
              <a:defRPr sz="2800">
                <a:solidFill>
                  <a:schemeClr val="accent4">
                    <a:lumMod val="75000"/>
                  </a:schemeClr>
                </a:solidFill>
              </a:defRPr>
            </a:lvl1pPr>
            <a:lvl2pPr>
              <a:defRPr sz="2400">
                <a:solidFill>
                  <a:schemeClr val="accent4">
                    <a:lumMod val="75000"/>
                  </a:schemeClr>
                </a:solidFill>
              </a:defRPr>
            </a:lvl2pPr>
            <a:lvl3pPr>
              <a:defRPr sz="2000">
                <a:solidFill>
                  <a:schemeClr val="accent4">
                    <a:lumMod val="75000"/>
                  </a:schemeClr>
                </a:solidFill>
              </a:defRPr>
            </a:lvl3pPr>
            <a:lvl4pPr>
              <a:defRPr sz="1800">
                <a:solidFill>
                  <a:schemeClr val="accent4">
                    <a:lumMod val="75000"/>
                  </a:schemeClr>
                </a:solidFill>
              </a:defRPr>
            </a:lvl4pPr>
            <a:lvl5pPr>
              <a:defRPr sz="1800">
                <a:solidFill>
                  <a:schemeClr val="accent4">
                    <a:lumMod val="75000"/>
                  </a:schemeClr>
                </a:solidFill>
              </a:defRPr>
            </a:lvl5pPr>
            <a:lvl6pPr>
              <a:defRPr sz="1800"/>
            </a:lvl6pPr>
            <a:lvl7pPr>
              <a:defRPr sz="1800"/>
            </a:lvl7pPr>
            <a:lvl8pPr>
              <a:defRPr sz="1800"/>
            </a:lvl8pPr>
            <a:lvl9pPr>
              <a:defRPr sz="1800"/>
            </a:lvl9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5" name="Дата 4"/>
          <p:cNvSpPr>
            <a:spLocks noGrp="1"/>
          </p:cNvSpPr>
          <p:nvPr>
            <p:ph type="dt" sz="half" idx="10"/>
          </p:nvPr>
        </p:nvSpPr>
        <p:spPr/>
        <p:txBody>
          <a:bodyPr/>
          <a:lstStyle>
            <a:lvl1pPr>
              <a:defRPr>
                <a:solidFill>
                  <a:schemeClr val="accent4">
                    <a:lumMod val="75000"/>
                  </a:schemeClr>
                </a:solidFill>
              </a:defRPr>
            </a:lvl1pPr>
          </a:lstStyle>
          <a:p>
            <a:fld id="{A5E48A96-E1BB-4C8F-80B2-32A47A48A9D5}" type="datetimeFigureOut">
              <a:rPr lang="ru-RU" smtClean="0"/>
              <a:pPr/>
              <a:t>26.03.2024</a:t>
            </a:fld>
            <a:endParaRPr lang="ru-RU"/>
          </a:p>
        </p:txBody>
      </p:sp>
      <p:sp>
        <p:nvSpPr>
          <p:cNvPr id="6" name="Нижний колонтитул 5"/>
          <p:cNvSpPr>
            <a:spLocks noGrp="1"/>
          </p:cNvSpPr>
          <p:nvPr>
            <p:ph type="ftr" sz="quarter" idx="11"/>
          </p:nvPr>
        </p:nvSpPr>
        <p:spPr/>
        <p:txBody>
          <a:bodyPr/>
          <a:lstStyle>
            <a:lvl1pPr>
              <a:defRPr>
                <a:solidFill>
                  <a:schemeClr val="accent4">
                    <a:lumMod val="75000"/>
                  </a:schemeClr>
                </a:solidFill>
              </a:defRPr>
            </a:lvl1pPr>
          </a:lstStyle>
          <a:p>
            <a:endParaRPr lang="ru-RU"/>
          </a:p>
        </p:txBody>
      </p:sp>
      <p:sp>
        <p:nvSpPr>
          <p:cNvPr id="7" name="Номер слайда 6"/>
          <p:cNvSpPr>
            <a:spLocks noGrp="1"/>
          </p:cNvSpPr>
          <p:nvPr>
            <p:ph type="sldNum" sz="quarter" idx="12"/>
          </p:nvPr>
        </p:nvSpPr>
        <p:spPr>
          <a:xfrm>
            <a:off x="6769224" y="6356350"/>
            <a:ext cx="2133600" cy="365125"/>
          </a:xfrm>
        </p:spPr>
        <p:txBody>
          <a:bodyPr/>
          <a:lstStyle>
            <a:lvl1pPr>
              <a:defRPr>
                <a:solidFill>
                  <a:schemeClr val="accent4">
                    <a:lumMod val="75000"/>
                  </a:schemeClr>
                </a:solidFill>
              </a:defRPr>
            </a:lvl1pPr>
          </a:lstStyle>
          <a:p>
            <a:fld id="{544A1F6A-164B-43BA-A19E-4AE6BB502A21}" type="slidenum">
              <a:rPr lang="ru-RU" smtClean="0"/>
              <a:pPr/>
              <a:t>‹#›</a:t>
            </a:fld>
            <a:endParaRPr lang="ru-RU"/>
          </a:p>
        </p:txBody>
      </p:sp>
    </p:spTree>
    <p:extLst>
      <p:ext uri="{BB962C8B-B14F-4D97-AF65-F5344CB8AC3E}">
        <p14:creationId xmlns:p14="http://schemas.microsoft.com/office/powerpoint/2010/main" val="3891339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solidFill>
                  <a:schemeClr val="accent4">
                    <a:lumMod val="75000"/>
                  </a:schemeClr>
                </a:solidFill>
              </a:defRPr>
            </a:lvl1pPr>
          </a:lstStyle>
          <a:p>
            <a:r>
              <a:rPr lang="ru-RU" dirty="0" smtClean="0"/>
              <a:t>Образец заголовка</a:t>
            </a:r>
            <a:endParaRPr lang="ru-RU" dirty="0"/>
          </a:p>
        </p:txBody>
      </p:sp>
      <p:sp>
        <p:nvSpPr>
          <p:cNvPr id="3" name="Текст 2"/>
          <p:cNvSpPr>
            <a:spLocks noGrp="1"/>
          </p:cNvSpPr>
          <p:nvPr>
            <p:ph type="body" idx="1"/>
          </p:nvPr>
        </p:nvSpPr>
        <p:spPr>
          <a:xfrm>
            <a:off x="2702396" y="1946821"/>
            <a:ext cx="2949724" cy="639762"/>
          </a:xfrm>
        </p:spPr>
        <p:txBody>
          <a:bodyPr anchor="b"/>
          <a:lstStyle>
            <a:lvl1pPr marL="0" indent="0">
              <a:buNone/>
              <a:defRPr sz="2400" b="1">
                <a:solidFill>
                  <a:schemeClr val="accent4">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dirty="0" smtClean="0"/>
              <a:t>Образец текста</a:t>
            </a:r>
          </a:p>
        </p:txBody>
      </p:sp>
      <p:sp>
        <p:nvSpPr>
          <p:cNvPr id="4" name="Объект 3"/>
          <p:cNvSpPr>
            <a:spLocks noGrp="1"/>
          </p:cNvSpPr>
          <p:nvPr>
            <p:ph sz="half" idx="2"/>
          </p:nvPr>
        </p:nvSpPr>
        <p:spPr>
          <a:xfrm>
            <a:off x="2702396" y="2574056"/>
            <a:ext cx="2949724" cy="3951288"/>
          </a:xfrm>
        </p:spPr>
        <p:txBody>
          <a:bodyPr/>
          <a:lstStyle>
            <a:lvl1pPr>
              <a:defRPr sz="2400">
                <a:solidFill>
                  <a:schemeClr val="accent4">
                    <a:lumMod val="75000"/>
                  </a:schemeClr>
                </a:solidFill>
              </a:defRPr>
            </a:lvl1pPr>
            <a:lvl2pPr>
              <a:defRPr sz="2000">
                <a:solidFill>
                  <a:schemeClr val="accent4">
                    <a:lumMod val="75000"/>
                  </a:schemeClr>
                </a:solidFill>
              </a:defRPr>
            </a:lvl2pPr>
            <a:lvl3pPr>
              <a:defRPr sz="1800">
                <a:solidFill>
                  <a:schemeClr val="accent4">
                    <a:lumMod val="75000"/>
                  </a:schemeClr>
                </a:solidFill>
              </a:defRPr>
            </a:lvl3pPr>
            <a:lvl4pPr>
              <a:defRPr sz="1600">
                <a:solidFill>
                  <a:schemeClr val="accent4">
                    <a:lumMod val="75000"/>
                  </a:schemeClr>
                </a:solidFill>
              </a:defRPr>
            </a:lvl4pPr>
            <a:lvl5pPr>
              <a:defRPr sz="1600">
                <a:solidFill>
                  <a:schemeClr val="accent4">
                    <a:lumMod val="75000"/>
                  </a:schemeClr>
                </a:solidFill>
              </a:defRPr>
            </a:lvl5pPr>
            <a:lvl6pPr>
              <a:defRPr sz="1600"/>
            </a:lvl6pPr>
            <a:lvl7pPr>
              <a:defRPr sz="1600"/>
            </a:lvl7pPr>
            <a:lvl8pPr>
              <a:defRPr sz="1600"/>
            </a:lvl8pPr>
            <a:lvl9pPr>
              <a:defRPr sz="1600"/>
            </a:lvl9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5" name="Текст 4"/>
          <p:cNvSpPr>
            <a:spLocks noGrp="1"/>
          </p:cNvSpPr>
          <p:nvPr>
            <p:ph type="body" sz="quarter" idx="3"/>
          </p:nvPr>
        </p:nvSpPr>
        <p:spPr>
          <a:xfrm>
            <a:off x="5735917" y="1925142"/>
            <a:ext cx="2950883" cy="639762"/>
          </a:xfrm>
        </p:spPr>
        <p:txBody>
          <a:bodyPr anchor="b"/>
          <a:lstStyle>
            <a:lvl1pPr marL="0" indent="0">
              <a:buNone/>
              <a:defRPr sz="2400" b="1">
                <a:solidFill>
                  <a:schemeClr val="accent4">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dirty="0" smtClean="0"/>
              <a:t>Образец текста</a:t>
            </a:r>
          </a:p>
        </p:txBody>
      </p:sp>
      <p:sp>
        <p:nvSpPr>
          <p:cNvPr id="6" name="Объект 5"/>
          <p:cNvSpPr>
            <a:spLocks noGrp="1"/>
          </p:cNvSpPr>
          <p:nvPr>
            <p:ph sz="quarter" idx="4"/>
          </p:nvPr>
        </p:nvSpPr>
        <p:spPr>
          <a:xfrm>
            <a:off x="5735917" y="2502048"/>
            <a:ext cx="2950883" cy="3951288"/>
          </a:xfrm>
        </p:spPr>
        <p:txBody>
          <a:bodyPr/>
          <a:lstStyle>
            <a:lvl1pPr>
              <a:defRPr sz="2400">
                <a:solidFill>
                  <a:schemeClr val="accent4">
                    <a:lumMod val="75000"/>
                  </a:schemeClr>
                </a:solidFill>
              </a:defRPr>
            </a:lvl1pPr>
            <a:lvl2pPr>
              <a:defRPr sz="2000">
                <a:solidFill>
                  <a:schemeClr val="accent4">
                    <a:lumMod val="75000"/>
                  </a:schemeClr>
                </a:solidFill>
              </a:defRPr>
            </a:lvl2pPr>
            <a:lvl3pPr>
              <a:defRPr sz="1800">
                <a:solidFill>
                  <a:schemeClr val="accent4">
                    <a:lumMod val="75000"/>
                  </a:schemeClr>
                </a:solidFill>
              </a:defRPr>
            </a:lvl3pPr>
            <a:lvl4pPr>
              <a:defRPr sz="1600">
                <a:solidFill>
                  <a:schemeClr val="accent4">
                    <a:lumMod val="75000"/>
                  </a:schemeClr>
                </a:solidFill>
              </a:defRPr>
            </a:lvl4pPr>
            <a:lvl5pPr>
              <a:defRPr sz="1600">
                <a:solidFill>
                  <a:schemeClr val="accent4">
                    <a:lumMod val="75000"/>
                  </a:schemeClr>
                </a:solidFill>
              </a:defRPr>
            </a:lvl5pPr>
            <a:lvl6pPr>
              <a:defRPr sz="1600"/>
            </a:lvl6pPr>
            <a:lvl7pPr>
              <a:defRPr sz="1600"/>
            </a:lvl7pPr>
            <a:lvl8pPr>
              <a:defRPr sz="1600"/>
            </a:lvl8pPr>
            <a:lvl9pPr>
              <a:defRPr sz="1600"/>
            </a:lvl9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7" name="Дата 6"/>
          <p:cNvSpPr>
            <a:spLocks noGrp="1"/>
          </p:cNvSpPr>
          <p:nvPr>
            <p:ph type="dt" sz="half" idx="10"/>
          </p:nvPr>
        </p:nvSpPr>
        <p:spPr/>
        <p:txBody>
          <a:bodyPr/>
          <a:lstStyle>
            <a:lvl1pPr>
              <a:defRPr>
                <a:solidFill>
                  <a:schemeClr val="accent4">
                    <a:lumMod val="75000"/>
                  </a:schemeClr>
                </a:solidFill>
              </a:defRPr>
            </a:lvl1pPr>
          </a:lstStyle>
          <a:p>
            <a:fld id="{A5E48A96-E1BB-4C8F-80B2-32A47A48A9D5}" type="datetimeFigureOut">
              <a:rPr lang="ru-RU" smtClean="0"/>
              <a:pPr/>
              <a:t>26.03.2024</a:t>
            </a:fld>
            <a:endParaRPr lang="ru-RU"/>
          </a:p>
        </p:txBody>
      </p:sp>
      <p:sp>
        <p:nvSpPr>
          <p:cNvPr id="8" name="Нижний колонтитул 7"/>
          <p:cNvSpPr>
            <a:spLocks noGrp="1"/>
          </p:cNvSpPr>
          <p:nvPr>
            <p:ph type="ftr" sz="quarter" idx="11"/>
          </p:nvPr>
        </p:nvSpPr>
        <p:spPr/>
        <p:txBody>
          <a:bodyPr/>
          <a:lstStyle>
            <a:lvl1pPr>
              <a:defRPr>
                <a:solidFill>
                  <a:schemeClr val="accent4">
                    <a:lumMod val="75000"/>
                  </a:schemeClr>
                </a:solidFill>
              </a:defRPr>
            </a:lvl1pPr>
          </a:lstStyle>
          <a:p>
            <a:endParaRPr lang="ru-RU"/>
          </a:p>
        </p:txBody>
      </p:sp>
      <p:sp>
        <p:nvSpPr>
          <p:cNvPr id="9" name="Номер слайда 8"/>
          <p:cNvSpPr>
            <a:spLocks noGrp="1"/>
          </p:cNvSpPr>
          <p:nvPr>
            <p:ph type="sldNum" sz="quarter" idx="12"/>
          </p:nvPr>
        </p:nvSpPr>
        <p:spPr/>
        <p:txBody>
          <a:bodyPr/>
          <a:lstStyle>
            <a:lvl1pPr>
              <a:defRPr>
                <a:solidFill>
                  <a:schemeClr val="accent4">
                    <a:lumMod val="75000"/>
                  </a:schemeClr>
                </a:solidFill>
              </a:defRPr>
            </a:lvl1pPr>
          </a:lstStyle>
          <a:p>
            <a:fld id="{544A1F6A-164B-43BA-A19E-4AE6BB502A21}" type="slidenum">
              <a:rPr lang="ru-RU" smtClean="0"/>
              <a:pPr/>
              <a:t>‹#›</a:t>
            </a:fld>
            <a:endParaRPr lang="ru-RU"/>
          </a:p>
        </p:txBody>
      </p:sp>
    </p:spTree>
    <p:extLst>
      <p:ext uri="{BB962C8B-B14F-4D97-AF65-F5344CB8AC3E}">
        <p14:creationId xmlns:p14="http://schemas.microsoft.com/office/powerpoint/2010/main" val="1659933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solidFill>
                  <a:schemeClr val="accent4">
                    <a:lumMod val="75000"/>
                  </a:schemeClr>
                </a:solidFill>
              </a:defRPr>
            </a:lvl1pPr>
          </a:lstStyle>
          <a:p>
            <a:r>
              <a:rPr lang="ru-RU" dirty="0" smtClean="0"/>
              <a:t>Образец заголовка</a:t>
            </a:r>
            <a:endParaRPr lang="ru-RU" dirty="0"/>
          </a:p>
        </p:txBody>
      </p:sp>
      <p:sp>
        <p:nvSpPr>
          <p:cNvPr id="3" name="Дата 2"/>
          <p:cNvSpPr>
            <a:spLocks noGrp="1"/>
          </p:cNvSpPr>
          <p:nvPr>
            <p:ph type="dt" sz="half" idx="10"/>
          </p:nvPr>
        </p:nvSpPr>
        <p:spPr/>
        <p:txBody>
          <a:bodyPr/>
          <a:lstStyle>
            <a:lvl1pPr>
              <a:defRPr>
                <a:solidFill>
                  <a:schemeClr val="accent4">
                    <a:lumMod val="75000"/>
                  </a:schemeClr>
                </a:solidFill>
              </a:defRPr>
            </a:lvl1pPr>
          </a:lstStyle>
          <a:p>
            <a:fld id="{A5E48A96-E1BB-4C8F-80B2-32A47A48A9D5}" type="datetimeFigureOut">
              <a:rPr lang="ru-RU" smtClean="0"/>
              <a:pPr/>
              <a:t>26.03.2024</a:t>
            </a:fld>
            <a:endParaRPr lang="ru-RU"/>
          </a:p>
        </p:txBody>
      </p:sp>
      <p:sp>
        <p:nvSpPr>
          <p:cNvPr id="4" name="Нижний колонтитул 3"/>
          <p:cNvSpPr>
            <a:spLocks noGrp="1"/>
          </p:cNvSpPr>
          <p:nvPr>
            <p:ph type="ftr" sz="quarter" idx="11"/>
          </p:nvPr>
        </p:nvSpPr>
        <p:spPr/>
        <p:txBody>
          <a:bodyPr/>
          <a:lstStyle>
            <a:lvl1pPr>
              <a:defRPr>
                <a:solidFill>
                  <a:schemeClr val="accent4">
                    <a:lumMod val="75000"/>
                  </a:schemeClr>
                </a:solidFill>
              </a:defRPr>
            </a:lvl1pPr>
          </a:lstStyle>
          <a:p>
            <a:endParaRPr lang="ru-RU"/>
          </a:p>
        </p:txBody>
      </p:sp>
      <p:sp>
        <p:nvSpPr>
          <p:cNvPr id="5" name="Номер слайда 4"/>
          <p:cNvSpPr>
            <a:spLocks noGrp="1"/>
          </p:cNvSpPr>
          <p:nvPr>
            <p:ph type="sldNum" sz="quarter" idx="12"/>
          </p:nvPr>
        </p:nvSpPr>
        <p:spPr/>
        <p:txBody>
          <a:bodyPr/>
          <a:lstStyle>
            <a:lvl1pPr>
              <a:defRPr>
                <a:solidFill>
                  <a:schemeClr val="accent4">
                    <a:lumMod val="75000"/>
                  </a:schemeClr>
                </a:solidFill>
              </a:defRPr>
            </a:lvl1pPr>
          </a:lstStyle>
          <a:p>
            <a:fld id="{544A1F6A-164B-43BA-A19E-4AE6BB502A21}" type="slidenum">
              <a:rPr lang="ru-RU" smtClean="0"/>
              <a:pPr/>
              <a:t>‹#›</a:t>
            </a:fld>
            <a:endParaRPr lang="ru-RU"/>
          </a:p>
        </p:txBody>
      </p:sp>
    </p:spTree>
    <p:extLst>
      <p:ext uri="{BB962C8B-B14F-4D97-AF65-F5344CB8AC3E}">
        <p14:creationId xmlns:p14="http://schemas.microsoft.com/office/powerpoint/2010/main" val="2172457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solidFill>
                  <a:schemeClr val="accent4">
                    <a:lumMod val="75000"/>
                  </a:schemeClr>
                </a:solidFill>
              </a:defRPr>
            </a:lvl1pPr>
          </a:lstStyle>
          <a:p>
            <a:fld id="{A5E48A96-E1BB-4C8F-80B2-32A47A48A9D5}" type="datetimeFigureOut">
              <a:rPr lang="ru-RU" smtClean="0"/>
              <a:pPr/>
              <a:t>26.03.2024</a:t>
            </a:fld>
            <a:endParaRPr lang="ru-RU"/>
          </a:p>
        </p:txBody>
      </p:sp>
      <p:sp>
        <p:nvSpPr>
          <p:cNvPr id="3" name="Нижний колонтитул 2"/>
          <p:cNvSpPr>
            <a:spLocks noGrp="1"/>
          </p:cNvSpPr>
          <p:nvPr>
            <p:ph type="ftr" sz="quarter" idx="11"/>
          </p:nvPr>
        </p:nvSpPr>
        <p:spPr/>
        <p:txBody>
          <a:bodyPr/>
          <a:lstStyle>
            <a:lvl1pPr>
              <a:defRPr>
                <a:solidFill>
                  <a:schemeClr val="accent4">
                    <a:lumMod val="75000"/>
                  </a:schemeClr>
                </a:solidFill>
              </a:defRPr>
            </a:lvl1pPr>
          </a:lstStyle>
          <a:p>
            <a:endParaRPr lang="ru-RU"/>
          </a:p>
        </p:txBody>
      </p:sp>
      <p:sp>
        <p:nvSpPr>
          <p:cNvPr id="4" name="Номер слайда 3"/>
          <p:cNvSpPr>
            <a:spLocks noGrp="1"/>
          </p:cNvSpPr>
          <p:nvPr>
            <p:ph type="sldNum" sz="quarter" idx="12"/>
          </p:nvPr>
        </p:nvSpPr>
        <p:spPr/>
        <p:txBody>
          <a:bodyPr/>
          <a:lstStyle>
            <a:lvl1pPr>
              <a:defRPr>
                <a:solidFill>
                  <a:schemeClr val="accent4">
                    <a:lumMod val="75000"/>
                  </a:schemeClr>
                </a:solidFill>
              </a:defRPr>
            </a:lvl1pPr>
          </a:lstStyle>
          <a:p>
            <a:fld id="{544A1F6A-164B-43BA-A19E-4AE6BB502A21}" type="slidenum">
              <a:rPr lang="ru-RU" smtClean="0"/>
              <a:pPr/>
              <a:t>‹#›</a:t>
            </a:fld>
            <a:endParaRPr lang="ru-RU"/>
          </a:p>
        </p:txBody>
      </p:sp>
    </p:spTree>
    <p:extLst>
      <p:ext uri="{BB962C8B-B14F-4D97-AF65-F5344CB8AC3E}">
        <p14:creationId xmlns:p14="http://schemas.microsoft.com/office/powerpoint/2010/main" val="615951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3622"/>
            <a:ext cx="3008313" cy="921478"/>
          </a:xfrm>
        </p:spPr>
        <p:txBody>
          <a:bodyPr anchor="b"/>
          <a:lstStyle>
            <a:lvl1pPr algn="l">
              <a:defRPr sz="2000" b="1">
                <a:solidFill>
                  <a:schemeClr val="accent4">
                    <a:lumMod val="75000"/>
                  </a:schemeClr>
                </a:solidFill>
              </a:defRPr>
            </a:lvl1pPr>
          </a:lstStyle>
          <a:p>
            <a:r>
              <a:rPr lang="ru-RU" dirty="0" smtClean="0"/>
              <a:t>Образец заголовка</a:t>
            </a:r>
            <a:endParaRPr lang="ru-RU" dirty="0"/>
          </a:p>
        </p:txBody>
      </p:sp>
      <p:sp>
        <p:nvSpPr>
          <p:cNvPr id="3" name="Объект 2"/>
          <p:cNvSpPr>
            <a:spLocks noGrp="1"/>
          </p:cNvSpPr>
          <p:nvPr>
            <p:ph idx="1"/>
          </p:nvPr>
        </p:nvSpPr>
        <p:spPr>
          <a:xfrm>
            <a:off x="3563888" y="1916832"/>
            <a:ext cx="5111750" cy="4353347"/>
          </a:xfrm>
        </p:spPr>
        <p:txBody>
          <a:bodyPr/>
          <a:lstStyle>
            <a:lvl1pPr>
              <a:defRPr sz="3200">
                <a:solidFill>
                  <a:schemeClr val="accent4">
                    <a:lumMod val="75000"/>
                  </a:schemeClr>
                </a:solidFill>
              </a:defRPr>
            </a:lvl1pPr>
            <a:lvl2pPr>
              <a:defRPr sz="2800">
                <a:solidFill>
                  <a:schemeClr val="accent4">
                    <a:lumMod val="75000"/>
                  </a:schemeClr>
                </a:solidFill>
              </a:defRPr>
            </a:lvl2pPr>
            <a:lvl3pPr>
              <a:defRPr sz="2400">
                <a:solidFill>
                  <a:schemeClr val="accent4">
                    <a:lumMod val="75000"/>
                  </a:schemeClr>
                </a:solidFill>
              </a:defRPr>
            </a:lvl3pPr>
            <a:lvl4pPr>
              <a:defRPr sz="2000">
                <a:solidFill>
                  <a:schemeClr val="accent4">
                    <a:lumMod val="75000"/>
                  </a:schemeClr>
                </a:solidFill>
              </a:defRPr>
            </a:lvl4pPr>
            <a:lvl5pPr>
              <a:defRPr sz="2000">
                <a:solidFill>
                  <a:schemeClr val="accent4">
                    <a:lumMod val="75000"/>
                  </a:schemeClr>
                </a:solidFill>
              </a:defRPr>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solidFill>
                  <a:schemeClr val="accent4">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solidFill>
                  <a:schemeClr val="accent4">
                    <a:lumMod val="75000"/>
                  </a:schemeClr>
                </a:solidFill>
              </a:defRPr>
            </a:lvl1pPr>
          </a:lstStyle>
          <a:p>
            <a:fld id="{A5E48A96-E1BB-4C8F-80B2-32A47A48A9D5}" type="datetimeFigureOut">
              <a:rPr lang="ru-RU" smtClean="0"/>
              <a:pPr/>
              <a:t>26.03.2024</a:t>
            </a:fld>
            <a:endParaRPr lang="ru-RU"/>
          </a:p>
        </p:txBody>
      </p:sp>
      <p:sp>
        <p:nvSpPr>
          <p:cNvPr id="6" name="Нижний колонтитул 5"/>
          <p:cNvSpPr>
            <a:spLocks noGrp="1"/>
          </p:cNvSpPr>
          <p:nvPr>
            <p:ph type="ftr" sz="quarter" idx="11"/>
          </p:nvPr>
        </p:nvSpPr>
        <p:spPr/>
        <p:txBody>
          <a:bodyPr/>
          <a:lstStyle>
            <a:lvl1pPr>
              <a:defRPr>
                <a:solidFill>
                  <a:schemeClr val="accent4">
                    <a:lumMod val="75000"/>
                  </a:schemeClr>
                </a:solidFill>
              </a:defRPr>
            </a:lvl1pPr>
          </a:lstStyle>
          <a:p>
            <a:endParaRPr lang="ru-RU"/>
          </a:p>
        </p:txBody>
      </p:sp>
      <p:sp>
        <p:nvSpPr>
          <p:cNvPr id="7" name="Номер слайда 6"/>
          <p:cNvSpPr>
            <a:spLocks noGrp="1"/>
          </p:cNvSpPr>
          <p:nvPr>
            <p:ph type="sldNum" sz="quarter" idx="12"/>
          </p:nvPr>
        </p:nvSpPr>
        <p:spPr/>
        <p:txBody>
          <a:bodyPr/>
          <a:lstStyle>
            <a:lvl1pPr>
              <a:defRPr>
                <a:solidFill>
                  <a:schemeClr val="accent4">
                    <a:lumMod val="75000"/>
                  </a:schemeClr>
                </a:solidFill>
              </a:defRPr>
            </a:lvl1pPr>
          </a:lstStyle>
          <a:p>
            <a:fld id="{544A1F6A-164B-43BA-A19E-4AE6BB502A21}" type="slidenum">
              <a:rPr lang="ru-RU" smtClean="0"/>
              <a:pPr/>
              <a:t>‹#›</a:t>
            </a:fld>
            <a:endParaRPr lang="ru-RU"/>
          </a:p>
        </p:txBody>
      </p:sp>
    </p:spTree>
    <p:extLst>
      <p:ext uri="{BB962C8B-B14F-4D97-AF65-F5344CB8AC3E}">
        <p14:creationId xmlns:p14="http://schemas.microsoft.com/office/powerpoint/2010/main" val="345489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43808" y="4800600"/>
            <a:ext cx="5486400" cy="566738"/>
          </a:xfrm>
        </p:spPr>
        <p:txBody>
          <a:bodyPr anchor="b"/>
          <a:lstStyle>
            <a:lvl1pPr algn="l">
              <a:defRPr sz="2000" b="1">
                <a:solidFill>
                  <a:schemeClr val="accent4">
                    <a:lumMod val="75000"/>
                  </a:schemeClr>
                </a:solidFill>
              </a:defRPr>
            </a:lvl1pPr>
          </a:lstStyle>
          <a:p>
            <a:r>
              <a:rPr lang="ru-RU" dirty="0" smtClean="0"/>
              <a:t>Образец заголовка</a:t>
            </a:r>
            <a:endParaRPr lang="ru-RU" dirty="0"/>
          </a:p>
        </p:txBody>
      </p:sp>
      <p:sp>
        <p:nvSpPr>
          <p:cNvPr id="3" name="Рисунок 2"/>
          <p:cNvSpPr>
            <a:spLocks noGrp="1"/>
          </p:cNvSpPr>
          <p:nvPr>
            <p:ph type="pic" idx="1"/>
          </p:nvPr>
        </p:nvSpPr>
        <p:spPr>
          <a:xfrm>
            <a:off x="2843808" y="612775"/>
            <a:ext cx="5486400" cy="4114800"/>
          </a:xfrm>
        </p:spPr>
        <p:txBody>
          <a:bodyPr/>
          <a:lstStyle>
            <a:lvl1pPr marL="0" indent="0">
              <a:buNone/>
              <a:defRPr sz="3200">
                <a:solidFill>
                  <a:schemeClr val="accent4">
                    <a:lumMod val="7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Текст 3"/>
          <p:cNvSpPr>
            <a:spLocks noGrp="1"/>
          </p:cNvSpPr>
          <p:nvPr>
            <p:ph type="body" sz="half" idx="2"/>
          </p:nvPr>
        </p:nvSpPr>
        <p:spPr>
          <a:xfrm>
            <a:off x="2843808" y="5367338"/>
            <a:ext cx="5486400" cy="804862"/>
          </a:xfrm>
        </p:spPr>
        <p:txBody>
          <a:bodyPr/>
          <a:lstStyle>
            <a:lvl1pPr marL="0" indent="0">
              <a:buNone/>
              <a:defRPr sz="1400">
                <a:solidFill>
                  <a:schemeClr val="accent4">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solidFill>
                  <a:schemeClr val="accent4">
                    <a:lumMod val="75000"/>
                  </a:schemeClr>
                </a:solidFill>
              </a:defRPr>
            </a:lvl1pPr>
          </a:lstStyle>
          <a:p>
            <a:fld id="{A5E48A96-E1BB-4C8F-80B2-32A47A48A9D5}" type="datetimeFigureOut">
              <a:rPr lang="ru-RU" smtClean="0"/>
              <a:pPr/>
              <a:t>26.03.2024</a:t>
            </a:fld>
            <a:endParaRPr lang="ru-RU"/>
          </a:p>
        </p:txBody>
      </p:sp>
      <p:sp>
        <p:nvSpPr>
          <p:cNvPr id="6" name="Нижний колонтитул 5"/>
          <p:cNvSpPr>
            <a:spLocks noGrp="1"/>
          </p:cNvSpPr>
          <p:nvPr>
            <p:ph type="ftr" sz="quarter" idx="11"/>
          </p:nvPr>
        </p:nvSpPr>
        <p:spPr/>
        <p:txBody>
          <a:bodyPr/>
          <a:lstStyle>
            <a:lvl1pPr>
              <a:defRPr>
                <a:solidFill>
                  <a:schemeClr val="accent4">
                    <a:lumMod val="75000"/>
                  </a:schemeClr>
                </a:solidFill>
              </a:defRPr>
            </a:lvl1pPr>
          </a:lstStyle>
          <a:p>
            <a:endParaRPr lang="ru-RU"/>
          </a:p>
        </p:txBody>
      </p:sp>
      <p:sp>
        <p:nvSpPr>
          <p:cNvPr id="7" name="Номер слайда 6"/>
          <p:cNvSpPr>
            <a:spLocks noGrp="1"/>
          </p:cNvSpPr>
          <p:nvPr>
            <p:ph type="sldNum" sz="quarter" idx="12"/>
          </p:nvPr>
        </p:nvSpPr>
        <p:spPr/>
        <p:txBody>
          <a:bodyPr/>
          <a:lstStyle>
            <a:lvl1pPr>
              <a:defRPr>
                <a:solidFill>
                  <a:schemeClr val="accent4">
                    <a:lumMod val="75000"/>
                  </a:schemeClr>
                </a:solidFill>
              </a:defRPr>
            </a:lvl1pPr>
          </a:lstStyle>
          <a:p>
            <a:fld id="{544A1F6A-164B-43BA-A19E-4AE6BB502A21}" type="slidenum">
              <a:rPr lang="ru-RU" smtClean="0"/>
              <a:pPr/>
              <a:t>‹#›</a:t>
            </a:fld>
            <a:endParaRPr lang="ru-RU"/>
          </a:p>
        </p:txBody>
      </p:sp>
    </p:spTree>
    <p:extLst>
      <p:ext uri="{BB962C8B-B14F-4D97-AF65-F5344CB8AC3E}">
        <p14:creationId xmlns:p14="http://schemas.microsoft.com/office/powerpoint/2010/main" val="2758605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hyperlink" Target="https://presentation-creation.ru/"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771800" y="111362"/>
            <a:ext cx="6372200" cy="1152128"/>
          </a:xfrm>
          <a:prstGeom prst="rect">
            <a:avLst/>
          </a:prstGeom>
        </p:spPr>
        <p:txBody>
          <a:bodyPr vert="horz" lIns="91440" tIns="45720" rIns="91440" bIns="45720" rtlCol="0" anchor="ctr">
            <a:normAutofit/>
          </a:bodyPr>
          <a:lstStyle/>
          <a:p>
            <a:r>
              <a:rPr lang="ru-RU" dirty="0" smtClean="0"/>
              <a:t>Образец заголовка</a:t>
            </a:r>
            <a:endParaRPr lang="ru-RU" dirty="0"/>
          </a:p>
        </p:txBody>
      </p:sp>
      <p:sp>
        <p:nvSpPr>
          <p:cNvPr id="3" name="Текст 2"/>
          <p:cNvSpPr>
            <a:spLocks noGrp="1"/>
          </p:cNvSpPr>
          <p:nvPr>
            <p:ph type="body" idx="1"/>
          </p:nvPr>
        </p:nvSpPr>
        <p:spPr>
          <a:xfrm>
            <a:off x="2771800" y="1556792"/>
            <a:ext cx="6264696" cy="4680520"/>
          </a:xfrm>
          <a:prstGeom prst="rect">
            <a:avLst/>
          </a:prstGeom>
        </p:spPr>
        <p:txBody>
          <a:bodyPr vert="horz" lIns="91440" tIns="45720" rIns="91440" bIns="45720" rtlCol="0">
            <a:norm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accent4">
                    <a:lumMod val="75000"/>
                  </a:schemeClr>
                </a:solidFill>
              </a:defRPr>
            </a:lvl1pPr>
          </a:lstStyle>
          <a:p>
            <a:fld id="{A5E48A96-E1BB-4C8F-80B2-32A47A48A9D5}" type="datetimeFigureOut">
              <a:rPr lang="ru-RU" smtClean="0"/>
              <a:pPr/>
              <a:t>26.03.2024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accent4">
                    <a:lumMod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accent4">
                    <a:lumMod val="75000"/>
                  </a:schemeClr>
                </a:solidFill>
              </a:defRPr>
            </a:lvl1pPr>
          </a:lstStyle>
          <a:p>
            <a:fld id="{544A1F6A-164B-43BA-A19E-4AE6BB502A21}" type="slidenum">
              <a:rPr lang="ru-RU" smtClean="0"/>
              <a:pPr/>
              <a:t>‹#›</a:t>
            </a:fld>
            <a:endParaRPr lang="ru-RU"/>
          </a:p>
        </p:txBody>
      </p:sp>
      <p:pic>
        <p:nvPicPr>
          <p:cNvPr id="7" name="Рисунок 6">
            <a:hlinkClick r:id="rId14"/>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620688" y="45855"/>
            <a:ext cx="757762" cy="757762"/>
          </a:xfrm>
          <a:prstGeom prst="rect">
            <a:avLst/>
          </a:prstGeom>
        </p:spPr>
      </p:pic>
    </p:spTree>
    <p:extLst>
      <p:ext uri="{BB962C8B-B14F-4D97-AF65-F5344CB8AC3E}">
        <p14:creationId xmlns:p14="http://schemas.microsoft.com/office/powerpoint/2010/main" val="37102724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ctr" defTabSz="914400" rtl="0" eaLnBrk="1" latinLnBrk="0" hangingPunct="1">
        <a:spcBef>
          <a:spcPct val="0"/>
        </a:spcBef>
        <a:buNone/>
        <a:defRPr sz="4400" kern="1200">
          <a:solidFill>
            <a:schemeClr val="accent4">
              <a:lumMod val="75000"/>
            </a:schemeClr>
          </a:solidFill>
          <a:effectLst>
            <a:outerShdw blurRad="38100" dist="38100" dir="2700000" algn="tl">
              <a:srgbClr val="000000">
                <a:alpha val="43137"/>
              </a:srgbClr>
            </a:outerShdw>
          </a:effectLst>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accent4">
              <a:lumMod val="7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accent4">
              <a:lumMod val="7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accent4">
              <a:lumMod val="7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accent4">
              <a:lumMod val="7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accent4">
              <a:lumMod val="7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4.xml"/><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s://presentation-creation.ru/powerpoint-templates.html" TargetMode="Externa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14282" y="2348880"/>
            <a:ext cx="8643998" cy="2080252"/>
          </a:xfrm>
        </p:spPr>
        <p:txBody>
          <a:bodyPr>
            <a:noAutofit/>
          </a:bodyPr>
          <a:lstStyle/>
          <a:p>
            <a:r>
              <a:rPr lang="ru-RU" sz="2800" dirty="0" smtClean="0">
                <a:effectLst/>
                <a:latin typeface="Times New Roman" pitchFamily="18" charset="0"/>
                <a:cs typeface="Times New Roman" pitchFamily="18" charset="0"/>
              </a:rPr>
              <a:t>Мастер класс для воспитателей</a:t>
            </a:r>
            <a:br>
              <a:rPr lang="ru-RU" sz="2800" dirty="0" smtClean="0">
                <a:effectLst/>
                <a:latin typeface="Times New Roman" pitchFamily="18" charset="0"/>
                <a:cs typeface="Times New Roman" pitchFamily="18" charset="0"/>
              </a:rPr>
            </a:br>
            <a:r>
              <a:rPr lang="ru-RU" sz="2800" dirty="0" smtClean="0">
                <a:effectLst/>
                <a:latin typeface="Times New Roman" pitchFamily="18" charset="0"/>
                <a:cs typeface="Times New Roman" pitchFamily="18" charset="0"/>
              </a:rPr>
              <a:t>«Развитие творческих способностей детей старшего дошкольного возраста через изготовление поделок из природного материала»</a:t>
            </a:r>
            <a:r>
              <a:rPr lang="ru-RU" sz="3200" dirty="0" smtClean="0">
                <a:effectLst/>
                <a:latin typeface="Times New Roman" pitchFamily="18" charset="0"/>
                <a:cs typeface="Times New Roman" pitchFamily="18" charset="0"/>
              </a:rPr>
              <a:t/>
            </a:r>
            <a:br>
              <a:rPr lang="ru-RU" sz="3200" dirty="0" smtClean="0">
                <a:effectLst/>
                <a:latin typeface="Times New Roman" pitchFamily="18" charset="0"/>
                <a:cs typeface="Times New Roman" pitchFamily="18" charset="0"/>
              </a:rPr>
            </a:br>
            <a:endParaRPr lang="ru-RU" sz="3200" b="1" dirty="0">
              <a:effectLst/>
              <a:latin typeface="Times New Roman" pitchFamily="18" charset="0"/>
              <a:cs typeface="Times New Roman" pitchFamily="18" charset="0"/>
            </a:endParaRPr>
          </a:p>
        </p:txBody>
      </p:sp>
      <p:sp>
        <p:nvSpPr>
          <p:cNvPr id="5121" name="Rectangle 1"/>
          <p:cNvSpPr>
            <a:spLocks noChangeArrowheads="1"/>
          </p:cNvSpPr>
          <p:nvPr/>
        </p:nvSpPr>
        <p:spPr bwMode="auto">
          <a:xfrm>
            <a:off x="857224" y="214290"/>
            <a:ext cx="8001056" cy="12926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accent4">
                    <a:lumMod val="50000"/>
                  </a:schemeClr>
                </a:solidFill>
                <a:effectLst/>
                <a:latin typeface="Times New Roman" pitchFamily="18" charset="0"/>
                <a:ea typeface="Times New Roman" pitchFamily="18" charset="0"/>
                <a:cs typeface="Times New Roman" pitchFamily="18" charset="0"/>
              </a:rPr>
              <a:t>Муниципальное общеобразовательное автономное учреждение</a:t>
            </a:r>
            <a:endParaRPr kumimoji="0" lang="ru-RU" sz="2000" b="1" i="0" u="none" strike="noStrike" cap="none" normalizeH="0" baseline="0" dirty="0" smtClean="0">
              <a:ln>
                <a:noFill/>
              </a:ln>
              <a:solidFill>
                <a:schemeClr val="accent4">
                  <a:lumMod val="50000"/>
                </a:schemeClr>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accent4">
                    <a:lumMod val="50000"/>
                  </a:schemeClr>
                </a:solidFill>
                <a:effectLst/>
                <a:latin typeface="Times New Roman" pitchFamily="18" charset="0"/>
                <a:ea typeface="Times New Roman" pitchFamily="18" charset="0"/>
                <a:cs typeface="Times New Roman" pitchFamily="18" charset="0"/>
              </a:rPr>
              <a:t>«СОШ №24 г.Орска»</a:t>
            </a:r>
            <a:endParaRPr kumimoji="0" lang="ru-RU" sz="2000" b="1" i="0" u="none" strike="noStrike" cap="none" normalizeH="0" baseline="0" dirty="0" smtClean="0">
              <a:ln>
                <a:noFill/>
              </a:ln>
              <a:solidFill>
                <a:schemeClr val="accent4">
                  <a:lumMod val="50000"/>
                </a:schemeClr>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accent4">
                    <a:lumMod val="50000"/>
                  </a:schemeClr>
                </a:solidFill>
                <a:effectLst/>
                <a:latin typeface="Times New Roman" pitchFamily="18" charset="0"/>
                <a:ea typeface="Times New Roman" pitchFamily="18" charset="0"/>
                <a:cs typeface="Times New Roman" pitchFamily="18" charset="0"/>
              </a:rPr>
              <a:t>(Дошкольные группы)</a:t>
            </a:r>
            <a:endParaRPr kumimoji="0" lang="ru-RU" sz="2000" b="1" i="0" u="none" strike="noStrike" cap="none" normalizeH="0" baseline="0" dirty="0" smtClean="0">
              <a:ln>
                <a:noFill/>
              </a:ln>
              <a:solidFill>
                <a:schemeClr val="accent4">
                  <a:lumMod val="50000"/>
                </a:schemeClr>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1" i="0" u="none" strike="noStrike" cap="none" normalizeH="0" baseline="0" dirty="0" smtClean="0">
              <a:ln>
                <a:noFill/>
              </a:ln>
              <a:solidFill>
                <a:schemeClr val="tx1"/>
              </a:solidFill>
              <a:effectLst/>
              <a:latin typeface="Arial" pitchFamily="34" charset="0"/>
              <a:cs typeface="Arial" pitchFamily="34" charset="0"/>
            </a:endParaRPr>
          </a:p>
        </p:txBody>
      </p:sp>
      <p:sp>
        <p:nvSpPr>
          <p:cNvPr id="5122" name="Rectangle 2"/>
          <p:cNvSpPr>
            <a:spLocks noChangeArrowheads="1"/>
          </p:cNvSpPr>
          <p:nvPr/>
        </p:nvSpPr>
        <p:spPr bwMode="auto">
          <a:xfrm>
            <a:off x="5072066" y="4000504"/>
            <a:ext cx="4071934"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accent4">
                    <a:lumMod val="75000"/>
                  </a:schemeClr>
                </a:solidFill>
                <a:effectLst/>
                <a:latin typeface="Times New Roman" pitchFamily="18" charset="0"/>
                <a:ea typeface="Times New Roman" pitchFamily="18" charset="0"/>
                <a:cs typeface="Times New Roman" pitchFamily="18" charset="0"/>
              </a:rPr>
              <a:t>Подготовила : воспитатель 1 квалификационной категории</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accent4">
                    <a:lumMod val="75000"/>
                  </a:schemeClr>
                </a:solidFill>
                <a:effectLst/>
                <a:latin typeface="Times New Roman" pitchFamily="18" charset="0"/>
                <a:ea typeface="Times New Roman" pitchFamily="18" charset="0"/>
                <a:cs typeface="Times New Roman" pitchFamily="18" charset="0"/>
              </a:rPr>
              <a:t>Юдина Валентина Николаевна</a:t>
            </a:r>
            <a:r>
              <a:rPr kumimoji="0" lang="ru-RU" sz="2000" b="1" i="0" u="none" strike="noStrike" cap="none" normalizeH="0" baseline="0" dirty="0" smtClean="0">
                <a:ln>
                  <a:noFill/>
                </a:ln>
                <a:solidFill>
                  <a:schemeClr val="accent4">
                    <a:lumMod val="75000"/>
                  </a:schemeClr>
                </a:solidFill>
                <a:effectLst/>
                <a:latin typeface="Times New Roman" pitchFamily="18" charset="0"/>
                <a:cs typeface="Times New Roman" pitchFamily="18" charset="0"/>
              </a:rPr>
              <a:t> </a:t>
            </a:r>
          </a:p>
        </p:txBody>
      </p:sp>
      <p:sp>
        <p:nvSpPr>
          <p:cNvPr id="5123" name="Rectangle 3"/>
          <p:cNvSpPr>
            <a:spLocks noChangeArrowheads="1"/>
          </p:cNvSpPr>
          <p:nvPr/>
        </p:nvSpPr>
        <p:spPr bwMode="auto">
          <a:xfrm>
            <a:off x="3786182" y="6072206"/>
            <a:ext cx="1857388"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2598738" algn="l"/>
                <a:tab pos="2970213" algn="ctr"/>
              </a:tabLst>
            </a:pPr>
            <a:r>
              <a:rPr kumimoji="0" lang="ru-RU" sz="2000" b="1" i="0" u="none" strike="noStrike" cap="none" normalizeH="0" baseline="0" dirty="0" smtClean="0">
                <a:ln>
                  <a:noFill/>
                </a:ln>
                <a:solidFill>
                  <a:schemeClr val="accent4">
                    <a:lumMod val="50000"/>
                  </a:schemeClr>
                </a:solidFill>
                <a:effectLst/>
                <a:latin typeface="Times New Roman" pitchFamily="18" charset="0"/>
                <a:ea typeface="Times New Roman" pitchFamily="18" charset="0"/>
                <a:cs typeface="Times New Roman" pitchFamily="18" charset="0"/>
              </a:rPr>
              <a:t>г.Орск</a:t>
            </a:r>
          </a:p>
          <a:p>
            <a:pPr marL="0" marR="0" lvl="0" indent="0" algn="ctr" defTabSz="914400" rtl="0" eaLnBrk="0" fontAlgn="base" latinLnBrk="0" hangingPunct="0">
              <a:lnSpc>
                <a:spcPct val="100000"/>
              </a:lnSpc>
              <a:spcBef>
                <a:spcPct val="0"/>
              </a:spcBef>
              <a:spcAft>
                <a:spcPct val="0"/>
              </a:spcAft>
              <a:buClrTx/>
              <a:buSzTx/>
              <a:buFontTx/>
              <a:buNone/>
              <a:tabLst>
                <a:tab pos="2598738" algn="l"/>
                <a:tab pos="2970213" algn="ctr"/>
              </a:tabLst>
            </a:pPr>
            <a:r>
              <a:rPr kumimoji="0" lang="ru-RU" sz="2000" b="1" i="0" u="none" strike="noStrike" cap="none" normalizeH="0" baseline="0" dirty="0" smtClean="0">
                <a:ln>
                  <a:noFill/>
                </a:ln>
                <a:solidFill>
                  <a:schemeClr val="accent4">
                    <a:lumMod val="50000"/>
                  </a:schemeClr>
                </a:solidFill>
                <a:effectLst/>
                <a:latin typeface="Times New Roman" pitchFamily="18" charset="0"/>
                <a:ea typeface="Times New Roman" pitchFamily="18" charset="0"/>
                <a:cs typeface="Times New Roman" pitchFamily="18" charset="0"/>
              </a:rPr>
              <a:t>2024г</a:t>
            </a:r>
            <a:r>
              <a:rPr kumimoji="0" lang="ru-RU" sz="2000" b="1" i="0" u="none" strike="noStrike" cap="none" normalizeH="0" baseline="0" dirty="0" smtClean="0">
                <a:ln>
                  <a:noFill/>
                </a:ln>
                <a:solidFill>
                  <a:schemeClr val="accent4">
                    <a:lumMod val="50000"/>
                  </a:schemeClr>
                </a:solidFill>
                <a:effectLst/>
                <a:latin typeface="Times New Roman" pitchFamily="18" charset="0"/>
                <a:cs typeface="Times New Roman" pitchFamily="18" charset="0"/>
              </a:rPr>
              <a:t> </a:t>
            </a:r>
          </a:p>
        </p:txBody>
      </p:sp>
    </p:spTree>
    <p:extLst>
      <p:ext uri="{BB962C8B-B14F-4D97-AF65-F5344CB8AC3E}">
        <p14:creationId xmlns:p14="http://schemas.microsoft.com/office/powerpoint/2010/main" val="1857870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2411760" y="0"/>
            <a:ext cx="6624736" cy="4509120"/>
          </a:xfrm>
        </p:spPr>
        <p:txBody>
          <a:bodyPr>
            <a:noAutofit/>
          </a:bodyPr>
          <a:lstStyle/>
          <a:p>
            <a:pPr algn="l"/>
            <a:r>
              <a:rPr lang="ru-RU" sz="2400" b="1" dirty="0" smtClean="0">
                <a:effectLst/>
                <a:latin typeface="Times New Roman" pitchFamily="18" charset="0"/>
                <a:cs typeface="Times New Roman" pitchFamily="18" charset="0"/>
              </a:rPr>
              <a:t>  Для </a:t>
            </a:r>
            <a:r>
              <a:rPr lang="ru-RU" sz="2400" b="1" dirty="0">
                <a:effectLst/>
                <a:latin typeface="Times New Roman" pitchFamily="18" charset="0"/>
                <a:cs typeface="Times New Roman" pitchFamily="18" charset="0"/>
              </a:rPr>
              <a:t>успешного </a:t>
            </a:r>
            <a:r>
              <a:rPr lang="ru-RU" sz="2400" b="1" dirty="0" smtClean="0">
                <a:effectLst/>
                <a:latin typeface="Times New Roman" pitchFamily="18" charset="0"/>
                <a:cs typeface="Times New Roman" pitchFamily="18" charset="0"/>
              </a:rPr>
              <a:t>развития творческих способностей дошкольников важно создать </a:t>
            </a:r>
            <a:r>
              <a:rPr lang="ru-RU" sz="2400" b="1" dirty="0">
                <a:effectLst/>
                <a:latin typeface="Times New Roman" pitchFamily="18" charset="0"/>
                <a:cs typeface="Times New Roman" pitchFamily="18" charset="0"/>
              </a:rPr>
              <a:t>необходимые условия:</a:t>
            </a:r>
            <a:r>
              <a:rPr lang="ru-RU" sz="2400" b="1" dirty="0">
                <a:latin typeface="Times New Roman" pitchFamily="18" charset="0"/>
                <a:cs typeface="Times New Roman" pitchFamily="18" charset="0"/>
              </a:rPr>
              <a:t/>
            </a:r>
            <a:br>
              <a:rPr lang="ru-RU" sz="2400" b="1" dirty="0">
                <a:latin typeface="Times New Roman" pitchFamily="18" charset="0"/>
                <a:cs typeface="Times New Roman" pitchFamily="18" charset="0"/>
              </a:rPr>
            </a:br>
            <a:r>
              <a:rPr lang="ru-RU" sz="1800" b="1" dirty="0" smtClean="0">
                <a:latin typeface="Times New Roman" pitchFamily="18" charset="0"/>
                <a:cs typeface="Times New Roman" pitchFamily="18" charset="0"/>
              </a:rPr>
              <a:t>   </a:t>
            </a:r>
            <a:r>
              <a:rPr lang="ru-RU" sz="1800" b="1" dirty="0" smtClean="0">
                <a:effectLst/>
                <a:latin typeface="Times New Roman" pitchFamily="18" charset="0"/>
                <a:cs typeface="Times New Roman" pitchFamily="18" charset="0"/>
              </a:rPr>
              <a:t>Первое </a:t>
            </a:r>
            <a:r>
              <a:rPr lang="ru-RU" sz="1800" b="1" dirty="0">
                <a:effectLst/>
                <a:latin typeface="Times New Roman" pitchFamily="18" charset="0"/>
                <a:cs typeface="Times New Roman" pitchFamily="18" charset="0"/>
              </a:rPr>
              <a:t>условие — это “Уголок удивительных вещей”, в </a:t>
            </a:r>
            <a:r>
              <a:rPr lang="ru-RU" sz="1800" b="1" dirty="0" smtClean="0">
                <a:effectLst/>
                <a:latin typeface="Times New Roman" pitchFamily="18" charset="0"/>
                <a:cs typeface="Times New Roman" pitchFamily="18" charset="0"/>
              </a:rPr>
              <a:t>  </a:t>
            </a:r>
            <a:br>
              <a:rPr lang="ru-RU" sz="1800" b="1" dirty="0" smtClean="0">
                <a:effectLst/>
                <a:latin typeface="Times New Roman" pitchFamily="18" charset="0"/>
                <a:cs typeface="Times New Roman" pitchFamily="18" charset="0"/>
              </a:rPr>
            </a:br>
            <a:r>
              <a:rPr lang="ru-RU" sz="1800" b="1" dirty="0">
                <a:effectLst/>
                <a:latin typeface="Times New Roman" pitchFamily="18" charset="0"/>
                <a:cs typeface="Times New Roman" pitchFamily="18" charset="0"/>
              </a:rPr>
              <a:t> </a:t>
            </a:r>
            <a:r>
              <a:rPr lang="ru-RU" sz="1800" b="1" dirty="0" smtClean="0">
                <a:effectLst/>
                <a:latin typeface="Times New Roman" pitchFamily="18" charset="0"/>
                <a:cs typeface="Times New Roman" pitchFamily="18" charset="0"/>
              </a:rPr>
              <a:t>  котором  хранятся  разнообразный </a:t>
            </a:r>
            <a:r>
              <a:rPr lang="ru-RU" sz="1800" b="1" dirty="0">
                <a:effectLst/>
                <a:latin typeface="Times New Roman" pitchFamily="18" charset="0"/>
                <a:cs typeface="Times New Roman" pitchFamily="18" charset="0"/>
              </a:rPr>
              <a:t>природный и бросовый </a:t>
            </a:r>
            <a:r>
              <a:rPr lang="ru-RU" sz="1800" b="1" dirty="0" smtClean="0">
                <a:effectLst/>
                <a:latin typeface="Times New Roman" pitchFamily="18" charset="0"/>
                <a:cs typeface="Times New Roman" pitchFamily="18" charset="0"/>
              </a:rPr>
              <a:t/>
            </a:r>
            <a:br>
              <a:rPr lang="ru-RU" sz="1800" b="1" dirty="0" smtClean="0">
                <a:effectLst/>
                <a:latin typeface="Times New Roman" pitchFamily="18" charset="0"/>
                <a:cs typeface="Times New Roman" pitchFamily="18" charset="0"/>
              </a:rPr>
            </a:br>
            <a:r>
              <a:rPr lang="ru-RU" sz="1800" b="1" dirty="0">
                <a:effectLst/>
                <a:latin typeface="Times New Roman" pitchFamily="18" charset="0"/>
                <a:cs typeface="Times New Roman" pitchFamily="18" charset="0"/>
              </a:rPr>
              <a:t> </a:t>
            </a:r>
            <a:r>
              <a:rPr lang="ru-RU" sz="1800" b="1" dirty="0" smtClean="0">
                <a:effectLst/>
                <a:latin typeface="Times New Roman" pitchFamily="18" charset="0"/>
                <a:cs typeface="Times New Roman" pitchFamily="18" charset="0"/>
              </a:rPr>
              <a:t>  материалы </a:t>
            </a:r>
            <a:r>
              <a:rPr lang="ru-RU" sz="1800" b="1" dirty="0">
                <a:effectLst/>
                <a:latin typeface="Times New Roman" pitchFamily="18" charset="0"/>
                <a:cs typeface="Times New Roman" pitchFamily="18" charset="0"/>
              </a:rPr>
              <a:t>для </a:t>
            </a:r>
            <a:r>
              <a:rPr lang="ru-RU" sz="1800" b="1" dirty="0" smtClean="0">
                <a:effectLst/>
                <a:latin typeface="Times New Roman" pitchFamily="18" charset="0"/>
                <a:cs typeface="Times New Roman" pitchFamily="18" charset="0"/>
              </a:rPr>
              <a:t> изготовления </a:t>
            </a:r>
            <a:r>
              <a:rPr lang="ru-RU" sz="1800" b="1" dirty="0">
                <a:effectLst/>
                <a:latin typeface="Times New Roman" pitchFamily="18" charset="0"/>
                <a:cs typeface="Times New Roman" pitchFamily="18" charset="0"/>
              </a:rPr>
              <a:t>поделок. </a:t>
            </a:r>
            <a:r>
              <a:rPr lang="ru-RU" sz="1800" b="1" dirty="0" smtClean="0">
                <a:effectLst/>
                <a:latin typeface="Times New Roman" pitchFamily="18" charset="0"/>
                <a:cs typeface="Times New Roman" pitchFamily="18" charset="0"/>
              </a:rPr>
              <a:t> Такой </a:t>
            </a:r>
            <a:r>
              <a:rPr lang="ru-RU" sz="1800" b="1" dirty="0">
                <a:effectLst/>
                <a:latin typeface="Times New Roman" pitchFamily="18" charset="0"/>
                <a:cs typeface="Times New Roman" pitchFamily="18" charset="0"/>
              </a:rPr>
              <a:t>способ </a:t>
            </a:r>
            <a:r>
              <a:rPr lang="ru-RU" sz="1800" b="1" dirty="0" smtClean="0">
                <a:effectLst/>
                <a:latin typeface="Times New Roman" pitchFamily="18" charset="0"/>
                <a:cs typeface="Times New Roman" pitchFamily="18" charset="0"/>
              </a:rPr>
              <a:t/>
            </a:r>
            <a:br>
              <a:rPr lang="ru-RU" sz="1800" b="1" dirty="0" smtClean="0">
                <a:effectLst/>
                <a:latin typeface="Times New Roman" pitchFamily="18" charset="0"/>
                <a:cs typeface="Times New Roman" pitchFamily="18" charset="0"/>
              </a:rPr>
            </a:br>
            <a:r>
              <a:rPr lang="ru-RU" sz="1800" b="1" dirty="0">
                <a:effectLst/>
                <a:latin typeface="Times New Roman" pitchFamily="18" charset="0"/>
                <a:cs typeface="Times New Roman" pitchFamily="18" charset="0"/>
              </a:rPr>
              <a:t> </a:t>
            </a:r>
            <a:r>
              <a:rPr lang="ru-RU" sz="1800" b="1" dirty="0" smtClean="0">
                <a:effectLst/>
                <a:latin typeface="Times New Roman" pitchFamily="18" charset="0"/>
                <a:cs typeface="Times New Roman" pitchFamily="18" charset="0"/>
              </a:rPr>
              <a:t>  хранения </a:t>
            </a:r>
            <a:r>
              <a:rPr lang="ru-RU" sz="1800" b="1" dirty="0">
                <a:effectLst/>
                <a:latin typeface="Times New Roman" pitchFamily="18" charset="0"/>
                <a:cs typeface="Times New Roman" pitchFamily="18" charset="0"/>
              </a:rPr>
              <a:t>дает детям </a:t>
            </a:r>
            <a:r>
              <a:rPr lang="ru-RU" sz="1800" b="1" dirty="0" smtClean="0">
                <a:effectLst/>
                <a:latin typeface="Times New Roman" pitchFamily="18" charset="0"/>
                <a:cs typeface="Times New Roman" pitchFamily="18" charset="0"/>
              </a:rPr>
              <a:t>возможность</a:t>
            </a:r>
            <a:r>
              <a:rPr lang="ru-RU" sz="1800" b="1" dirty="0">
                <a:effectLst/>
                <a:latin typeface="Times New Roman" pitchFamily="18" charset="0"/>
                <a:cs typeface="Times New Roman" pitchFamily="18" charset="0"/>
              </a:rPr>
              <a:t> </a:t>
            </a:r>
            <a:r>
              <a:rPr lang="ru-RU" sz="1800" b="1" dirty="0" smtClean="0">
                <a:effectLst/>
                <a:latin typeface="Times New Roman" pitchFamily="18" charset="0"/>
                <a:cs typeface="Times New Roman" pitchFamily="18" charset="0"/>
              </a:rPr>
              <a:t> свободного </a:t>
            </a:r>
            <a:r>
              <a:rPr lang="ru-RU" sz="1800" b="1" dirty="0">
                <a:effectLst/>
                <a:latin typeface="Times New Roman" pitchFamily="18" charset="0"/>
                <a:cs typeface="Times New Roman" pitchFamily="18" charset="0"/>
              </a:rPr>
              <a:t>доступа к </a:t>
            </a:r>
            <a:r>
              <a:rPr lang="ru-RU" sz="1800" b="1" dirty="0" smtClean="0">
                <a:effectLst/>
                <a:latin typeface="Times New Roman" pitchFamily="18" charset="0"/>
                <a:cs typeface="Times New Roman" pitchFamily="18" charset="0"/>
              </a:rPr>
              <a:t>   </a:t>
            </a:r>
            <a:br>
              <a:rPr lang="ru-RU" sz="1800" b="1" dirty="0" smtClean="0">
                <a:effectLst/>
                <a:latin typeface="Times New Roman" pitchFamily="18" charset="0"/>
                <a:cs typeface="Times New Roman" pitchFamily="18" charset="0"/>
              </a:rPr>
            </a:br>
            <a:r>
              <a:rPr lang="ru-RU" sz="1800" b="1" dirty="0">
                <a:effectLst/>
                <a:latin typeface="Times New Roman" pitchFamily="18" charset="0"/>
                <a:cs typeface="Times New Roman" pitchFamily="18" charset="0"/>
              </a:rPr>
              <a:t> </a:t>
            </a:r>
            <a:r>
              <a:rPr lang="ru-RU" sz="1800" b="1" dirty="0" smtClean="0">
                <a:effectLst/>
                <a:latin typeface="Times New Roman" pitchFamily="18" charset="0"/>
                <a:cs typeface="Times New Roman" pitchFamily="18" charset="0"/>
              </a:rPr>
              <a:t>  материалам</a:t>
            </a:r>
            <a:r>
              <a:rPr lang="ru-RU" sz="1800" b="1" dirty="0">
                <a:effectLst/>
                <a:latin typeface="Times New Roman" pitchFamily="18" charset="0"/>
                <a:cs typeface="Times New Roman" pitchFamily="18" charset="0"/>
              </a:rPr>
              <a:t>, используемым в самостоятельной </a:t>
            </a:r>
            <a:r>
              <a:rPr lang="ru-RU" sz="1800" b="1" dirty="0" smtClean="0">
                <a:effectLst/>
                <a:latin typeface="Times New Roman" pitchFamily="18" charset="0"/>
                <a:cs typeface="Times New Roman" pitchFamily="18" charset="0"/>
              </a:rPr>
              <a:t>творческой   </a:t>
            </a:r>
            <a:br>
              <a:rPr lang="ru-RU" sz="1800" b="1" dirty="0" smtClean="0">
                <a:effectLst/>
                <a:latin typeface="Times New Roman" pitchFamily="18" charset="0"/>
                <a:cs typeface="Times New Roman" pitchFamily="18" charset="0"/>
              </a:rPr>
            </a:br>
            <a:r>
              <a:rPr lang="ru-RU" sz="1800" b="1" dirty="0">
                <a:effectLst/>
                <a:latin typeface="Times New Roman" pitchFamily="18" charset="0"/>
                <a:cs typeface="Times New Roman" pitchFamily="18" charset="0"/>
              </a:rPr>
              <a:t> </a:t>
            </a:r>
            <a:r>
              <a:rPr lang="ru-RU" sz="1800" b="1" dirty="0" smtClean="0">
                <a:effectLst/>
                <a:latin typeface="Times New Roman" pitchFamily="18" charset="0"/>
                <a:cs typeface="Times New Roman" pitchFamily="18" charset="0"/>
              </a:rPr>
              <a:t>    деятельности</a:t>
            </a:r>
            <a:r>
              <a:rPr lang="ru-RU" sz="1800" b="1" dirty="0">
                <a:effectLst/>
                <a:latin typeface="Times New Roman" pitchFamily="18" charset="0"/>
                <a:cs typeface="Times New Roman" pitchFamily="18" charset="0"/>
              </a:rPr>
              <a:t>.</a:t>
            </a:r>
            <a:r>
              <a:rPr lang="ru-RU" sz="1800" b="1" dirty="0">
                <a:latin typeface="Times New Roman" pitchFamily="18" charset="0"/>
                <a:cs typeface="Times New Roman" pitchFamily="18" charset="0"/>
              </a:rPr>
              <a:t/>
            </a:r>
            <a:br>
              <a:rPr lang="ru-RU" sz="1800" b="1" dirty="0">
                <a:latin typeface="Times New Roman" pitchFamily="18" charset="0"/>
                <a:cs typeface="Times New Roman" pitchFamily="18" charset="0"/>
              </a:rPr>
            </a:br>
            <a:r>
              <a:rPr lang="ru-RU" sz="1800" b="1" dirty="0" smtClean="0">
                <a:latin typeface="Times New Roman" pitchFamily="18" charset="0"/>
                <a:cs typeface="Times New Roman" pitchFamily="18" charset="0"/>
              </a:rPr>
              <a:t>             </a:t>
            </a:r>
            <a:r>
              <a:rPr lang="ru-RU" sz="1800" b="1" dirty="0" smtClean="0">
                <a:effectLst/>
                <a:latin typeface="Times New Roman" pitchFamily="18" charset="0"/>
                <a:cs typeface="Times New Roman" pitchFamily="18" charset="0"/>
              </a:rPr>
              <a:t>Второе </a:t>
            </a:r>
            <a:r>
              <a:rPr lang="ru-RU" sz="1800" b="1" dirty="0">
                <a:effectLst/>
                <a:latin typeface="Times New Roman" pitchFamily="18" charset="0"/>
                <a:cs typeface="Times New Roman" pitchFamily="18" charset="0"/>
              </a:rPr>
              <a:t>условие — это организация образовательного </a:t>
            </a:r>
            <a:r>
              <a:rPr lang="ru-RU" sz="1800" b="1" dirty="0" smtClean="0">
                <a:effectLst/>
                <a:latin typeface="Times New Roman" pitchFamily="18" charset="0"/>
                <a:cs typeface="Times New Roman" pitchFamily="18" charset="0"/>
              </a:rPr>
              <a:t>  </a:t>
            </a:r>
            <a:br>
              <a:rPr lang="ru-RU" sz="1800" b="1" dirty="0" smtClean="0">
                <a:effectLst/>
                <a:latin typeface="Times New Roman" pitchFamily="18" charset="0"/>
                <a:cs typeface="Times New Roman" pitchFamily="18" charset="0"/>
              </a:rPr>
            </a:br>
            <a:r>
              <a:rPr lang="ru-RU" sz="1800" b="1" dirty="0">
                <a:effectLst/>
                <a:latin typeface="Times New Roman" pitchFamily="18" charset="0"/>
                <a:cs typeface="Times New Roman" pitchFamily="18" charset="0"/>
              </a:rPr>
              <a:t> </a:t>
            </a:r>
            <a:r>
              <a:rPr lang="ru-RU" sz="1800" b="1" dirty="0" smtClean="0">
                <a:effectLst/>
                <a:latin typeface="Times New Roman" pitchFamily="18" charset="0"/>
                <a:cs typeface="Times New Roman" pitchFamily="18" charset="0"/>
              </a:rPr>
              <a:t>            процесса</a:t>
            </a:r>
            <a:r>
              <a:rPr lang="ru-RU" sz="1800" b="1" dirty="0">
                <a:effectLst/>
                <a:latin typeface="Times New Roman" pitchFamily="18" charset="0"/>
                <a:cs typeface="Times New Roman" pitchFamily="18" charset="0"/>
              </a:rPr>
              <a:t>: </a:t>
            </a:r>
            <a:r>
              <a:rPr lang="ru-RU" sz="1800" b="1" dirty="0" smtClean="0">
                <a:effectLst/>
                <a:latin typeface="Times New Roman" pitchFamily="18" charset="0"/>
                <a:cs typeface="Times New Roman" pitchFamily="18" charset="0"/>
              </a:rPr>
              <a:t>совместная образовательная </a:t>
            </a:r>
            <a:r>
              <a:rPr lang="ru-RU" sz="1800" b="1" dirty="0">
                <a:effectLst/>
                <a:latin typeface="Times New Roman" pitchFamily="18" charset="0"/>
                <a:cs typeface="Times New Roman" pitchFamily="18" charset="0"/>
              </a:rPr>
              <a:t>деятельность </a:t>
            </a:r>
            <a:r>
              <a:rPr lang="ru-RU" sz="1800" b="1" dirty="0" smtClean="0">
                <a:effectLst/>
                <a:latin typeface="Times New Roman" pitchFamily="18" charset="0"/>
                <a:cs typeface="Times New Roman" pitchFamily="18" charset="0"/>
              </a:rPr>
              <a:t/>
            </a:r>
            <a:br>
              <a:rPr lang="ru-RU" sz="1800" b="1" dirty="0" smtClean="0">
                <a:effectLst/>
                <a:latin typeface="Times New Roman" pitchFamily="18" charset="0"/>
                <a:cs typeface="Times New Roman" pitchFamily="18" charset="0"/>
              </a:rPr>
            </a:br>
            <a:r>
              <a:rPr lang="ru-RU" sz="1800" b="1" dirty="0">
                <a:effectLst/>
                <a:latin typeface="Times New Roman" pitchFamily="18" charset="0"/>
                <a:cs typeface="Times New Roman" pitchFamily="18" charset="0"/>
              </a:rPr>
              <a:t> </a:t>
            </a:r>
            <a:r>
              <a:rPr lang="ru-RU" sz="1800" b="1" dirty="0" smtClean="0">
                <a:effectLst/>
                <a:latin typeface="Times New Roman" pitchFamily="18" charset="0"/>
                <a:cs typeface="Times New Roman" pitchFamily="18" charset="0"/>
              </a:rPr>
              <a:t>            детей </a:t>
            </a:r>
            <a:r>
              <a:rPr lang="ru-RU" sz="1800" b="1" dirty="0">
                <a:effectLst/>
                <a:latin typeface="Times New Roman" pitchFamily="18" charset="0"/>
                <a:cs typeface="Times New Roman" pitchFamily="18" charset="0"/>
              </a:rPr>
              <a:t>и </a:t>
            </a:r>
            <a:r>
              <a:rPr lang="ru-RU" sz="1800" b="1" dirty="0" smtClean="0">
                <a:effectLst/>
                <a:latin typeface="Times New Roman" pitchFamily="18" charset="0"/>
                <a:cs typeface="Times New Roman" pitchFamily="18" charset="0"/>
              </a:rPr>
              <a:t>воспитателя</a:t>
            </a:r>
            <a:r>
              <a:rPr lang="ru-RU" sz="1800" b="1" dirty="0">
                <a:effectLst/>
                <a:latin typeface="Times New Roman" pitchFamily="18" charset="0"/>
                <a:cs typeface="Times New Roman" pitchFamily="18" charset="0"/>
              </a:rPr>
              <a:t>; − самостоятельная </a:t>
            </a:r>
            <a:r>
              <a:rPr lang="ru-RU" sz="1800" b="1" dirty="0" smtClean="0">
                <a:effectLst/>
                <a:latin typeface="Times New Roman" pitchFamily="18" charset="0"/>
                <a:cs typeface="Times New Roman" pitchFamily="18" charset="0"/>
              </a:rPr>
              <a:t/>
            </a:r>
            <a:br>
              <a:rPr lang="ru-RU" sz="1800" b="1" dirty="0" smtClean="0">
                <a:effectLst/>
                <a:latin typeface="Times New Roman" pitchFamily="18" charset="0"/>
                <a:cs typeface="Times New Roman" pitchFamily="18" charset="0"/>
              </a:rPr>
            </a:br>
            <a:r>
              <a:rPr lang="ru-RU" sz="1800" b="1" dirty="0">
                <a:effectLst/>
                <a:latin typeface="Times New Roman" pitchFamily="18" charset="0"/>
                <a:cs typeface="Times New Roman" pitchFamily="18" charset="0"/>
              </a:rPr>
              <a:t> </a:t>
            </a:r>
            <a:r>
              <a:rPr lang="ru-RU" sz="1800" b="1" dirty="0" smtClean="0">
                <a:effectLst/>
                <a:latin typeface="Times New Roman" pitchFamily="18" charset="0"/>
                <a:cs typeface="Times New Roman" pitchFamily="18" charset="0"/>
              </a:rPr>
              <a:t>            деятельность детей</a:t>
            </a:r>
            <a:r>
              <a:rPr lang="ru-RU" sz="1800" b="1" dirty="0">
                <a:effectLst/>
                <a:latin typeface="Times New Roman" pitchFamily="18" charset="0"/>
                <a:cs typeface="Times New Roman" pitchFamily="18" charset="0"/>
              </a:rPr>
              <a:t>; − различные </a:t>
            </a:r>
            <a:r>
              <a:rPr lang="ru-RU" sz="1800" b="1" dirty="0" smtClean="0">
                <a:effectLst/>
                <a:latin typeface="Times New Roman" pitchFamily="18" charset="0"/>
                <a:cs typeface="Times New Roman" pitchFamily="18" charset="0"/>
              </a:rPr>
              <a:t>формы </a:t>
            </a:r>
            <a:br>
              <a:rPr lang="ru-RU" sz="1800" b="1" dirty="0" smtClean="0">
                <a:effectLst/>
                <a:latin typeface="Times New Roman" pitchFamily="18" charset="0"/>
                <a:cs typeface="Times New Roman" pitchFamily="18" charset="0"/>
              </a:rPr>
            </a:br>
            <a:r>
              <a:rPr lang="ru-RU" sz="1800" b="1" dirty="0" smtClean="0">
                <a:effectLst/>
                <a:latin typeface="Times New Roman" pitchFamily="18" charset="0"/>
                <a:cs typeface="Times New Roman" pitchFamily="18" charset="0"/>
              </a:rPr>
              <a:t>             взаимодействия </a:t>
            </a:r>
            <a:r>
              <a:rPr lang="ru-RU" sz="1800" b="1" dirty="0">
                <a:effectLst/>
                <a:latin typeface="Times New Roman" pitchFamily="18" charset="0"/>
                <a:cs typeface="Times New Roman" pitchFamily="18" charset="0"/>
              </a:rPr>
              <a:t>с </a:t>
            </a:r>
            <a:r>
              <a:rPr lang="ru-RU" sz="1800" b="1" dirty="0" smtClean="0">
                <a:effectLst/>
                <a:latin typeface="Times New Roman" pitchFamily="18" charset="0"/>
                <a:cs typeface="Times New Roman" pitchFamily="18" charset="0"/>
              </a:rPr>
              <a:t>родителями</a:t>
            </a:r>
            <a:endParaRPr lang="ru-RU" sz="1800" b="1" dirty="0">
              <a:latin typeface="Times New Roman" pitchFamily="18" charset="0"/>
              <a:cs typeface="Times New Roman" pitchFamily="18" charset="0"/>
            </a:endParaRPr>
          </a:p>
        </p:txBody>
      </p:sp>
      <p:pic>
        <p:nvPicPr>
          <p:cNvPr id="7" name="Содержимое 6" descr="IMG20240320120840.jpg"/>
          <p:cNvPicPr>
            <a:picLocks noGrp="1" noChangeAspect="1"/>
          </p:cNvPicPr>
          <p:nvPr>
            <p:ph sz="half" idx="1"/>
          </p:nvPr>
        </p:nvPicPr>
        <p:blipFill rotWithShape="1">
          <a:blip r:embed="rId2" cstate="print"/>
          <a:srcRect t="9049" b="16040"/>
          <a:stretch/>
        </p:blipFill>
        <p:spPr>
          <a:xfrm>
            <a:off x="107504" y="3281261"/>
            <a:ext cx="2944819" cy="3542499"/>
          </a:xfrm>
        </p:spPr>
      </p:pic>
      <p:pic>
        <p:nvPicPr>
          <p:cNvPr id="8" name="Содержимое 7" descr="IMG20240320120903.jpg"/>
          <p:cNvPicPr>
            <a:picLocks noGrp="1" noChangeAspect="1"/>
          </p:cNvPicPr>
          <p:nvPr>
            <p:ph sz="half" idx="2"/>
          </p:nvPr>
        </p:nvPicPr>
        <p:blipFill>
          <a:blip r:embed="rId3" cstate="print"/>
          <a:stretch>
            <a:fillRect/>
          </a:stretch>
        </p:blipFill>
        <p:spPr>
          <a:xfrm>
            <a:off x="3203848" y="4820985"/>
            <a:ext cx="2776565" cy="1934490"/>
          </a:xfrm>
        </p:spPr>
      </p:pic>
      <p:pic>
        <p:nvPicPr>
          <p:cNvPr id="9" name="Содержимое 7" descr="IMG20240320120903.jpg"/>
          <p:cNvPicPr>
            <a:picLocks noChangeAspect="1"/>
          </p:cNvPicPr>
          <p:nvPr/>
        </p:nvPicPr>
        <p:blipFill>
          <a:blip r:embed="rId4" cstate="print"/>
          <a:stretch>
            <a:fillRect/>
          </a:stretch>
        </p:blipFill>
        <p:spPr>
          <a:xfrm>
            <a:off x="6156176" y="4941168"/>
            <a:ext cx="2776566" cy="1814307"/>
          </a:xfrm>
          <a:prstGeom prst="rect">
            <a:avLst/>
          </a:prstGeom>
        </p:spPr>
      </p:pic>
    </p:spTree>
    <p:extLst>
      <p:ext uri="{BB962C8B-B14F-4D97-AF65-F5344CB8AC3E}">
        <p14:creationId xmlns:p14="http://schemas.microsoft.com/office/powerpoint/2010/main" val="2400859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2051720" y="111362"/>
            <a:ext cx="7092280" cy="1152128"/>
          </a:xfrm>
        </p:spPr>
        <p:txBody>
          <a:bodyPr>
            <a:normAutofit/>
          </a:bodyPr>
          <a:lstStyle/>
          <a:p>
            <a:r>
              <a:rPr lang="ru-RU" sz="2800" b="1" dirty="0" smtClean="0">
                <a:effectLst/>
                <a:latin typeface="Times New Roman" pitchFamily="18" charset="0"/>
                <a:cs typeface="Times New Roman" pitchFamily="18" charset="0"/>
              </a:rPr>
              <a:t>Содержание «Уголка удивительных вещей»</a:t>
            </a:r>
            <a:endParaRPr lang="ru-RU" sz="2800" b="1" dirty="0">
              <a:effectLst/>
              <a:latin typeface="Times New Roman" pitchFamily="18" charset="0"/>
              <a:cs typeface="Times New Roman" pitchFamily="18" charset="0"/>
            </a:endParaRPr>
          </a:p>
        </p:txBody>
      </p:sp>
      <p:sp>
        <p:nvSpPr>
          <p:cNvPr id="6" name="Объект 5"/>
          <p:cNvSpPr>
            <a:spLocks noGrp="1"/>
          </p:cNvSpPr>
          <p:nvPr>
            <p:ph sz="half" idx="1"/>
          </p:nvPr>
        </p:nvSpPr>
        <p:spPr/>
        <p:txBody>
          <a:bodyPr>
            <a:normAutofit/>
          </a:bodyPr>
          <a:lstStyle/>
          <a:p>
            <a:r>
              <a:rPr lang="ru-RU" sz="2400" dirty="0"/>
              <a:t>Оригинальные шаблоны для презентаций: </a:t>
            </a:r>
            <a:r>
              <a:rPr lang="ru-RU" sz="2400" dirty="0">
                <a:hlinkClick r:id="rId2"/>
              </a:rPr>
              <a:t>https://</a:t>
            </a:r>
            <a:r>
              <a:rPr lang="ru-RU" sz="2400" dirty="0" smtClean="0">
                <a:hlinkClick r:id="rId2"/>
              </a:rPr>
              <a:t>presentation-creation.ru/powerpoint-templates.html</a:t>
            </a:r>
            <a:r>
              <a:rPr lang="en-US" sz="2400" dirty="0"/>
              <a:t> </a:t>
            </a:r>
            <a:endParaRPr lang="ru-RU" sz="2400" dirty="0"/>
          </a:p>
          <a:p>
            <a:r>
              <a:rPr lang="ru-RU" sz="2400" dirty="0"/>
              <a:t>Бесплатно и без </a:t>
            </a:r>
            <a:r>
              <a:rPr lang="ru-RU" sz="2400" dirty="0" smtClean="0"/>
              <a:t>регистрации</a:t>
            </a:r>
            <a:endParaRPr lang="ru-RU" sz="2400" dirty="0"/>
          </a:p>
        </p:txBody>
      </p:sp>
      <p:pic>
        <p:nvPicPr>
          <p:cNvPr id="7" name="Содержимое 6" descr="IMG20240320073002.jpg"/>
          <p:cNvPicPr>
            <a:picLocks noGrp="1" noChangeAspect="1"/>
          </p:cNvPicPr>
          <p:nvPr>
            <p:ph sz="half" idx="2"/>
          </p:nvPr>
        </p:nvPicPr>
        <p:blipFill>
          <a:blip r:embed="rId3" cstate="print"/>
          <a:stretch>
            <a:fillRect/>
          </a:stretch>
        </p:blipFill>
        <p:spPr>
          <a:xfrm>
            <a:off x="2357422" y="1500174"/>
            <a:ext cx="6556673" cy="5078241"/>
          </a:xfrm>
        </p:spPr>
      </p:pic>
    </p:spTree>
    <p:extLst>
      <p:ext uri="{BB962C8B-B14F-4D97-AF65-F5344CB8AC3E}">
        <p14:creationId xmlns:p14="http://schemas.microsoft.com/office/powerpoint/2010/main" val="2400859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2771800" y="111362"/>
            <a:ext cx="6372200" cy="674432"/>
          </a:xfrm>
        </p:spPr>
        <p:txBody>
          <a:bodyPr>
            <a:normAutofit/>
          </a:bodyPr>
          <a:lstStyle/>
          <a:p>
            <a:r>
              <a:rPr lang="ru-RU" sz="2400" b="1" dirty="0" smtClean="0">
                <a:effectLst/>
                <a:latin typeface="Times New Roman" pitchFamily="18" charset="0"/>
                <a:cs typeface="Times New Roman" pitchFamily="18" charset="0"/>
              </a:rPr>
              <a:t>Требования к оборудованию и материалам </a:t>
            </a:r>
            <a:endParaRPr lang="ru-RU" sz="2400" b="1" dirty="0">
              <a:effectLst/>
              <a:latin typeface="Times New Roman" pitchFamily="18" charset="0"/>
              <a:cs typeface="Times New Roman" pitchFamily="18" charset="0"/>
            </a:endParaRPr>
          </a:p>
        </p:txBody>
      </p:sp>
      <p:sp>
        <p:nvSpPr>
          <p:cNvPr id="6" name="Объект 5"/>
          <p:cNvSpPr>
            <a:spLocks noGrp="1"/>
          </p:cNvSpPr>
          <p:nvPr>
            <p:ph idx="1"/>
          </p:nvPr>
        </p:nvSpPr>
        <p:spPr>
          <a:xfrm>
            <a:off x="2214546" y="857232"/>
            <a:ext cx="6821950" cy="6000768"/>
          </a:xfrm>
        </p:spPr>
        <p:txBody>
          <a:bodyPr>
            <a:noAutofit/>
          </a:bodyPr>
          <a:lstStyle/>
          <a:p>
            <a:pPr>
              <a:buFont typeface="Wingdings" pitchFamily="2" charset="2"/>
              <a:buChar char="q"/>
            </a:pPr>
            <a:r>
              <a:rPr lang="ru-RU" sz="1800" dirty="0" smtClean="0">
                <a:latin typeface="Times New Roman" pitchFamily="18" charset="0"/>
                <a:cs typeface="Times New Roman" pitchFamily="18" charset="0"/>
              </a:rPr>
              <a:t>Столы</a:t>
            </a:r>
            <a:r>
              <a:rPr lang="ru-RU" sz="1800" dirty="0">
                <a:latin typeface="Times New Roman" pitchFamily="18" charset="0"/>
                <a:cs typeface="Times New Roman" pitchFamily="18" charset="0"/>
              </a:rPr>
              <a:t>, стулья и прочая мебель и оборудование, которыми пользуются дети, должны по своим размерам соответствовать их ростовым показателям</a:t>
            </a:r>
            <a:r>
              <a:rPr lang="ru-RU" sz="1800" dirty="0" smtClean="0">
                <a:latin typeface="Times New Roman" pitchFamily="18" charset="0"/>
                <a:cs typeface="Times New Roman" pitchFamily="18" charset="0"/>
              </a:rPr>
              <a:t>.</a:t>
            </a:r>
          </a:p>
          <a:p>
            <a:pPr>
              <a:buFont typeface="Wingdings" pitchFamily="2" charset="2"/>
              <a:buChar char="q"/>
            </a:pPr>
            <a:r>
              <a:rPr lang="ru-RU" sz="1800" dirty="0" smtClean="0">
                <a:latin typeface="Times New Roman" pitchFamily="18" charset="0"/>
                <a:cs typeface="Times New Roman" pitchFamily="18" charset="0"/>
              </a:rPr>
              <a:t> </a:t>
            </a:r>
            <a:r>
              <a:rPr lang="ru-RU" sz="1800" dirty="0">
                <a:latin typeface="Times New Roman" pitchFamily="18" charset="0"/>
                <a:cs typeface="Times New Roman" pitchFamily="18" charset="0"/>
              </a:rPr>
              <a:t>В пользование детям даются исправные и безопасные инструменты и предметы инвентаря с хорошо закрепленными рукоятками. При этом ножницы должны быть с тупыми концами, молоток - с закругленной ударной частью и т.д. Запрещается использование детьми оборудования и инструментов, предназначенных для взрослых</a:t>
            </a:r>
            <a:r>
              <a:rPr lang="ru-RU" sz="1800" dirty="0" smtClean="0">
                <a:latin typeface="Times New Roman" pitchFamily="18" charset="0"/>
                <a:cs typeface="Times New Roman" pitchFamily="18" charset="0"/>
              </a:rPr>
              <a:t>.</a:t>
            </a:r>
          </a:p>
          <a:p>
            <a:pPr>
              <a:buFont typeface="Wingdings" pitchFamily="2" charset="2"/>
              <a:buChar char="q"/>
            </a:pPr>
            <a:r>
              <a:rPr lang="ru-RU" sz="1800" dirty="0" smtClean="0">
                <a:latin typeface="Times New Roman" pitchFamily="18" charset="0"/>
                <a:cs typeface="Times New Roman" pitchFamily="18" charset="0"/>
              </a:rPr>
              <a:t> </a:t>
            </a:r>
            <a:r>
              <a:rPr lang="ru-RU" sz="1800" dirty="0">
                <a:latin typeface="Times New Roman" pitchFamily="18" charset="0"/>
                <a:cs typeface="Times New Roman" pitchFamily="18" charset="0"/>
              </a:rPr>
              <a:t>Все колющие и режущие инструменты должны храниться в закрытых местах и использоваться детьми лишь с ведома и под контролем воспитателя. </a:t>
            </a:r>
            <a:endParaRPr lang="ru-RU" sz="1800" dirty="0" smtClean="0">
              <a:latin typeface="Times New Roman" pitchFamily="18" charset="0"/>
              <a:cs typeface="Times New Roman" pitchFamily="18" charset="0"/>
            </a:endParaRPr>
          </a:p>
          <a:p>
            <a:pPr>
              <a:buFont typeface="Wingdings" pitchFamily="2" charset="2"/>
              <a:buChar char="q"/>
            </a:pPr>
            <a:r>
              <a:rPr lang="ru-RU" sz="1800" dirty="0" smtClean="0">
                <a:latin typeface="Times New Roman" pitchFamily="18" charset="0"/>
                <a:cs typeface="Times New Roman" pitchFamily="18" charset="0"/>
              </a:rPr>
              <a:t>Швейные </a:t>
            </a:r>
            <a:r>
              <a:rPr lang="ru-RU" sz="1800" dirty="0">
                <a:latin typeface="Times New Roman" pitchFamily="18" charset="0"/>
                <a:cs typeface="Times New Roman" pitchFamily="18" charset="0"/>
              </a:rPr>
              <a:t>иглы хранятся в специальных шкатулках-игольницах, всегда с нитками; их количество систематически проверяется воспитателем. </a:t>
            </a:r>
            <a:endParaRPr lang="ru-RU" sz="1800" dirty="0" smtClean="0">
              <a:latin typeface="Times New Roman" pitchFamily="18" charset="0"/>
              <a:cs typeface="Times New Roman" pitchFamily="18" charset="0"/>
            </a:endParaRPr>
          </a:p>
          <a:p>
            <a:pPr>
              <a:buFont typeface="Wingdings" pitchFamily="2" charset="2"/>
              <a:buChar char="q"/>
            </a:pPr>
            <a:r>
              <a:rPr lang="ru-RU" sz="1800" dirty="0" smtClean="0">
                <a:latin typeface="Times New Roman" pitchFamily="18" charset="0"/>
                <a:cs typeface="Times New Roman" pitchFamily="18" charset="0"/>
              </a:rPr>
              <a:t>Отбирая для детских поделок природный, бросовый и прочий материал, воспитатель всегда должен помнить о его безопасности; не брать очень острых сучков, режущей травы, ядовитых ягод, грибов и растений, твердой проволоки, битого стекла, спичек с не удаленной серной головкой и т.п.</a:t>
            </a:r>
          </a:p>
        </p:txBody>
      </p:sp>
      <p:pic>
        <p:nvPicPr>
          <p:cNvPr id="4" name="Содержимое 6" descr="IMG20240320094852.jpg"/>
          <p:cNvPicPr>
            <a:picLocks noChangeAspect="1"/>
          </p:cNvPicPr>
          <p:nvPr/>
        </p:nvPicPr>
        <p:blipFill>
          <a:blip r:embed="rId2" cstate="print"/>
          <a:stretch>
            <a:fillRect/>
          </a:stretch>
        </p:blipFill>
        <p:spPr>
          <a:xfrm rot="5400000">
            <a:off x="-35752" y="4335370"/>
            <a:ext cx="2585163" cy="1915431"/>
          </a:xfrm>
          <a:prstGeom prst="rect">
            <a:avLst/>
          </a:prstGeom>
        </p:spPr>
      </p:pic>
    </p:spTree>
    <p:extLst>
      <p:ext uri="{BB962C8B-B14F-4D97-AF65-F5344CB8AC3E}">
        <p14:creationId xmlns:p14="http://schemas.microsoft.com/office/powerpoint/2010/main" val="2400859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2771800" y="111362"/>
            <a:ext cx="6372200" cy="460118"/>
          </a:xfrm>
        </p:spPr>
        <p:txBody>
          <a:bodyPr>
            <a:normAutofit/>
          </a:bodyPr>
          <a:lstStyle/>
          <a:p>
            <a:r>
              <a:rPr lang="ru-RU" sz="2400" b="1" dirty="0" smtClean="0">
                <a:effectLst/>
                <a:latin typeface="Times New Roman" pitchFamily="18" charset="0"/>
                <a:cs typeface="Times New Roman" pitchFamily="18" charset="0"/>
              </a:rPr>
              <a:t>Требования к оборудованию и материалам </a:t>
            </a:r>
            <a:endParaRPr lang="ru-RU" sz="2400" b="1" dirty="0">
              <a:effectLst/>
              <a:latin typeface="Times New Roman" pitchFamily="18" charset="0"/>
              <a:cs typeface="Times New Roman" pitchFamily="18" charset="0"/>
            </a:endParaRPr>
          </a:p>
        </p:txBody>
      </p:sp>
      <p:sp>
        <p:nvSpPr>
          <p:cNvPr id="6" name="Объект 5"/>
          <p:cNvSpPr>
            <a:spLocks noGrp="1"/>
          </p:cNvSpPr>
          <p:nvPr>
            <p:ph idx="1"/>
          </p:nvPr>
        </p:nvSpPr>
        <p:spPr>
          <a:xfrm>
            <a:off x="2428860" y="642918"/>
            <a:ext cx="6607636" cy="6215082"/>
          </a:xfrm>
        </p:spPr>
        <p:txBody>
          <a:bodyPr>
            <a:noAutofit/>
          </a:bodyPr>
          <a:lstStyle/>
          <a:p>
            <a:pPr>
              <a:buFont typeface="Wingdings" pitchFamily="2" charset="2"/>
              <a:buChar char="q"/>
            </a:pPr>
            <a:r>
              <a:rPr lang="ru-RU" sz="1800" dirty="0" smtClean="0">
                <a:latin typeface="Times New Roman" pitchFamily="18" charset="0"/>
                <a:cs typeface="Times New Roman" pitchFamily="18" charset="0"/>
              </a:rPr>
              <a:t>Из отходов промышленного производства в работе с детьми могут быть использованы лишь те материалы и красители, которые по заключению гигиенистов не представляют опасности для здоровья детей. </a:t>
            </a:r>
          </a:p>
          <a:p>
            <a:pPr>
              <a:buFont typeface="Wingdings" pitchFamily="2" charset="2"/>
              <a:buChar char="q"/>
            </a:pPr>
            <a:r>
              <a:rPr lang="ru-RU" sz="1800" dirty="0" smtClean="0">
                <a:latin typeface="Times New Roman" pitchFamily="18" charset="0"/>
                <a:cs typeface="Times New Roman" pitchFamily="18" charset="0"/>
              </a:rPr>
              <a:t>Запрещается использовать стекловату, искусственный (синтетический) мех и материалы на капроновой основе, свинец, нитро и эмалевые краски и лаки, эпоксидную смолу и органические растворители. </a:t>
            </a:r>
          </a:p>
          <a:p>
            <a:pPr>
              <a:buFont typeface="Wingdings" pitchFamily="2" charset="2"/>
              <a:buChar char="q"/>
            </a:pPr>
            <a:r>
              <a:rPr lang="ru-RU" sz="1800" dirty="0" smtClean="0">
                <a:latin typeface="Times New Roman" pitchFamily="18" charset="0"/>
                <a:cs typeface="Times New Roman" pitchFamily="18" charset="0"/>
              </a:rPr>
              <a:t>Воспитатель должен тщательно продумать целесообразность предлагаемой детям работы, а также необходимость изготовления тех или иных поделок, не допускать большого скопления детских работ, не нашедших своего применения.</a:t>
            </a:r>
          </a:p>
          <a:p>
            <a:pPr>
              <a:buFont typeface="Wingdings" pitchFamily="2" charset="2"/>
              <a:buChar char="q"/>
            </a:pPr>
            <a:r>
              <a:rPr lang="ru-RU" sz="1800" dirty="0" smtClean="0">
                <a:latin typeface="Times New Roman" pitchFamily="18" charset="0"/>
                <a:cs typeface="Times New Roman" pitchFamily="18" charset="0"/>
              </a:rPr>
              <a:t> Все оборудование, инструменты и материалы должны быть аккуратно, удобно и рационально размещены, содержаться в чистоте и исправном состоянии в закрытых емкостях</a:t>
            </a:r>
            <a:r>
              <a:rPr lang="ru-RU" sz="1800" dirty="0" smtClean="0"/>
              <a:t>.</a:t>
            </a:r>
          </a:p>
          <a:p>
            <a:endParaRPr lang="ru-RU" sz="1600" dirty="0"/>
          </a:p>
        </p:txBody>
      </p:sp>
      <p:pic>
        <p:nvPicPr>
          <p:cNvPr id="4" name="Содержимое 6" descr="IMG20240320094852.jpg"/>
          <p:cNvPicPr>
            <a:picLocks noChangeAspect="1"/>
          </p:cNvPicPr>
          <p:nvPr/>
        </p:nvPicPr>
        <p:blipFill>
          <a:blip r:embed="rId2" cstate="print"/>
          <a:stretch>
            <a:fillRect/>
          </a:stretch>
        </p:blipFill>
        <p:spPr>
          <a:xfrm>
            <a:off x="214283" y="3929066"/>
            <a:ext cx="2214388" cy="2714644"/>
          </a:xfrm>
          <a:prstGeom prst="rect">
            <a:avLst/>
          </a:prstGeom>
        </p:spPr>
      </p:pic>
      <p:pic>
        <p:nvPicPr>
          <p:cNvPr id="5" name="Содержимое 6" descr="IMG20240320094852.jpg"/>
          <p:cNvPicPr>
            <a:picLocks noChangeAspect="1"/>
          </p:cNvPicPr>
          <p:nvPr/>
        </p:nvPicPr>
        <p:blipFill>
          <a:blip r:embed="rId3" cstate="print"/>
          <a:stretch>
            <a:fillRect/>
          </a:stretch>
        </p:blipFill>
        <p:spPr>
          <a:xfrm>
            <a:off x="3643306" y="5000636"/>
            <a:ext cx="3702853" cy="1643074"/>
          </a:xfrm>
          <a:prstGeom prst="rect">
            <a:avLst/>
          </a:prstGeom>
        </p:spPr>
      </p:pic>
    </p:spTree>
    <p:extLst>
      <p:ext uri="{BB962C8B-B14F-4D97-AF65-F5344CB8AC3E}">
        <p14:creationId xmlns:p14="http://schemas.microsoft.com/office/powerpoint/2010/main" val="2400859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rmAutofit/>
          </a:bodyPr>
          <a:lstStyle/>
          <a:p>
            <a:pPr algn="l"/>
            <a:r>
              <a:rPr lang="ru-RU" sz="2800" dirty="0" smtClean="0">
                <a:latin typeface="Times New Roman" pitchFamily="18" charset="0"/>
                <a:cs typeface="Times New Roman" pitchFamily="18" charset="0"/>
              </a:rPr>
              <a:t>     </a:t>
            </a:r>
            <a:r>
              <a:rPr lang="ru-RU" sz="2800" b="1" dirty="0" smtClean="0">
                <a:effectLst/>
                <a:latin typeface="Times New Roman" pitchFamily="18" charset="0"/>
                <a:cs typeface="Times New Roman" pitchFamily="18" charset="0"/>
              </a:rPr>
              <a:t>Заключение</a:t>
            </a:r>
            <a:endParaRPr lang="ru-RU" sz="2800" b="1" dirty="0">
              <a:effectLst/>
              <a:latin typeface="Times New Roman" pitchFamily="18" charset="0"/>
              <a:cs typeface="Times New Roman" pitchFamily="18" charset="0"/>
            </a:endParaRPr>
          </a:p>
        </p:txBody>
      </p:sp>
      <p:sp>
        <p:nvSpPr>
          <p:cNvPr id="6" name="Объект 5"/>
          <p:cNvSpPr>
            <a:spLocks noGrp="1"/>
          </p:cNvSpPr>
          <p:nvPr>
            <p:ph idx="1"/>
          </p:nvPr>
        </p:nvSpPr>
        <p:spPr>
          <a:xfrm>
            <a:off x="3137024" y="1052736"/>
            <a:ext cx="5899471" cy="2773614"/>
          </a:xfrm>
        </p:spPr>
        <p:txBody>
          <a:bodyPr>
            <a:normAutofit/>
          </a:bodyPr>
          <a:lstStyle/>
          <a:p>
            <a:pPr marL="0" indent="0">
              <a:buNone/>
            </a:pPr>
            <a:r>
              <a:rPr lang="ru-RU" sz="2400" dirty="0" smtClean="0"/>
              <a:t> </a:t>
            </a:r>
            <a:r>
              <a:rPr lang="ru-RU" sz="2400" dirty="0">
                <a:latin typeface="Times New Roman" pitchFamily="18" charset="0"/>
                <a:cs typeface="Times New Roman" pitchFamily="18" charset="0"/>
              </a:rPr>
              <a:t>Конструирование из природного материала — творческое и полезное занятие, в процессе которого дети создают оригинальные изделия, совершенствуя при этом свои аналитические способности, проявляя фантазию и талант </a:t>
            </a:r>
            <a:r>
              <a:rPr lang="ru-RU" sz="2400" dirty="0" smtClean="0">
                <a:latin typeface="Times New Roman" pitchFamily="18" charset="0"/>
                <a:cs typeface="Times New Roman" pitchFamily="18" charset="0"/>
              </a:rPr>
              <a:t>изобретателя</a:t>
            </a:r>
            <a:r>
              <a:rPr lang="ru-RU" sz="2400" dirty="0" smtClean="0"/>
              <a:t>.</a:t>
            </a:r>
            <a:endParaRPr lang="ru-RU" sz="2400"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79512" y="2801595"/>
            <a:ext cx="2957513" cy="3943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427984" y="3826350"/>
            <a:ext cx="4032448" cy="2918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00859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2357420" y="332656"/>
            <a:ext cx="6752797" cy="2239088"/>
          </a:xfrm>
        </p:spPr>
        <p:txBody>
          <a:bodyPr>
            <a:normAutofit fontScale="90000"/>
          </a:bodyPr>
          <a:lstStyle/>
          <a:p>
            <a:pPr algn="l"/>
            <a:r>
              <a:rPr lang="ru-RU" sz="2700" b="1" dirty="0" smtClean="0">
                <a:effectLst/>
                <a:latin typeface="Times New Roman" pitchFamily="18" charset="0"/>
                <a:cs typeface="Times New Roman" pitchFamily="18" charset="0"/>
              </a:rPr>
              <a:t>Цель</a:t>
            </a:r>
            <a:r>
              <a:rPr lang="ru-RU" sz="2700" b="1" dirty="0" smtClean="0">
                <a:effectLst/>
                <a:latin typeface="Times New Roman" pitchFamily="18" charset="0"/>
                <a:cs typeface="Times New Roman" pitchFamily="18" charset="0"/>
              </a:rPr>
              <a:t>: </a:t>
            </a:r>
            <a:r>
              <a:rPr lang="ru-RU" sz="2700" b="1" dirty="0" smtClean="0">
                <a:effectLst/>
                <a:latin typeface="Times New Roman" pitchFamily="18" charset="0"/>
                <a:cs typeface="Times New Roman" pitchFamily="18" charset="0"/>
              </a:rPr>
              <a:t>Повышение профессиональной компетентности педагогов в области художественно- эстетического развития  на основе использования природного материала в поделках детей старшего дошкольного возраста.</a:t>
            </a:r>
            <a:r>
              <a:rPr lang="ru-RU" b="1" dirty="0" smtClean="0">
                <a:effectLst/>
              </a:rPr>
              <a:t/>
            </a:r>
            <a:br>
              <a:rPr lang="ru-RU" b="1" dirty="0" smtClean="0">
                <a:effectLst/>
              </a:rPr>
            </a:br>
            <a:endParaRPr lang="ru-RU" b="1" dirty="0">
              <a:effectLst/>
            </a:endParaRPr>
          </a:p>
        </p:txBody>
      </p:sp>
      <p:sp>
        <p:nvSpPr>
          <p:cNvPr id="5" name="Rectangle 254"/>
          <p:cNvSpPr>
            <a:spLocks noChangeArrowheads="1"/>
          </p:cNvSpPr>
          <p:nvPr/>
        </p:nvSpPr>
        <p:spPr bwMode="gray">
          <a:xfrm rot="3419336">
            <a:off x="2448982" y="4403339"/>
            <a:ext cx="745576" cy="623092"/>
          </a:xfrm>
          <a:prstGeom prst="sun">
            <a:avLst/>
          </a:prstGeom>
          <a:gradFill rotWithShape="1">
            <a:gsLst>
              <a:gs pos="0">
                <a:schemeClr val="folHlink"/>
              </a:gs>
              <a:gs pos="100000">
                <a:schemeClr val="folHlink">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chemeClr val="folHlink"/>
            </a:extrusionClr>
          </a:sp3d>
        </p:spPr>
        <p:txBody>
          <a:bodyPr wrap="none" anchor="ctr">
            <a:flatTx/>
          </a:bodyPr>
          <a:lstStyle/>
          <a:p>
            <a:endParaRPr lang="ru-RU">
              <a:solidFill>
                <a:schemeClr val="bg1"/>
              </a:solidFill>
            </a:endParaRPr>
          </a:p>
        </p:txBody>
      </p:sp>
      <p:sp>
        <p:nvSpPr>
          <p:cNvPr id="6" name="Text Box 255"/>
          <p:cNvSpPr txBox="1">
            <a:spLocks noChangeArrowheads="1"/>
          </p:cNvSpPr>
          <p:nvPr/>
        </p:nvSpPr>
        <p:spPr bwMode="gray">
          <a:xfrm>
            <a:off x="2357422" y="4429132"/>
            <a:ext cx="1071570" cy="461665"/>
          </a:xfrm>
          <a:prstGeom prst="rect">
            <a:avLst/>
          </a:prstGeom>
          <a:noFill/>
          <a:ln w="9525" algn="ctr">
            <a:noFill/>
            <a:miter lim="800000"/>
            <a:headEnd/>
            <a:tailEnd/>
          </a:ln>
          <a:effectLst/>
        </p:spPr>
        <p:txBody>
          <a:bodyPr wrap="square">
            <a:spAutoFit/>
          </a:bodyPr>
          <a:lstStyle/>
          <a:p>
            <a:pPr algn="ctr" eaLnBrk="0" hangingPunct="0"/>
            <a:r>
              <a:rPr lang="ru-RU" sz="2400" b="1" dirty="0" smtClean="0">
                <a:solidFill>
                  <a:schemeClr val="bg1"/>
                </a:solidFill>
                <a:latin typeface="Arial" charset="0"/>
              </a:rPr>
              <a:t>2</a:t>
            </a:r>
            <a:endParaRPr lang="en-US" sz="2400" b="1" dirty="0">
              <a:solidFill>
                <a:schemeClr val="bg1"/>
              </a:solidFill>
              <a:latin typeface="Arial" charset="0"/>
            </a:endParaRPr>
          </a:p>
        </p:txBody>
      </p:sp>
      <p:sp>
        <p:nvSpPr>
          <p:cNvPr id="9" name="Text Box 258"/>
          <p:cNvSpPr txBox="1">
            <a:spLocks noChangeArrowheads="1"/>
          </p:cNvSpPr>
          <p:nvPr/>
        </p:nvSpPr>
        <p:spPr bwMode="gray">
          <a:xfrm>
            <a:off x="4510608" y="2058363"/>
            <a:ext cx="1251176" cy="461665"/>
          </a:xfrm>
          <a:prstGeom prst="rect">
            <a:avLst/>
          </a:prstGeom>
          <a:noFill/>
          <a:ln w="9525" algn="ctr">
            <a:noFill/>
            <a:miter lim="800000"/>
            <a:headEnd/>
            <a:tailEnd/>
          </a:ln>
          <a:effectLst/>
        </p:spPr>
        <p:txBody>
          <a:bodyPr wrap="none">
            <a:spAutoFit/>
          </a:bodyPr>
          <a:lstStyle/>
          <a:p>
            <a:pPr eaLnBrk="0" hangingPunct="0"/>
            <a:r>
              <a:rPr lang="ru-RU" sz="2400" b="1" dirty="0" smtClean="0">
                <a:solidFill>
                  <a:schemeClr val="accent4">
                    <a:lumMod val="50000"/>
                  </a:schemeClr>
                </a:solidFill>
                <a:latin typeface="Times New Roman" pitchFamily="18" charset="0"/>
                <a:cs typeface="Times New Roman" pitchFamily="18" charset="0"/>
              </a:rPr>
              <a:t>Задачи:</a:t>
            </a:r>
            <a:endParaRPr lang="en-US" sz="2400" b="1" dirty="0">
              <a:solidFill>
                <a:schemeClr val="accent4">
                  <a:lumMod val="50000"/>
                </a:schemeClr>
              </a:solidFill>
              <a:latin typeface="Times New Roman" pitchFamily="18" charset="0"/>
              <a:cs typeface="Times New Roman" pitchFamily="18" charset="0"/>
            </a:endParaRPr>
          </a:p>
        </p:txBody>
      </p:sp>
      <p:sp>
        <p:nvSpPr>
          <p:cNvPr id="10" name="Text Box 259"/>
          <p:cNvSpPr txBox="1">
            <a:spLocks noChangeArrowheads="1"/>
          </p:cNvSpPr>
          <p:nvPr/>
        </p:nvSpPr>
        <p:spPr bwMode="gray">
          <a:xfrm>
            <a:off x="3215208" y="2013913"/>
            <a:ext cx="354013" cy="457200"/>
          </a:xfrm>
          <a:prstGeom prst="rect">
            <a:avLst/>
          </a:prstGeom>
          <a:noFill/>
          <a:ln w="9525" algn="ctr">
            <a:noFill/>
            <a:miter lim="800000"/>
            <a:headEnd/>
            <a:tailEnd/>
          </a:ln>
          <a:effectLst/>
        </p:spPr>
        <p:txBody>
          <a:bodyPr wrap="none">
            <a:spAutoFit/>
          </a:bodyPr>
          <a:lstStyle/>
          <a:p>
            <a:pPr algn="ctr" eaLnBrk="0" hangingPunct="0"/>
            <a:r>
              <a:rPr lang="en-US" sz="2400" b="1" dirty="0">
                <a:solidFill>
                  <a:schemeClr val="bg1"/>
                </a:solidFill>
                <a:latin typeface="Arial" charset="0"/>
              </a:rPr>
              <a:t>1</a:t>
            </a:r>
          </a:p>
        </p:txBody>
      </p:sp>
      <p:sp>
        <p:nvSpPr>
          <p:cNvPr id="12" name="Rectangle 261"/>
          <p:cNvSpPr>
            <a:spLocks noChangeArrowheads="1"/>
          </p:cNvSpPr>
          <p:nvPr/>
        </p:nvSpPr>
        <p:spPr bwMode="gray">
          <a:xfrm rot="3419336">
            <a:off x="2512336" y="2475947"/>
            <a:ext cx="634921" cy="648923"/>
          </a:xfrm>
          <a:prstGeom prst="sun">
            <a:avLst/>
          </a:prstGeom>
          <a:gradFill rotWithShape="1">
            <a:gsLst>
              <a:gs pos="0">
                <a:schemeClr val="accent2"/>
              </a:gs>
              <a:gs pos="100000">
                <a:schemeClr val="accent2">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chemeClr val="accent2"/>
            </a:extrusionClr>
          </a:sp3d>
        </p:spPr>
        <p:txBody>
          <a:bodyPr wrap="none" anchor="ctr">
            <a:flatTx/>
          </a:bodyPr>
          <a:lstStyle/>
          <a:p>
            <a:endParaRPr lang="ru-RU">
              <a:solidFill>
                <a:schemeClr val="bg1"/>
              </a:solidFill>
            </a:endParaRPr>
          </a:p>
        </p:txBody>
      </p:sp>
      <p:sp>
        <p:nvSpPr>
          <p:cNvPr id="13" name="Text Box 262"/>
          <p:cNvSpPr txBox="1">
            <a:spLocks noChangeArrowheads="1"/>
          </p:cNvSpPr>
          <p:nvPr/>
        </p:nvSpPr>
        <p:spPr bwMode="gray">
          <a:xfrm>
            <a:off x="2571736" y="2571744"/>
            <a:ext cx="571504" cy="461665"/>
          </a:xfrm>
          <a:prstGeom prst="rect">
            <a:avLst/>
          </a:prstGeom>
          <a:noFill/>
          <a:ln w="9525" algn="ctr">
            <a:noFill/>
            <a:miter lim="800000"/>
            <a:headEnd/>
            <a:tailEnd/>
          </a:ln>
          <a:effectLst/>
        </p:spPr>
        <p:txBody>
          <a:bodyPr wrap="square">
            <a:spAutoFit/>
          </a:bodyPr>
          <a:lstStyle/>
          <a:p>
            <a:pPr algn="ctr" eaLnBrk="0" hangingPunct="0"/>
            <a:r>
              <a:rPr lang="ru-RU" sz="2400" b="1" dirty="0" smtClean="0">
                <a:solidFill>
                  <a:schemeClr val="bg1"/>
                </a:solidFill>
                <a:latin typeface="Arial" charset="0"/>
              </a:rPr>
              <a:t>1</a:t>
            </a:r>
            <a:endParaRPr lang="en-US" sz="2400" b="1" dirty="0">
              <a:solidFill>
                <a:schemeClr val="bg1"/>
              </a:solidFill>
              <a:latin typeface="Arial" charset="0"/>
            </a:endParaRPr>
          </a:p>
        </p:txBody>
      </p:sp>
      <p:sp>
        <p:nvSpPr>
          <p:cNvPr id="16" name="Text Box 265"/>
          <p:cNvSpPr txBox="1">
            <a:spLocks noChangeArrowheads="1"/>
          </p:cNvSpPr>
          <p:nvPr/>
        </p:nvSpPr>
        <p:spPr bwMode="gray">
          <a:xfrm>
            <a:off x="3215208" y="3690313"/>
            <a:ext cx="356187" cy="461665"/>
          </a:xfrm>
          <a:prstGeom prst="rect">
            <a:avLst/>
          </a:prstGeom>
          <a:noFill/>
          <a:ln w="9525" algn="ctr">
            <a:noFill/>
            <a:miter lim="800000"/>
            <a:headEnd/>
            <a:tailEnd/>
          </a:ln>
          <a:effectLst/>
        </p:spPr>
        <p:txBody>
          <a:bodyPr wrap="none">
            <a:spAutoFit/>
          </a:bodyPr>
          <a:lstStyle/>
          <a:p>
            <a:pPr algn="ctr" eaLnBrk="0" hangingPunct="0"/>
            <a:r>
              <a:rPr lang="ru-RU" sz="2400" b="1" dirty="0" smtClean="0">
                <a:solidFill>
                  <a:schemeClr val="bg1"/>
                </a:solidFill>
                <a:latin typeface="Arial" charset="0"/>
              </a:rPr>
              <a:t>2</a:t>
            </a:r>
            <a:endParaRPr lang="en-US" sz="2400" b="1" dirty="0" smtClean="0">
              <a:solidFill>
                <a:schemeClr val="bg1"/>
              </a:solidFill>
              <a:latin typeface="Arial" charset="0"/>
            </a:endParaRPr>
          </a:p>
        </p:txBody>
      </p:sp>
      <p:sp>
        <p:nvSpPr>
          <p:cNvPr id="18" name="Rectangle 267"/>
          <p:cNvSpPr>
            <a:spLocks noChangeArrowheads="1"/>
          </p:cNvSpPr>
          <p:nvPr/>
        </p:nvSpPr>
        <p:spPr bwMode="ltGray">
          <a:xfrm rot="3419336">
            <a:off x="2492628" y="5394502"/>
            <a:ext cx="586844" cy="641027"/>
          </a:xfrm>
          <a:prstGeom prst="sun">
            <a:avLst/>
          </a:prstGeom>
          <a:solidFill>
            <a:srgbClr val="FFFF00"/>
          </a:solidFill>
          <a:ln w="9525">
            <a:solidFill>
              <a:srgbClr val="FFC000"/>
            </a:solidFill>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rgbClr val="990099"/>
            </a:extrusionClr>
          </a:sp3d>
        </p:spPr>
        <p:txBody>
          <a:bodyPr wrap="none" anchor="ctr">
            <a:flatTx/>
          </a:bodyPr>
          <a:lstStyle/>
          <a:p>
            <a:endParaRPr lang="ru-RU">
              <a:solidFill>
                <a:schemeClr val="bg1"/>
              </a:solidFill>
            </a:endParaRPr>
          </a:p>
        </p:txBody>
      </p:sp>
      <p:sp>
        <p:nvSpPr>
          <p:cNvPr id="19" name="Text Box 268"/>
          <p:cNvSpPr txBox="1">
            <a:spLocks noChangeArrowheads="1"/>
          </p:cNvSpPr>
          <p:nvPr/>
        </p:nvSpPr>
        <p:spPr bwMode="gray">
          <a:xfrm>
            <a:off x="2571736" y="5429264"/>
            <a:ext cx="500066" cy="461665"/>
          </a:xfrm>
          <a:prstGeom prst="rect">
            <a:avLst/>
          </a:prstGeom>
          <a:noFill/>
          <a:ln w="9525" algn="ctr">
            <a:noFill/>
            <a:miter lim="800000"/>
            <a:headEnd/>
            <a:tailEnd/>
          </a:ln>
          <a:effectLst/>
        </p:spPr>
        <p:txBody>
          <a:bodyPr wrap="square">
            <a:spAutoFit/>
          </a:bodyPr>
          <a:lstStyle/>
          <a:p>
            <a:pPr algn="ctr" eaLnBrk="0" hangingPunct="0"/>
            <a:r>
              <a:rPr lang="ru-RU" sz="2400" b="1" dirty="0" smtClean="0">
                <a:solidFill>
                  <a:schemeClr val="bg1"/>
                </a:solidFill>
                <a:latin typeface="Arial" charset="0"/>
              </a:rPr>
              <a:t>3</a:t>
            </a:r>
            <a:endParaRPr lang="en-US" sz="2400" b="1" dirty="0">
              <a:solidFill>
                <a:schemeClr val="bg1"/>
              </a:solidFill>
              <a:latin typeface="Arial" charset="0"/>
            </a:endParaRPr>
          </a:p>
        </p:txBody>
      </p:sp>
      <p:sp>
        <p:nvSpPr>
          <p:cNvPr id="20" name="Text Box 269"/>
          <p:cNvSpPr txBox="1">
            <a:spLocks noChangeArrowheads="1"/>
          </p:cNvSpPr>
          <p:nvPr/>
        </p:nvSpPr>
        <p:spPr bwMode="gray">
          <a:xfrm>
            <a:off x="3345091" y="2428868"/>
            <a:ext cx="5643570" cy="1938992"/>
          </a:xfrm>
          <a:prstGeom prst="rect">
            <a:avLst/>
          </a:prstGeom>
          <a:noFill/>
          <a:ln w="9525" algn="ctr">
            <a:noFill/>
            <a:miter lim="800000"/>
            <a:headEnd/>
            <a:tailEnd/>
          </a:ln>
          <a:effectLst/>
        </p:spPr>
        <p:txBody>
          <a:bodyPr wrap="square">
            <a:spAutoFit/>
          </a:bodyPr>
          <a:lstStyle/>
          <a:p>
            <a:pPr eaLnBrk="0" hangingPunct="0"/>
            <a:r>
              <a:rPr lang="ru-RU" sz="2400" dirty="0" smtClean="0">
                <a:solidFill>
                  <a:schemeClr val="accent4">
                    <a:lumMod val="75000"/>
                  </a:schemeClr>
                </a:solidFill>
                <a:latin typeface="Times New Roman" pitchFamily="18" charset="0"/>
                <a:cs typeface="Times New Roman" pitchFamily="18" charset="0"/>
              </a:rPr>
              <a:t>Довести до педагогов  важность использования методов работы с природным материалом в развитии образного мышления, чувственного восприятия, творчества детей </a:t>
            </a:r>
            <a:endParaRPr lang="en-US" sz="2400" dirty="0">
              <a:solidFill>
                <a:schemeClr val="accent4">
                  <a:lumMod val="75000"/>
                </a:schemeClr>
              </a:solidFill>
              <a:latin typeface="Times New Roman" pitchFamily="18" charset="0"/>
              <a:cs typeface="Times New Roman" pitchFamily="18" charset="0"/>
            </a:endParaRPr>
          </a:p>
        </p:txBody>
      </p:sp>
      <p:sp>
        <p:nvSpPr>
          <p:cNvPr id="22" name="Text Box 271"/>
          <p:cNvSpPr txBox="1">
            <a:spLocks noChangeArrowheads="1"/>
          </p:cNvSpPr>
          <p:nvPr/>
        </p:nvSpPr>
        <p:spPr bwMode="gray">
          <a:xfrm>
            <a:off x="3345091" y="4429132"/>
            <a:ext cx="5798909" cy="830997"/>
          </a:xfrm>
          <a:prstGeom prst="rect">
            <a:avLst/>
          </a:prstGeom>
          <a:noFill/>
          <a:ln w="9525" algn="ctr">
            <a:noFill/>
            <a:miter lim="800000"/>
            <a:headEnd/>
            <a:tailEnd/>
          </a:ln>
          <a:effectLst/>
        </p:spPr>
        <p:txBody>
          <a:bodyPr wrap="square">
            <a:spAutoFit/>
          </a:bodyPr>
          <a:lstStyle/>
          <a:p>
            <a:pPr lvl="0" eaLnBrk="0" hangingPunct="0"/>
            <a:r>
              <a:rPr lang="ru-RU" sz="2400" dirty="0" smtClean="0">
                <a:solidFill>
                  <a:schemeClr val="accent4">
                    <a:lumMod val="75000"/>
                  </a:schemeClr>
                </a:solidFill>
                <a:latin typeface="Times New Roman" pitchFamily="18" charset="0"/>
                <a:cs typeface="Times New Roman" pitchFamily="18" charset="0"/>
              </a:rPr>
              <a:t>Повысить уровень мастерства педагогов</a:t>
            </a:r>
            <a:r>
              <a:rPr lang="ru-RU" sz="2400" dirty="0" smtClean="0">
                <a:solidFill>
                  <a:schemeClr val="accent4">
                    <a:lumMod val="75000"/>
                  </a:schemeClr>
                </a:solidFill>
              </a:rPr>
              <a:t>.</a:t>
            </a:r>
          </a:p>
          <a:p>
            <a:pPr eaLnBrk="0" hangingPunct="0"/>
            <a:endParaRPr lang="en-US" sz="2400" dirty="0">
              <a:solidFill>
                <a:schemeClr val="accent4">
                  <a:lumMod val="75000"/>
                </a:schemeClr>
              </a:solidFill>
              <a:latin typeface="Arial" charset="0"/>
            </a:endParaRPr>
          </a:p>
        </p:txBody>
      </p:sp>
      <p:sp>
        <p:nvSpPr>
          <p:cNvPr id="23" name="Text Box 272"/>
          <p:cNvSpPr txBox="1">
            <a:spLocks noChangeArrowheads="1"/>
          </p:cNvSpPr>
          <p:nvPr/>
        </p:nvSpPr>
        <p:spPr bwMode="gray">
          <a:xfrm>
            <a:off x="3357554" y="5452438"/>
            <a:ext cx="5786446" cy="1569660"/>
          </a:xfrm>
          <a:prstGeom prst="rect">
            <a:avLst/>
          </a:prstGeom>
          <a:noFill/>
          <a:ln w="9525" algn="ctr">
            <a:noFill/>
            <a:miter lim="800000"/>
            <a:headEnd/>
            <a:tailEnd/>
          </a:ln>
          <a:effectLst/>
        </p:spPr>
        <p:txBody>
          <a:bodyPr wrap="square">
            <a:spAutoFit/>
          </a:bodyPr>
          <a:lstStyle/>
          <a:p>
            <a:pPr lvl="0" eaLnBrk="0" hangingPunct="0"/>
            <a:r>
              <a:rPr lang="ru-RU" sz="2400" dirty="0" smtClean="0">
                <a:solidFill>
                  <a:schemeClr val="accent4">
                    <a:lumMod val="75000"/>
                  </a:schemeClr>
                </a:solidFill>
                <a:latin typeface="Times New Roman" pitchFamily="18" charset="0"/>
                <a:cs typeface="Times New Roman" pitchFamily="18" charset="0"/>
              </a:rPr>
              <a:t>Познакомить педагогов с изготовлением  поделок в условиях детского сада с детьми подготовительной группы.</a:t>
            </a:r>
          </a:p>
          <a:p>
            <a:pPr eaLnBrk="0" hangingPunct="0"/>
            <a:endParaRPr lang="en-US" sz="2400" dirty="0">
              <a:solidFill>
                <a:schemeClr val="accent4">
                  <a:lumMod val="75000"/>
                </a:schemeClr>
              </a:solidFill>
              <a:latin typeface="Arial" charset="0"/>
            </a:endParaRPr>
          </a:p>
        </p:txBody>
      </p:sp>
    </p:spTree>
    <p:extLst>
      <p:ext uri="{BB962C8B-B14F-4D97-AF65-F5344CB8AC3E}">
        <p14:creationId xmlns:p14="http://schemas.microsoft.com/office/powerpoint/2010/main" val="1343024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2771800" y="111362"/>
            <a:ext cx="5157786" cy="653342"/>
          </a:xfrm>
        </p:spPr>
        <p:txBody>
          <a:bodyPr>
            <a:normAutofit/>
          </a:bodyPr>
          <a:lstStyle/>
          <a:p>
            <a:r>
              <a:rPr lang="ru-RU" sz="3600" b="1" dirty="0" smtClean="0">
                <a:effectLst/>
                <a:latin typeface="Times New Roman" pitchFamily="18" charset="0"/>
                <a:cs typeface="Times New Roman" pitchFamily="18" charset="0"/>
              </a:rPr>
              <a:t>Актуальность</a:t>
            </a:r>
            <a:endParaRPr lang="ru-RU" sz="3600" b="1" dirty="0">
              <a:effectLst/>
              <a:latin typeface="Times New Roman" pitchFamily="18" charset="0"/>
              <a:cs typeface="Times New Roman" pitchFamily="18" charset="0"/>
            </a:endParaRPr>
          </a:p>
        </p:txBody>
      </p:sp>
      <p:sp>
        <p:nvSpPr>
          <p:cNvPr id="2" name="Объект 1"/>
          <p:cNvSpPr>
            <a:spLocks noGrp="1"/>
          </p:cNvSpPr>
          <p:nvPr>
            <p:ph idx="1"/>
          </p:nvPr>
        </p:nvSpPr>
        <p:spPr>
          <a:xfrm>
            <a:off x="2411760" y="692696"/>
            <a:ext cx="6624736" cy="5976664"/>
          </a:xfrm>
        </p:spPr>
        <p:txBody>
          <a:bodyPr>
            <a:noAutofit/>
          </a:bodyPr>
          <a:lstStyle/>
          <a:p>
            <a:pPr marL="0" indent="0">
              <a:buNone/>
            </a:pPr>
            <a:r>
              <a:rPr lang="ru-RU" sz="1800" b="1" dirty="0">
                <a:latin typeface="Times New Roman" pitchFamily="18" charset="0"/>
                <a:cs typeface="Times New Roman" pitchFamily="18" charset="0"/>
              </a:rPr>
              <a:t>Актуальность темы </a:t>
            </a:r>
            <a:r>
              <a:rPr lang="ru-RU" sz="1800" b="1" dirty="0" smtClean="0">
                <a:latin typeface="Times New Roman" pitchFamily="18" charset="0"/>
                <a:cs typeface="Times New Roman" pitchFamily="18" charset="0"/>
              </a:rPr>
              <a:t>обусловлено </a:t>
            </a:r>
            <a:r>
              <a:rPr lang="ru-RU" sz="1800" b="1" dirty="0">
                <a:latin typeface="Times New Roman" pitchFamily="18" charset="0"/>
                <a:cs typeface="Times New Roman" pitchFamily="18" charset="0"/>
              </a:rPr>
              <a:t>требованиями общества , предъявляемыми к личности человека, ребенка. Многие способности и чувства , которыми наделяет нас природа , к сожалению, остаются недостаточно развитыми и не раскрытыми, а значит, и нереализованными в будущей жизни. Наличие развитого воображения в зрелые годы обуславливает успешность любого вида профессиональной деятельности человека. Поэтому развитие творчества – одна из главных задач дошкольного воспитания. Большой потенциал для раскрытия детского творчества заключен в продуктивной деятельности дошкольников. Детское творчество основано на подражании, которое служит важным фактором развития ребенка, в частности его художественных способностей. Задача взрослого – опираясь на склонность детей к подражанию, прививать им навыки и умения, без которых невозможна творческая деятельность, воспитывать у них самостоятельность, активность в применении этих знаний и умений, формировать критическое мышление. Продуктивная деятельность по изготовлению поделок из природного материала приятна и любима воспитанниками</a:t>
            </a:r>
            <a:r>
              <a:rPr lang="ru-RU" sz="2000" b="1" dirty="0" smtClean="0">
                <a:latin typeface="Times New Roman" pitchFamily="18" charset="0"/>
                <a:cs typeface="Times New Roman" pitchFamily="18" charset="0"/>
              </a:rPr>
              <a:t>.</a:t>
            </a:r>
            <a:endParaRPr lang="en-US" sz="2000" b="1" dirty="0">
              <a:latin typeface="Times New Roman" pitchFamily="18" charset="0"/>
              <a:cs typeface="Times New Roman" pitchFamily="18" charset="0"/>
            </a:endParaRPr>
          </a:p>
        </p:txBody>
      </p:sp>
    </p:spTree>
    <p:extLst>
      <p:ext uri="{BB962C8B-B14F-4D97-AF65-F5344CB8AC3E}">
        <p14:creationId xmlns:p14="http://schemas.microsoft.com/office/powerpoint/2010/main" val="3327822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2771800" y="111362"/>
            <a:ext cx="6372200" cy="817308"/>
          </a:xfrm>
        </p:spPr>
        <p:txBody>
          <a:bodyPr>
            <a:normAutofit/>
          </a:bodyPr>
          <a:lstStyle/>
          <a:p>
            <a:r>
              <a:rPr lang="ru-RU" sz="2800" b="1" dirty="0" smtClean="0">
                <a:effectLst/>
                <a:latin typeface="Times New Roman" pitchFamily="18" charset="0"/>
                <a:cs typeface="Times New Roman" pitchFamily="18" charset="0"/>
              </a:rPr>
              <a:t>Задачи обучения для старшей группы</a:t>
            </a:r>
            <a:endParaRPr lang="ru-RU" sz="2800" b="1" dirty="0">
              <a:effectLst/>
              <a:latin typeface="Times New Roman" pitchFamily="18" charset="0"/>
              <a:cs typeface="Times New Roman" pitchFamily="18" charset="0"/>
            </a:endParaRPr>
          </a:p>
        </p:txBody>
      </p:sp>
      <p:sp>
        <p:nvSpPr>
          <p:cNvPr id="6" name="Объект 5"/>
          <p:cNvSpPr>
            <a:spLocks noGrp="1"/>
          </p:cNvSpPr>
          <p:nvPr>
            <p:ph idx="1"/>
          </p:nvPr>
        </p:nvSpPr>
        <p:spPr>
          <a:xfrm>
            <a:off x="2771800" y="857232"/>
            <a:ext cx="6264696" cy="5380080"/>
          </a:xfrm>
        </p:spPr>
        <p:txBody>
          <a:bodyPr>
            <a:normAutofit lnSpcReduction="10000"/>
          </a:bodyPr>
          <a:lstStyle/>
          <a:p>
            <a:pPr lvl="0">
              <a:buFont typeface="Wingdings" pitchFamily="2" charset="2"/>
              <a:buChar char="q"/>
            </a:pPr>
            <a:r>
              <a:rPr lang="ru-RU" sz="2400" dirty="0" smtClean="0">
                <a:latin typeface="Times New Roman" pitchFamily="18" charset="0"/>
                <a:cs typeface="Times New Roman" pitchFamily="18" charset="0"/>
              </a:rPr>
              <a:t>Сформировать навыки вдумчивого отбора природного материала для конструирования будущей поделки (например, подобрать шишки, корешки и веточки нужного размера и формы и т. д.)</a:t>
            </a:r>
          </a:p>
          <a:p>
            <a:pPr lvl="0">
              <a:buFont typeface="Wingdings" pitchFamily="2" charset="2"/>
              <a:buChar char="q"/>
            </a:pPr>
            <a:r>
              <a:rPr lang="ru-RU" sz="2400" dirty="0" smtClean="0">
                <a:latin typeface="Times New Roman" pitchFamily="18" charset="0"/>
                <a:cs typeface="Times New Roman" pitchFamily="18" charset="0"/>
              </a:rPr>
              <a:t>Учить видеть целостный образ поделки и выстраивать его путём «</a:t>
            </a:r>
            <a:r>
              <a:rPr lang="ru-RU" sz="2400" dirty="0" err="1" smtClean="0">
                <a:latin typeface="Times New Roman" pitchFamily="18" charset="0"/>
                <a:cs typeface="Times New Roman" pitchFamily="18" charset="0"/>
              </a:rPr>
              <a:t>опредмечивания</a:t>
            </a:r>
            <a:r>
              <a:rPr lang="ru-RU" sz="2400" dirty="0" smtClean="0">
                <a:latin typeface="Times New Roman" pitchFamily="18" charset="0"/>
                <a:cs typeface="Times New Roman" pitchFamily="18" charset="0"/>
              </a:rPr>
              <a:t>», используя основные приёмы конструирования.</a:t>
            </a:r>
          </a:p>
          <a:p>
            <a:pPr lvl="0">
              <a:buFont typeface="Wingdings" pitchFamily="2" charset="2"/>
              <a:buChar char="q"/>
            </a:pPr>
            <a:r>
              <a:rPr lang="ru-RU" sz="2400" dirty="0" smtClean="0">
                <a:latin typeface="Times New Roman" pitchFamily="18" charset="0"/>
                <a:cs typeface="Times New Roman" pitchFamily="18" charset="0"/>
              </a:rPr>
              <a:t>Обучать конструированию по замыслу, умению комбинировать поделки в единую сюжетную композицию.</a:t>
            </a:r>
          </a:p>
          <a:p>
            <a:pPr lvl="0">
              <a:buFont typeface="Wingdings" pitchFamily="2" charset="2"/>
              <a:buChar char="q"/>
            </a:pPr>
            <a:r>
              <a:rPr lang="ru-RU" sz="2400" dirty="0" smtClean="0">
                <a:latin typeface="Times New Roman" pitchFamily="18" charset="0"/>
                <a:cs typeface="Times New Roman" pitchFamily="18" charset="0"/>
              </a:rPr>
              <a:t>Развивать любознательность и творческое мышление.</a:t>
            </a:r>
          </a:p>
          <a:p>
            <a:pPr marL="0" indent="0">
              <a:buNone/>
            </a:pPr>
            <a:endParaRPr lang="ru-RU" sz="2400"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07505" y="3120347"/>
            <a:ext cx="2592288" cy="35523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09677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2771800" y="111362"/>
            <a:ext cx="6372200" cy="674432"/>
          </a:xfrm>
        </p:spPr>
        <p:txBody>
          <a:bodyPr/>
          <a:lstStyle/>
          <a:p>
            <a:r>
              <a:rPr lang="ru-RU" sz="2800" b="1" dirty="0" smtClean="0">
                <a:effectLst/>
                <a:latin typeface="Times New Roman" pitchFamily="18" charset="0"/>
                <a:cs typeface="Times New Roman" pitchFamily="18" charset="0"/>
              </a:rPr>
              <a:t>Подготовительная группа</a:t>
            </a:r>
            <a:endParaRPr lang="ru-RU" sz="2800" b="1" dirty="0">
              <a:effectLst/>
              <a:latin typeface="Times New Roman" pitchFamily="18" charset="0"/>
              <a:cs typeface="Times New Roman" pitchFamily="18" charset="0"/>
            </a:endParaRPr>
          </a:p>
        </p:txBody>
      </p:sp>
      <p:sp>
        <p:nvSpPr>
          <p:cNvPr id="6" name="Объект 5"/>
          <p:cNvSpPr>
            <a:spLocks noGrp="1"/>
          </p:cNvSpPr>
          <p:nvPr>
            <p:ph idx="1"/>
          </p:nvPr>
        </p:nvSpPr>
        <p:spPr>
          <a:xfrm>
            <a:off x="2771800" y="714356"/>
            <a:ext cx="6264696" cy="4429156"/>
          </a:xfrm>
        </p:spPr>
        <p:txBody>
          <a:bodyPr>
            <a:normAutofit/>
          </a:bodyPr>
          <a:lstStyle/>
          <a:p>
            <a:pPr>
              <a:buFont typeface="Wingdings" pitchFamily="2" charset="2"/>
              <a:buChar char="q"/>
            </a:pPr>
            <a:r>
              <a:rPr lang="ru-RU" sz="1900" dirty="0" smtClean="0">
                <a:latin typeface="Times New Roman" pitchFamily="18" charset="0"/>
                <a:cs typeface="Times New Roman" pitchFamily="18" charset="0"/>
              </a:rPr>
              <a:t>Закрепление и совершенствование навыка конструирования по собственному замыслу с учётом особенностей материала, общего сюжета и детализации.</a:t>
            </a:r>
          </a:p>
          <a:p>
            <a:pPr lvl="0">
              <a:buFont typeface="Wingdings" pitchFamily="2" charset="2"/>
              <a:buChar char="q"/>
            </a:pPr>
            <a:r>
              <a:rPr lang="ru-RU" sz="1900" dirty="0" smtClean="0">
                <a:latin typeface="Times New Roman" pitchFamily="18" charset="0"/>
                <a:cs typeface="Times New Roman" pitchFamily="18" charset="0"/>
              </a:rPr>
              <a:t>Моделирование целостного образа способом «включения», когда ребёнок анализирует природный материал, учится видеть в нём не только основу (например, туловище медвежонка), но и дополнительную важную деталь, например, колокольчик или корзинку.</a:t>
            </a:r>
          </a:p>
          <a:p>
            <a:pPr marL="0" indent="0">
              <a:buNone/>
            </a:pPr>
            <a:endParaRPr lang="ru-RU" sz="2400" dirty="0" smtClean="0"/>
          </a:p>
          <a:p>
            <a:pPr marL="0" indent="0">
              <a:buNone/>
            </a:pPr>
            <a:endParaRPr lang="ru-RU" sz="2400"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79512" y="2636912"/>
            <a:ext cx="2952328" cy="4087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930598" y="3908322"/>
            <a:ext cx="3736258" cy="26829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9420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6" descr="IMG20240320094852.jpg"/>
          <p:cNvPicPr>
            <a:picLocks noChangeAspect="1"/>
          </p:cNvPicPr>
          <p:nvPr/>
        </p:nvPicPr>
        <p:blipFill>
          <a:blip r:embed="rId3" cstate="print"/>
          <a:srcRect l="10606" t="21429" r="6061" b="9524"/>
          <a:stretch>
            <a:fillRect/>
          </a:stretch>
        </p:blipFill>
        <p:spPr>
          <a:xfrm>
            <a:off x="214282" y="4286256"/>
            <a:ext cx="3929090" cy="2357454"/>
          </a:xfrm>
          <a:prstGeom prst="rect">
            <a:avLst/>
          </a:prstGeom>
        </p:spPr>
      </p:pic>
      <p:sp>
        <p:nvSpPr>
          <p:cNvPr id="3" name="Заголовок 2"/>
          <p:cNvSpPr>
            <a:spLocks noGrp="1"/>
          </p:cNvSpPr>
          <p:nvPr>
            <p:ph type="title"/>
          </p:nvPr>
        </p:nvSpPr>
        <p:spPr>
          <a:xfrm>
            <a:off x="2771800" y="111362"/>
            <a:ext cx="6372200" cy="888746"/>
          </a:xfrm>
        </p:spPr>
        <p:txBody>
          <a:bodyPr>
            <a:normAutofit/>
          </a:bodyPr>
          <a:lstStyle/>
          <a:p>
            <a:r>
              <a:rPr lang="ru-RU" sz="2400" b="1" dirty="0" smtClean="0">
                <a:effectLst/>
                <a:latin typeface="Times New Roman" pitchFamily="18" charset="0"/>
                <a:cs typeface="Times New Roman" pitchFamily="18" charset="0"/>
              </a:rPr>
              <a:t>В работе с детьми используются наиболее эффективные методы и приемы</a:t>
            </a:r>
            <a:endParaRPr lang="ru-RU" sz="2400" b="1" dirty="0">
              <a:effectLst/>
              <a:latin typeface="Times New Roman" pitchFamily="18" charset="0"/>
              <a:cs typeface="Times New Roman" pitchFamily="18" charset="0"/>
            </a:endParaRPr>
          </a:p>
        </p:txBody>
      </p:sp>
      <p:sp>
        <p:nvSpPr>
          <p:cNvPr id="6" name="Объект 5"/>
          <p:cNvSpPr>
            <a:spLocks noGrp="1"/>
          </p:cNvSpPr>
          <p:nvPr>
            <p:ph idx="1"/>
          </p:nvPr>
        </p:nvSpPr>
        <p:spPr>
          <a:xfrm>
            <a:off x="2643174" y="1142984"/>
            <a:ext cx="6393322" cy="3214710"/>
          </a:xfrm>
        </p:spPr>
        <p:txBody>
          <a:bodyPr>
            <a:normAutofit fontScale="92500" lnSpcReduction="10000"/>
          </a:bodyPr>
          <a:lstStyle/>
          <a:p>
            <a:pPr marL="0" indent="0">
              <a:buFont typeface="Wingdings" pitchFamily="2" charset="2"/>
              <a:buChar char="q"/>
            </a:pPr>
            <a:r>
              <a:rPr lang="ru-RU" sz="2400" dirty="0" smtClean="0">
                <a:solidFill>
                  <a:schemeClr val="accent4">
                    <a:lumMod val="50000"/>
                  </a:schemeClr>
                </a:solidFill>
              </a:rPr>
              <a:t> </a:t>
            </a:r>
            <a:r>
              <a:rPr lang="ru-RU" sz="1900" dirty="0">
                <a:solidFill>
                  <a:schemeClr val="accent4">
                    <a:lumMod val="50000"/>
                  </a:schemeClr>
                </a:solidFill>
                <a:latin typeface="Times New Roman" pitchFamily="18" charset="0"/>
                <a:cs typeface="Times New Roman" pitchFamily="18" charset="0"/>
              </a:rPr>
              <a:t>Создание заинтересованности. Использование художественного слова и музыкального сопровождения. </a:t>
            </a:r>
            <a:endParaRPr lang="ru-RU" sz="1900" dirty="0" smtClean="0">
              <a:solidFill>
                <a:schemeClr val="accent4">
                  <a:lumMod val="50000"/>
                </a:schemeClr>
              </a:solidFill>
              <a:latin typeface="Times New Roman" pitchFamily="18" charset="0"/>
              <a:cs typeface="Times New Roman" pitchFamily="18" charset="0"/>
            </a:endParaRPr>
          </a:p>
          <a:p>
            <a:pPr marL="0" indent="0">
              <a:buFont typeface="Wingdings" pitchFamily="2" charset="2"/>
              <a:buChar char="q"/>
            </a:pPr>
            <a:r>
              <a:rPr lang="ru-RU" sz="1900" dirty="0" smtClean="0">
                <a:solidFill>
                  <a:schemeClr val="accent4">
                    <a:lumMod val="50000"/>
                  </a:schemeClr>
                </a:solidFill>
                <a:latin typeface="Times New Roman" pitchFamily="18" charset="0"/>
                <a:cs typeface="Times New Roman" pitchFamily="18" charset="0"/>
              </a:rPr>
              <a:t>Напоминание </a:t>
            </a:r>
            <a:r>
              <a:rPr lang="ru-RU" sz="1900" dirty="0">
                <a:solidFill>
                  <a:schemeClr val="accent4">
                    <a:lumMod val="50000"/>
                  </a:schemeClr>
                </a:solidFill>
                <a:latin typeface="Times New Roman" pitchFamily="18" charset="0"/>
                <a:cs typeface="Times New Roman" pitchFamily="18" charset="0"/>
              </a:rPr>
              <a:t>правил по технике безопасности при работе с ножницами. </a:t>
            </a:r>
            <a:endParaRPr lang="ru-RU" sz="1900" dirty="0" smtClean="0">
              <a:solidFill>
                <a:schemeClr val="accent4">
                  <a:lumMod val="50000"/>
                </a:schemeClr>
              </a:solidFill>
              <a:latin typeface="Times New Roman" pitchFamily="18" charset="0"/>
              <a:cs typeface="Times New Roman" pitchFamily="18" charset="0"/>
            </a:endParaRPr>
          </a:p>
          <a:p>
            <a:pPr marL="0" indent="0">
              <a:buFont typeface="Wingdings" pitchFamily="2" charset="2"/>
              <a:buChar char="q"/>
            </a:pPr>
            <a:r>
              <a:rPr lang="ru-RU" sz="1900" dirty="0" smtClean="0">
                <a:solidFill>
                  <a:schemeClr val="accent4">
                    <a:lumMod val="50000"/>
                  </a:schemeClr>
                </a:solidFill>
                <a:latin typeface="Times New Roman" pitchFamily="18" charset="0"/>
                <a:cs typeface="Times New Roman" pitchFamily="18" charset="0"/>
              </a:rPr>
              <a:t>Рассматривание </a:t>
            </a:r>
            <a:r>
              <a:rPr lang="ru-RU" sz="1900" dirty="0">
                <a:solidFill>
                  <a:schemeClr val="accent4">
                    <a:lumMod val="50000"/>
                  </a:schemeClr>
                </a:solidFill>
                <a:latin typeface="Times New Roman" pitchFamily="18" charset="0"/>
                <a:cs typeface="Times New Roman" pitchFamily="18" charset="0"/>
              </a:rPr>
              <a:t>схем последовательности работы. Показ с объяснением. </a:t>
            </a:r>
            <a:endParaRPr lang="ru-RU" sz="1900" dirty="0" smtClean="0">
              <a:solidFill>
                <a:schemeClr val="accent4">
                  <a:lumMod val="50000"/>
                </a:schemeClr>
              </a:solidFill>
              <a:latin typeface="Times New Roman" pitchFamily="18" charset="0"/>
              <a:cs typeface="Times New Roman" pitchFamily="18" charset="0"/>
            </a:endParaRPr>
          </a:p>
          <a:p>
            <a:pPr marL="0" indent="0">
              <a:buFont typeface="Wingdings" pitchFamily="2" charset="2"/>
              <a:buChar char="q"/>
            </a:pPr>
            <a:r>
              <a:rPr lang="ru-RU" sz="1900" dirty="0" smtClean="0">
                <a:solidFill>
                  <a:schemeClr val="accent4">
                    <a:lumMod val="50000"/>
                  </a:schemeClr>
                </a:solidFill>
                <a:latin typeface="Times New Roman" pitchFamily="18" charset="0"/>
                <a:cs typeface="Times New Roman" pitchFamily="18" charset="0"/>
              </a:rPr>
              <a:t>Активизация </a:t>
            </a:r>
            <a:r>
              <a:rPr lang="ru-RU" sz="1900" dirty="0">
                <a:solidFill>
                  <a:schemeClr val="accent4">
                    <a:lumMod val="50000"/>
                  </a:schemeClr>
                </a:solidFill>
                <a:latin typeface="Times New Roman" pitchFamily="18" charset="0"/>
                <a:cs typeface="Times New Roman" pitchFamily="18" charset="0"/>
              </a:rPr>
              <a:t>речи детей. </a:t>
            </a:r>
            <a:endParaRPr lang="ru-RU" sz="1900" dirty="0" smtClean="0">
              <a:solidFill>
                <a:schemeClr val="accent4">
                  <a:lumMod val="50000"/>
                </a:schemeClr>
              </a:solidFill>
              <a:latin typeface="Times New Roman" pitchFamily="18" charset="0"/>
              <a:cs typeface="Times New Roman" pitchFamily="18" charset="0"/>
            </a:endParaRPr>
          </a:p>
          <a:p>
            <a:pPr marL="0" indent="0">
              <a:buFont typeface="Wingdings" pitchFamily="2" charset="2"/>
              <a:buChar char="q"/>
            </a:pPr>
            <a:r>
              <a:rPr lang="ru-RU" sz="1900" dirty="0" smtClean="0">
                <a:solidFill>
                  <a:schemeClr val="accent4">
                    <a:lumMod val="50000"/>
                  </a:schemeClr>
                </a:solidFill>
                <a:latin typeface="Times New Roman" pitchFamily="18" charset="0"/>
                <a:cs typeface="Times New Roman" pitchFamily="18" charset="0"/>
              </a:rPr>
              <a:t>Динамическая </a:t>
            </a:r>
            <a:r>
              <a:rPr lang="ru-RU" sz="1900" dirty="0">
                <a:solidFill>
                  <a:schemeClr val="accent4">
                    <a:lumMod val="50000"/>
                  </a:schemeClr>
                </a:solidFill>
                <a:latin typeface="Times New Roman" pitchFamily="18" charset="0"/>
                <a:cs typeface="Times New Roman" pitchFamily="18" charset="0"/>
              </a:rPr>
              <a:t>пауза. </a:t>
            </a:r>
            <a:endParaRPr lang="ru-RU" sz="1900" dirty="0" smtClean="0">
              <a:solidFill>
                <a:schemeClr val="accent4">
                  <a:lumMod val="50000"/>
                </a:schemeClr>
              </a:solidFill>
              <a:latin typeface="Times New Roman" pitchFamily="18" charset="0"/>
              <a:cs typeface="Times New Roman" pitchFamily="18" charset="0"/>
            </a:endParaRPr>
          </a:p>
          <a:p>
            <a:pPr marL="0" indent="0">
              <a:buFont typeface="Wingdings" pitchFamily="2" charset="2"/>
              <a:buChar char="q"/>
            </a:pPr>
            <a:r>
              <a:rPr lang="ru-RU" sz="1900" dirty="0" smtClean="0">
                <a:solidFill>
                  <a:schemeClr val="accent4">
                    <a:lumMod val="50000"/>
                  </a:schemeClr>
                </a:solidFill>
                <a:latin typeface="Times New Roman" pitchFamily="18" charset="0"/>
                <a:cs typeface="Times New Roman" pitchFamily="18" charset="0"/>
              </a:rPr>
              <a:t>Практическая </a:t>
            </a:r>
            <a:r>
              <a:rPr lang="ru-RU" sz="1900" dirty="0">
                <a:solidFill>
                  <a:schemeClr val="accent4">
                    <a:lumMod val="50000"/>
                  </a:schemeClr>
                </a:solidFill>
                <a:latin typeface="Times New Roman" pitchFamily="18" charset="0"/>
                <a:cs typeface="Times New Roman" pitchFamily="18" charset="0"/>
              </a:rPr>
              <a:t>деятельность детей. </a:t>
            </a:r>
            <a:endParaRPr lang="ru-RU" sz="1900" dirty="0" smtClean="0">
              <a:solidFill>
                <a:schemeClr val="accent4">
                  <a:lumMod val="50000"/>
                </a:schemeClr>
              </a:solidFill>
              <a:latin typeface="Times New Roman" pitchFamily="18" charset="0"/>
              <a:cs typeface="Times New Roman" pitchFamily="18" charset="0"/>
            </a:endParaRPr>
          </a:p>
          <a:p>
            <a:pPr marL="0" indent="0">
              <a:buFont typeface="Wingdings" pitchFamily="2" charset="2"/>
              <a:buChar char="q"/>
            </a:pPr>
            <a:r>
              <a:rPr lang="ru-RU" sz="1900" dirty="0" smtClean="0">
                <a:solidFill>
                  <a:schemeClr val="accent4">
                    <a:lumMod val="50000"/>
                  </a:schemeClr>
                </a:solidFill>
                <a:latin typeface="Times New Roman" pitchFamily="18" charset="0"/>
                <a:cs typeface="Times New Roman" pitchFamily="18" charset="0"/>
              </a:rPr>
              <a:t>Уточняющие </a:t>
            </a:r>
            <a:r>
              <a:rPr lang="ru-RU" sz="1900" dirty="0">
                <a:solidFill>
                  <a:schemeClr val="accent4">
                    <a:lumMod val="50000"/>
                  </a:schemeClr>
                </a:solidFill>
                <a:latin typeface="Times New Roman" pitchFamily="18" charset="0"/>
                <a:cs typeface="Times New Roman" pitchFamily="18" charset="0"/>
              </a:rPr>
              <a:t>вопросы. Помощь со стороны взрослого и детей тем, кто затрудняется. </a:t>
            </a:r>
            <a:endParaRPr lang="ru-RU" sz="1900" dirty="0" smtClean="0">
              <a:solidFill>
                <a:schemeClr val="accent4">
                  <a:lumMod val="50000"/>
                </a:schemeClr>
              </a:solidFill>
              <a:latin typeface="Times New Roman" pitchFamily="18" charset="0"/>
              <a:cs typeface="Times New Roman" pitchFamily="18" charset="0"/>
            </a:endParaRPr>
          </a:p>
        </p:txBody>
      </p:sp>
      <p:sp>
        <p:nvSpPr>
          <p:cNvPr id="5" name="Прямоугольник 4"/>
          <p:cNvSpPr/>
          <p:nvPr/>
        </p:nvSpPr>
        <p:spPr>
          <a:xfrm>
            <a:off x="4214810" y="4357695"/>
            <a:ext cx="4643470" cy="2031325"/>
          </a:xfrm>
          <a:prstGeom prst="rect">
            <a:avLst/>
          </a:prstGeom>
        </p:spPr>
        <p:txBody>
          <a:bodyPr wrap="square">
            <a:spAutoFit/>
          </a:bodyPr>
          <a:lstStyle/>
          <a:p>
            <a:pPr>
              <a:buFont typeface="Wingdings" pitchFamily="2" charset="2"/>
              <a:buChar char="q"/>
            </a:pPr>
            <a:r>
              <a:rPr lang="ru-RU" dirty="0" smtClean="0">
                <a:solidFill>
                  <a:schemeClr val="accent4">
                    <a:lumMod val="50000"/>
                  </a:schemeClr>
                </a:solidFill>
                <a:latin typeface="Times New Roman" pitchFamily="18" charset="0"/>
                <a:cs typeface="Times New Roman" pitchFamily="18" charset="0"/>
              </a:rPr>
              <a:t>Анализ и самооценка деятельности детьми. </a:t>
            </a:r>
          </a:p>
          <a:p>
            <a:pPr>
              <a:buFont typeface="Wingdings" pitchFamily="2" charset="2"/>
              <a:buChar char="q"/>
            </a:pPr>
            <a:r>
              <a:rPr lang="ru-RU" dirty="0" smtClean="0">
                <a:solidFill>
                  <a:schemeClr val="accent4">
                    <a:lumMod val="50000"/>
                  </a:schemeClr>
                </a:solidFill>
                <a:latin typeface="Times New Roman" pitchFamily="18" charset="0"/>
                <a:cs typeface="Times New Roman" pitchFamily="18" charset="0"/>
              </a:rPr>
              <a:t>При обучении детей различным способам преобразования материалов, наиболее значительное место среди используемых методов и приемов занимает показ способов работы</a:t>
            </a:r>
            <a:r>
              <a:rPr lang="ru-RU" dirty="0" smtClean="0">
                <a:solidFill>
                  <a:schemeClr val="accent1">
                    <a:lumMod val="50000"/>
                  </a:schemeClr>
                </a:solidFill>
                <a:latin typeface="Times New Roman" pitchFamily="18" charset="0"/>
                <a:cs typeface="Times New Roman" pitchFamily="18" charset="0"/>
              </a:rPr>
              <a:t>.</a:t>
            </a:r>
            <a:endParaRPr lang="ru-RU" dirty="0">
              <a:solidFill>
                <a:schemeClr val="accent1">
                  <a:lumMod val="5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161681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2771800" y="111362"/>
            <a:ext cx="6372200" cy="602994"/>
          </a:xfrm>
        </p:spPr>
        <p:txBody>
          <a:bodyPr>
            <a:normAutofit/>
          </a:bodyPr>
          <a:lstStyle/>
          <a:p>
            <a:r>
              <a:rPr lang="ru-RU" sz="2800" b="1" dirty="0" smtClean="0">
                <a:effectLst/>
                <a:latin typeface="Times New Roman" pitchFamily="18" charset="0"/>
                <a:cs typeface="Times New Roman" pitchFamily="18" charset="0"/>
              </a:rPr>
              <a:t>Виды поделок по технике исполнения</a:t>
            </a:r>
            <a:endParaRPr lang="ru-RU" sz="2800" b="1" dirty="0">
              <a:effectLst/>
              <a:latin typeface="Times New Roman" pitchFamily="18" charset="0"/>
              <a:cs typeface="Times New Roman" pitchFamily="18" charset="0"/>
            </a:endParaRPr>
          </a:p>
        </p:txBody>
      </p:sp>
      <p:sp>
        <p:nvSpPr>
          <p:cNvPr id="6" name="Объект 5"/>
          <p:cNvSpPr>
            <a:spLocks noGrp="1"/>
          </p:cNvSpPr>
          <p:nvPr>
            <p:ph idx="1"/>
          </p:nvPr>
        </p:nvSpPr>
        <p:spPr>
          <a:xfrm>
            <a:off x="2285984" y="857232"/>
            <a:ext cx="6750512" cy="6000768"/>
          </a:xfrm>
        </p:spPr>
        <p:txBody>
          <a:bodyPr>
            <a:normAutofit fontScale="47500" lnSpcReduction="20000"/>
          </a:bodyPr>
          <a:lstStyle/>
          <a:p>
            <a:pPr>
              <a:buNone/>
            </a:pPr>
            <a:endParaRPr lang="ru-RU" sz="2400" dirty="0" smtClean="0"/>
          </a:p>
          <a:p>
            <a:pPr>
              <a:buFont typeface="Wingdings" pitchFamily="2" charset="2"/>
              <a:buChar char="q"/>
            </a:pPr>
            <a:r>
              <a:rPr lang="ru-RU" sz="3800" dirty="0" smtClean="0">
                <a:latin typeface="Times New Roman" pitchFamily="18" charset="0"/>
                <a:cs typeface="Times New Roman" pitchFamily="18" charset="0"/>
              </a:rPr>
              <a:t>Конструирование — создание объёмных поделок путём соединения отдельных фрагментов и элементов в целостный образ.</a:t>
            </a:r>
          </a:p>
          <a:p>
            <a:pPr lvl="0">
              <a:buFont typeface="Wingdings" pitchFamily="2" charset="2"/>
              <a:buChar char="q"/>
            </a:pPr>
            <a:r>
              <a:rPr lang="ru-RU" sz="3800" dirty="0" smtClean="0">
                <a:latin typeface="Times New Roman" pitchFamily="18" charset="0"/>
                <a:cs typeface="Times New Roman" pitchFamily="18" charset="0"/>
              </a:rPr>
              <a:t>Аппликация — присоединение деталей композиции к фону (получаются картины, Виды конструирования и аппликации из природного материала:</a:t>
            </a:r>
          </a:p>
          <a:p>
            <a:pPr lvl="0">
              <a:buFont typeface="Wingdings" pitchFamily="2" charset="2"/>
              <a:buChar char="q"/>
            </a:pPr>
            <a:r>
              <a:rPr lang="ru-RU" sz="3800" dirty="0" smtClean="0">
                <a:latin typeface="Times New Roman" pitchFamily="18" charset="0"/>
                <a:cs typeface="Times New Roman" pitchFamily="18" charset="0"/>
              </a:rPr>
              <a:t>Предметное конструирование — единичная объёмная фигурка или аппликация (бабочка, цветок, ослик, кошечка, гномик и т. д.).</a:t>
            </a:r>
          </a:p>
          <a:p>
            <a:pPr lvl="0">
              <a:buFont typeface="Wingdings" pitchFamily="2" charset="2"/>
              <a:buChar char="q"/>
            </a:pPr>
            <a:r>
              <a:rPr lang="ru-RU" sz="3800" dirty="0" smtClean="0">
                <a:latin typeface="Times New Roman" pitchFamily="18" charset="0"/>
                <a:cs typeface="Times New Roman" pitchFamily="18" charset="0"/>
              </a:rPr>
              <a:t>Сюжетная композиция («На арене цирка», «Лесная школа», «День рождения принцессы» и т. д.) — дети работают в подгруппах или коллективно, сочиняют и рассказывают сказочные истории, дают словесные характеристики своим героям, создают живые образы (добрая черепаха, шаловливый зайчик, важный слон), составляют из отдельных фигурок единую композицию на основе самостоятельно придуманного сюжета или «оживления» героев любимых сказок и мультфильмов.</a:t>
            </a:r>
          </a:p>
          <a:p>
            <a:pPr lvl="0">
              <a:buFont typeface="Wingdings" pitchFamily="2" charset="2"/>
              <a:buChar char="q"/>
            </a:pPr>
            <a:r>
              <a:rPr lang="ru-RU" sz="3800" dirty="0" smtClean="0">
                <a:latin typeface="Times New Roman" pitchFamily="18" charset="0"/>
                <a:cs typeface="Times New Roman" pitchFamily="18" charset="0"/>
              </a:rPr>
              <a:t>Создание больших композиций на территории детского сада: плоскостных (ковёр из листьев, палочек, камешков, ракушек), а также объёмных (средневековый город с замком и домами, окружённый крепостью, подъёмными мостами и рвами или космодром с ракетами и роботами). Это групповая работа, которая занимает до нескольких недель (коллажи, мозаичные панно).</a:t>
            </a:r>
          </a:p>
          <a:p>
            <a:pPr marL="0" indent="0">
              <a:buNone/>
            </a:pPr>
            <a:endParaRPr lang="ru-RU" sz="2400" dirty="0"/>
          </a:p>
        </p:txBody>
      </p:sp>
      <p:pic>
        <p:nvPicPr>
          <p:cNvPr id="307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7949"/>
          <a:stretch/>
        </p:blipFill>
        <p:spPr bwMode="auto">
          <a:xfrm>
            <a:off x="230731" y="4077072"/>
            <a:ext cx="1929351" cy="259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40475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Содержимое 6" descr="IMG20240320094852.jpg"/>
          <p:cNvPicPr>
            <a:picLocks noGrp="1" noChangeAspect="1"/>
          </p:cNvPicPr>
          <p:nvPr>
            <p:ph sz="half" idx="2"/>
          </p:nvPr>
        </p:nvPicPr>
        <p:blipFill>
          <a:blip r:embed="rId2" cstate="print"/>
          <a:stretch>
            <a:fillRect/>
          </a:stretch>
        </p:blipFill>
        <p:spPr>
          <a:xfrm>
            <a:off x="107505" y="2714620"/>
            <a:ext cx="2821421" cy="3979736"/>
          </a:xfrm>
        </p:spPr>
      </p:pic>
      <p:sp>
        <p:nvSpPr>
          <p:cNvPr id="4" name="Заголовок 3"/>
          <p:cNvSpPr>
            <a:spLocks noGrp="1"/>
          </p:cNvSpPr>
          <p:nvPr>
            <p:ph type="title"/>
          </p:nvPr>
        </p:nvSpPr>
        <p:spPr>
          <a:xfrm>
            <a:off x="1763688" y="111362"/>
            <a:ext cx="7380312" cy="602994"/>
          </a:xfrm>
        </p:spPr>
        <p:txBody>
          <a:bodyPr>
            <a:normAutofit fontScale="90000"/>
          </a:bodyPr>
          <a:lstStyle/>
          <a:p>
            <a:r>
              <a:rPr lang="ru-RU" sz="2400" b="1" dirty="0" smtClean="0">
                <a:latin typeface="Times New Roman" pitchFamily="18" charset="0"/>
                <a:cs typeface="Times New Roman" pitchFamily="18" charset="0"/>
              </a:rPr>
              <a:t> </a:t>
            </a:r>
            <a:r>
              <a:rPr lang="ru-RU" sz="2400" b="1" dirty="0" smtClean="0">
                <a:effectLst/>
                <a:latin typeface="Times New Roman" pitchFamily="18" charset="0"/>
                <a:cs typeface="Times New Roman" pitchFamily="18" charset="0"/>
              </a:rPr>
              <a:t>При организации занятий по обучению детей ручному труду соблюдаются следующие условия: </a:t>
            </a:r>
            <a:endParaRPr lang="ru-RU" sz="2400" dirty="0">
              <a:effectLst/>
            </a:endParaRPr>
          </a:p>
        </p:txBody>
      </p:sp>
      <p:sp>
        <p:nvSpPr>
          <p:cNvPr id="6" name="Объект 5"/>
          <p:cNvSpPr>
            <a:spLocks noGrp="1"/>
          </p:cNvSpPr>
          <p:nvPr>
            <p:ph sz="half" idx="1"/>
          </p:nvPr>
        </p:nvSpPr>
        <p:spPr>
          <a:xfrm>
            <a:off x="2928926" y="857232"/>
            <a:ext cx="6215074" cy="5668113"/>
          </a:xfrm>
        </p:spPr>
        <p:txBody>
          <a:bodyPr>
            <a:noAutofit/>
          </a:bodyPr>
          <a:lstStyle/>
          <a:p>
            <a:pPr marL="0" indent="0">
              <a:spcBef>
                <a:spcPts val="200"/>
              </a:spcBef>
              <a:buFont typeface="Wingdings" pitchFamily="2" charset="2"/>
              <a:buChar char="q"/>
            </a:pPr>
            <a:r>
              <a:rPr lang="ru-RU" sz="1800" dirty="0" smtClean="0">
                <a:latin typeface="Times New Roman" pitchFamily="18" charset="0"/>
                <a:cs typeface="Times New Roman" pitchFamily="18" charset="0"/>
              </a:rPr>
              <a:t>Учитываются </a:t>
            </a:r>
            <a:r>
              <a:rPr lang="ru-RU" sz="1800" dirty="0">
                <a:latin typeface="Times New Roman" pitchFamily="18" charset="0"/>
                <a:cs typeface="Times New Roman" pitchFamily="18" charset="0"/>
              </a:rPr>
              <a:t>возрастные и индивидуальные особенности детей. при отборе содержания для ручного труда и образцов </a:t>
            </a:r>
            <a:r>
              <a:rPr lang="ru-RU" sz="1800" dirty="0" smtClean="0">
                <a:latin typeface="Times New Roman" pitchFamily="18" charset="0"/>
                <a:cs typeface="Times New Roman" pitchFamily="18" charset="0"/>
              </a:rPr>
              <a:t>игрушек  </a:t>
            </a:r>
            <a:r>
              <a:rPr lang="ru-RU" sz="1800" dirty="0">
                <a:latin typeface="Times New Roman" pitchFamily="18" charset="0"/>
                <a:cs typeface="Times New Roman" pitchFamily="18" charset="0"/>
              </a:rPr>
              <a:t>для изготовления детьми учитываем разницу в </a:t>
            </a:r>
            <a:r>
              <a:rPr lang="ru-RU" sz="1800" dirty="0" smtClean="0">
                <a:latin typeface="Times New Roman" pitchFamily="18" charset="0"/>
                <a:cs typeface="Times New Roman" pitchFamily="18" charset="0"/>
              </a:rPr>
              <a:t> интересах </a:t>
            </a:r>
            <a:r>
              <a:rPr lang="ru-RU" sz="1800" dirty="0">
                <a:latin typeface="Times New Roman" pitchFamily="18" charset="0"/>
                <a:cs typeface="Times New Roman" pitchFamily="18" charset="0"/>
              </a:rPr>
              <a:t>мальчиков и девочек</a:t>
            </a:r>
            <a:r>
              <a:rPr lang="ru-RU" sz="1800" dirty="0" smtClean="0">
                <a:latin typeface="Times New Roman" pitchFamily="18" charset="0"/>
                <a:cs typeface="Times New Roman" pitchFamily="18" charset="0"/>
              </a:rPr>
              <a:t>. </a:t>
            </a:r>
          </a:p>
          <a:p>
            <a:pPr marL="0" indent="0">
              <a:spcBef>
                <a:spcPts val="200"/>
              </a:spcBef>
              <a:buFont typeface="Wingdings" pitchFamily="2" charset="2"/>
              <a:buChar char="q"/>
            </a:pPr>
            <a:r>
              <a:rPr lang="ru-RU" sz="1800" dirty="0" smtClean="0">
                <a:latin typeface="Times New Roman" pitchFamily="18" charset="0"/>
                <a:cs typeface="Times New Roman" pitchFamily="18" charset="0"/>
              </a:rPr>
              <a:t>Каждая </a:t>
            </a:r>
            <a:r>
              <a:rPr lang="ru-RU" sz="1800" dirty="0">
                <a:latin typeface="Times New Roman" pitchFamily="18" charset="0"/>
                <a:cs typeface="Times New Roman" pitchFamily="18" charset="0"/>
              </a:rPr>
              <a:t>поделка должна быть интересна детям </a:t>
            </a:r>
            <a:r>
              <a:rPr lang="ru-RU" sz="1800" dirty="0" smtClean="0">
                <a:latin typeface="Times New Roman" pitchFamily="18" charset="0"/>
                <a:cs typeface="Times New Roman" pitchFamily="18" charset="0"/>
              </a:rPr>
              <a:t>по содержанию </a:t>
            </a:r>
            <a:r>
              <a:rPr lang="ru-RU" sz="1800" dirty="0">
                <a:latin typeface="Times New Roman" pitchFamily="18" charset="0"/>
                <a:cs typeface="Times New Roman" pitchFamily="18" charset="0"/>
              </a:rPr>
              <a:t>и находить конкретное практическое </a:t>
            </a:r>
            <a:r>
              <a:rPr lang="ru-RU" sz="1800" dirty="0" smtClean="0">
                <a:latin typeface="Times New Roman" pitchFamily="18" charset="0"/>
                <a:cs typeface="Times New Roman" pitchFamily="18" charset="0"/>
              </a:rPr>
              <a:t>применение.  </a:t>
            </a:r>
          </a:p>
          <a:p>
            <a:pPr marL="0" indent="0">
              <a:spcBef>
                <a:spcPts val="200"/>
              </a:spcBef>
              <a:buFont typeface="Wingdings" pitchFamily="2" charset="2"/>
              <a:buChar char="q"/>
            </a:pPr>
            <a:r>
              <a:rPr lang="ru-RU" sz="1800" dirty="0" smtClean="0">
                <a:latin typeface="Times New Roman" pitchFamily="18" charset="0"/>
                <a:cs typeface="Times New Roman" pitchFamily="18" charset="0"/>
              </a:rPr>
              <a:t>Используется  усложнение технических и изобразительных средств </a:t>
            </a:r>
            <a:r>
              <a:rPr lang="ru-RU" sz="1800" dirty="0">
                <a:latin typeface="Times New Roman" pitchFamily="18" charset="0"/>
                <a:cs typeface="Times New Roman" pitchFamily="18" charset="0"/>
              </a:rPr>
              <a:t>обучения для </a:t>
            </a:r>
            <a:r>
              <a:rPr lang="ru-RU" sz="1800" dirty="0" smtClean="0">
                <a:latin typeface="Times New Roman" pitchFamily="18" charset="0"/>
                <a:cs typeface="Times New Roman" pitchFamily="18" charset="0"/>
              </a:rPr>
              <a:t>придания занятиям </a:t>
            </a:r>
            <a:r>
              <a:rPr lang="ru-RU" sz="1800" dirty="0">
                <a:latin typeface="Times New Roman" pitchFamily="18" charset="0"/>
                <a:cs typeface="Times New Roman" pitchFamily="18" charset="0"/>
              </a:rPr>
              <a:t>обучающего </a:t>
            </a:r>
            <a:r>
              <a:rPr lang="ru-RU" sz="1800" dirty="0" smtClean="0">
                <a:latin typeface="Times New Roman" pitchFamily="18" charset="0"/>
                <a:cs typeface="Times New Roman" pitchFamily="18" charset="0"/>
              </a:rPr>
              <a:t>и развивающего </a:t>
            </a:r>
            <a:r>
              <a:rPr lang="ru-RU" sz="1800" dirty="0">
                <a:latin typeface="Times New Roman" pitchFamily="18" charset="0"/>
                <a:cs typeface="Times New Roman" pitchFamily="18" charset="0"/>
              </a:rPr>
              <a:t>характера. </a:t>
            </a:r>
            <a:endParaRPr lang="ru-RU" sz="1800" dirty="0" smtClean="0">
              <a:latin typeface="Times New Roman" pitchFamily="18" charset="0"/>
              <a:cs typeface="Times New Roman" pitchFamily="18" charset="0"/>
            </a:endParaRPr>
          </a:p>
          <a:p>
            <a:pPr marL="0" indent="0">
              <a:spcBef>
                <a:spcPts val="200"/>
              </a:spcBef>
              <a:buFont typeface="Wingdings" pitchFamily="2" charset="2"/>
              <a:buChar char="q"/>
            </a:pPr>
            <a:r>
              <a:rPr lang="ru-RU" sz="1800" dirty="0" smtClean="0">
                <a:latin typeface="Times New Roman" pitchFamily="18" charset="0"/>
                <a:cs typeface="Times New Roman" pitchFamily="18" charset="0"/>
              </a:rPr>
              <a:t> Любой </a:t>
            </a:r>
            <a:r>
              <a:rPr lang="ru-RU" sz="1800" dirty="0">
                <a:latin typeface="Times New Roman" pitchFamily="18" charset="0"/>
                <a:cs typeface="Times New Roman" pitchFamily="18" charset="0"/>
              </a:rPr>
              <a:t>результат, т. е. вещь, сделанная руками </a:t>
            </a:r>
            <a:endParaRPr lang="ru-RU" sz="1800" dirty="0" smtClean="0">
              <a:latin typeface="Times New Roman" pitchFamily="18" charset="0"/>
              <a:cs typeface="Times New Roman" pitchFamily="18" charset="0"/>
            </a:endParaRPr>
          </a:p>
          <a:p>
            <a:pPr marL="0" indent="0">
              <a:spcBef>
                <a:spcPts val="200"/>
              </a:spcBef>
              <a:buNone/>
            </a:pPr>
            <a:r>
              <a:rPr lang="ru-RU" sz="1800" dirty="0" smtClean="0">
                <a:latin typeface="Times New Roman" pitchFamily="18" charset="0"/>
                <a:cs typeface="Times New Roman" pitchFamily="18" charset="0"/>
              </a:rPr>
              <a:t> ребенка</a:t>
            </a:r>
            <a:r>
              <a:rPr lang="ru-RU" sz="1800" dirty="0">
                <a:latin typeface="Times New Roman" pitchFamily="18" charset="0"/>
                <a:cs typeface="Times New Roman" pitchFamily="18" charset="0"/>
              </a:rPr>
              <a:t>, должна положительно оцениваться </a:t>
            </a:r>
            <a:r>
              <a:rPr lang="ru-RU" sz="1800" dirty="0" smtClean="0">
                <a:latin typeface="Times New Roman" pitchFamily="18" charset="0"/>
                <a:cs typeface="Times New Roman" pitchFamily="18" charset="0"/>
              </a:rPr>
              <a:t>взрослым,  </a:t>
            </a:r>
            <a:r>
              <a:rPr lang="ru-RU" sz="1800" dirty="0">
                <a:latin typeface="Times New Roman" pitchFamily="18" charset="0"/>
                <a:cs typeface="Times New Roman" pitchFamily="18" charset="0"/>
              </a:rPr>
              <a:t>даже если участие малыша было </a:t>
            </a:r>
            <a:r>
              <a:rPr lang="ru-RU" sz="1800" dirty="0" smtClean="0">
                <a:latin typeface="Times New Roman" pitchFamily="18" charset="0"/>
                <a:cs typeface="Times New Roman" pitchFamily="18" charset="0"/>
              </a:rPr>
              <a:t>минимальным</a:t>
            </a:r>
            <a:r>
              <a:rPr lang="ru-RU" sz="1800" dirty="0">
                <a:latin typeface="Times New Roman" pitchFamily="18" charset="0"/>
                <a:cs typeface="Times New Roman" pitchFamily="18" charset="0"/>
              </a:rPr>
              <a:t>; </a:t>
            </a:r>
            <a:endParaRPr lang="ru-RU" sz="1800" dirty="0" smtClean="0">
              <a:latin typeface="Times New Roman" pitchFamily="18" charset="0"/>
              <a:cs typeface="Times New Roman" pitchFamily="18" charset="0"/>
            </a:endParaRPr>
          </a:p>
          <a:p>
            <a:pPr marL="0" indent="0">
              <a:spcBef>
                <a:spcPts val="200"/>
              </a:spcBef>
              <a:buFont typeface="Wingdings" pitchFamily="2" charset="2"/>
              <a:buChar char="q"/>
            </a:pPr>
            <a:r>
              <a:rPr lang="ru-RU" sz="1800" dirty="0" smtClean="0">
                <a:latin typeface="Times New Roman" pitchFamily="18" charset="0"/>
                <a:cs typeface="Times New Roman" pitchFamily="18" charset="0"/>
              </a:rPr>
              <a:t>О </a:t>
            </a:r>
            <a:r>
              <a:rPr lang="ru-RU" sz="1800" dirty="0">
                <a:latin typeface="Times New Roman" pitchFamily="18" charset="0"/>
                <a:cs typeface="Times New Roman" pitchFamily="18" charset="0"/>
              </a:rPr>
              <a:t>результатах продуктивной деятельности ребенка рассказывается его родителям, приходящим в группу взрослым, показываем им поделки, публично выражая свое одобрение и похвалу. </a:t>
            </a:r>
            <a:endParaRPr lang="ru-RU" sz="1800" dirty="0" smtClean="0">
              <a:latin typeface="Times New Roman" pitchFamily="18" charset="0"/>
              <a:cs typeface="Times New Roman" pitchFamily="18" charset="0"/>
            </a:endParaRPr>
          </a:p>
          <a:p>
            <a:pPr marL="0" indent="0">
              <a:spcBef>
                <a:spcPts val="200"/>
              </a:spcBef>
              <a:buFont typeface="Wingdings" pitchFamily="2" charset="2"/>
              <a:buChar char="q"/>
            </a:pPr>
            <a:r>
              <a:rPr lang="ru-RU" sz="1800" dirty="0" smtClean="0">
                <a:latin typeface="Times New Roman" pitchFamily="18" charset="0"/>
                <a:cs typeface="Times New Roman" pitchFamily="18" charset="0"/>
              </a:rPr>
              <a:t>Занятия </a:t>
            </a:r>
            <a:r>
              <a:rPr lang="ru-RU" sz="1800" dirty="0">
                <a:latin typeface="Times New Roman" pitchFamily="18" charset="0"/>
                <a:cs typeface="Times New Roman" pitchFamily="18" charset="0"/>
              </a:rPr>
              <a:t>строится так, чтобы нести детям положительный эмоциональный настрой, воспитывать у детей нравственные понятия.</a:t>
            </a:r>
          </a:p>
        </p:txBody>
      </p:sp>
    </p:spTree>
    <p:extLst>
      <p:ext uri="{BB962C8B-B14F-4D97-AF65-F5344CB8AC3E}">
        <p14:creationId xmlns:p14="http://schemas.microsoft.com/office/powerpoint/2010/main" val="2400859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2771800" y="111362"/>
            <a:ext cx="6372200" cy="888746"/>
          </a:xfrm>
        </p:spPr>
        <p:txBody>
          <a:bodyPr>
            <a:noAutofit/>
          </a:bodyPr>
          <a:lstStyle/>
          <a:p>
            <a:r>
              <a:rPr lang="ru-RU" sz="2800" b="1" dirty="0" smtClean="0">
                <a:effectLst/>
                <a:latin typeface="Times New Roman" pitchFamily="18" charset="0"/>
                <a:cs typeface="Times New Roman" pitchFamily="18" charset="0"/>
              </a:rPr>
              <a:t>Требования безопасности во время занятия</a:t>
            </a:r>
            <a:endParaRPr lang="ru-RU" sz="2800" b="1" dirty="0">
              <a:effectLst/>
              <a:latin typeface="Times New Roman" pitchFamily="18" charset="0"/>
              <a:cs typeface="Times New Roman" pitchFamily="18" charset="0"/>
            </a:endParaRPr>
          </a:p>
        </p:txBody>
      </p:sp>
      <p:sp>
        <p:nvSpPr>
          <p:cNvPr id="6" name="Объект 5"/>
          <p:cNvSpPr>
            <a:spLocks noGrp="1"/>
          </p:cNvSpPr>
          <p:nvPr>
            <p:ph idx="1"/>
          </p:nvPr>
        </p:nvSpPr>
        <p:spPr>
          <a:xfrm>
            <a:off x="2771800" y="1000108"/>
            <a:ext cx="6264696" cy="5857892"/>
          </a:xfrm>
        </p:spPr>
        <p:txBody>
          <a:bodyPr>
            <a:normAutofit fontScale="55000" lnSpcReduction="20000"/>
          </a:bodyPr>
          <a:lstStyle/>
          <a:p>
            <a:pPr marL="0" indent="0">
              <a:buFont typeface="Wingdings" pitchFamily="2" charset="2"/>
              <a:buChar char="q"/>
            </a:pPr>
            <a:r>
              <a:rPr lang="ru-RU" sz="2400" dirty="0" smtClean="0"/>
              <a:t> </a:t>
            </a:r>
            <a:r>
              <a:rPr lang="ru-RU" sz="3300" dirty="0">
                <a:latin typeface="Times New Roman" pitchFamily="18" charset="0"/>
                <a:cs typeface="Times New Roman" pitchFamily="18" charset="0"/>
              </a:rPr>
              <a:t>Рабочее место ребенка должно содержаться в чистоте; по напоминанию воспитателя периодически (во время занятия) убираются детьми отходы, обрезки материалов в специально отведенное место (разнос, коробку). </a:t>
            </a:r>
            <a:endParaRPr lang="ru-RU" sz="3300" dirty="0" smtClean="0">
              <a:latin typeface="Times New Roman" pitchFamily="18" charset="0"/>
              <a:cs typeface="Times New Roman" pitchFamily="18" charset="0"/>
            </a:endParaRPr>
          </a:p>
          <a:p>
            <a:pPr marL="0" indent="0">
              <a:buFont typeface="Wingdings" pitchFamily="2" charset="2"/>
              <a:buChar char="q"/>
            </a:pPr>
            <a:r>
              <a:rPr lang="ru-RU" sz="3300" dirty="0" smtClean="0">
                <a:latin typeface="Times New Roman" pitchFamily="18" charset="0"/>
                <a:cs typeface="Times New Roman" pitchFamily="18" charset="0"/>
              </a:rPr>
              <a:t>Ножницы </a:t>
            </a:r>
            <a:r>
              <a:rPr lang="ru-RU" sz="3300" dirty="0">
                <a:latin typeface="Times New Roman" pitchFamily="18" charset="0"/>
                <a:cs typeface="Times New Roman" pitchFamily="18" charset="0"/>
              </a:rPr>
              <a:t>класть сомкнутыми концами от себя, использовать ножницы с тупыми концами. Работает с шилом только воспитатель выполнять проколы в отведенном месте на столе, убирать после пользования в стойку-подставку шилом вниз. </a:t>
            </a:r>
            <a:endParaRPr lang="ru-RU" sz="3300" dirty="0" smtClean="0">
              <a:latin typeface="Times New Roman" pitchFamily="18" charset="0"/>
              <a:cs typeface="Times New Roman" pitchFamily="18" charset="0"/>
            </a:endParaRPr>
          </a:p>
          <a:p>
            <a:pPr marL="0" indent="0">
              <a:buFont typeface="Wingdings" pitchFamily="2" charset="2"/>
              <a:buChar char="q"/>
            </a:pPr>
            <a:r>
              <a:rPr lang="ru-RU" sz="3300" dirty="0" smtClean="0">
                <a:latin typeface="Times New Roman" pitchFamily="18" charset="0"/>
                <a:cs typeface="Times New Roman" pitchFamily="18" charset="0"/>
              </a:rPr>
              <a:t>Работать </a:t>
            </a:r>
            <a:r>
              <a:rPr lang="ru-RU" sz="3300" dirty="0">
                <a:latin typeface="Times New Roman" pitchFamily="18" charset="0"/>
                <a:cs typeface="Times New Roman" pitchFamily="18" charset="0"/>
              </a:rPr>
              <a:t>с иглой строго на своем рабочем месте, пользоваться наперстком, ни в коем случае не брать нитку с иголкой в рот. Не оставлять иголку на столе, втыкать в игольницу. Воспитатель постоянно контролирует расстояние между детьми при шитье, проверяет наличие игл по счету. </a:t>
            </a:r>
            <a:endParaRPr lang="ru-RU" sz="3300" dirty="0" smtClean="0">
              <a:latin typeface="Times New Roman" pitchFamily="18" charset="0"/>
              <a:cs typeface="Times New Roman" pitchFamily="18" charset="0"/>
            </a:endParaRPr>
          </a:p>
          <a:p>
            <a:pPr marL="0" indent="0">
              <a:buFont typeface="Wingdings" pitchFamily="2" charset="2"/>
              <a:buChar char="q"/>
            </a:pPr>
            <a:r>
              <a:rPr lang="ru-RU" sz="3300" dirty="0" smtClean="0">
                <a:latin typeface="Times New Roman" pitchFamily="18" charset="0"/>
                <a:cs typeface="Times New Roman" pitchFamily="18" charset="0"/>
              </a:rPr>
              <a:t>По </a:t>
            </a:r>
            <a:r>
              <a:rPr lang="ru-RU" sz="3300" dirty="0">
                <a:latin typeface="Times New Roman" pitchFamily="18" charset="0"/>
                <a:cs typeface="Times New Roman" pitchFamily="18" charset="0"/>
              </a:rPr>
              <a:t>мере загрязнения рук клеем, вытирать их салфеткой; не пробовать клей на вкус, не трогать грязными руками нос, глаза. </a:t>
            </a:r>
            <a:endParaRPr lang="ru-RU" sz="3300" dirty="0" smtClean="0">
              <a:latin typeface="Times New Roman" pitchFamily="18" charset="0"/>
              <a:cs typeface="Times New Roman" pitchFamily="18" charset="0"/>
            </a:endParaRPr>
          </a:p>
          <a:p>
            <a:pPr marL="0" indent="0">
              <a:buFont typeface="Wingdings" pitchFamily="2" charset="2"/>
              <a:buChar char="q"/>
            </a:pPr>
            <a:r>
              <a:rPr lang="ru-RU" sz="3300" dirty="0" smtClean="0">
                <a:latin typeface="Times New Roman" pitchFamily="18" charset="0"/>
                <a:cs typeface="Times New Roman" pitchFamily="18" charset="0"/>
              </a:rPr>
              <a:t>При </a:t>
            </a:r>
            <a:r>
              <a:rPr lang="ru-RU" sz="3300" dirty="0">
                <a:latin typeface="Times New Roman" pitchFamily="18" charset="0"/>
                <a:cs typeface="Times New Roman" pitchFamily="18" charset="0"/>
              </a:rPr>
              <a:t>изготовлении поделок из природного, бросового материала не брать в рот мелких предметов (кусочков проволоки, бусинок, пуговиц, палочек). Не пробовать на вкус косточки, растения, семена. </a:t>
            </a:r>
            <a:endParaRPr lang="ru-RU" sz="3300" dirty="0" smtClean="0">
              <a:latin typeface="Times New Roman" pitchFamily="18" charset="0"/>
              <a:cs typeface="Times New Roman" pitchFamily="18" charset="0"/>
            </a:endParaRPr>
          </a:p>
          <a:p>
            <a:pPr marL="0" indent="0">
              <a:buFont typeface="Wingdings" pitchFamily="2" charset="2"/>
              <a:buChar char="q"/>
            </a:pPr>
            <a:r>
              <a:rPr lang="ru-RU" sz="3300" dirty="0" smtClean="0">
                <a:latin typeface="Times New Roman" pitchFamily="18" charset="0"/>
                <a:cs typeface="Times New Roman" pitchFamily="18" charset="0"/>
              </a:rPr>
              <a:t>Материал </a:t>
            </a:r>
            <a:r>
              <a:rPr lang="ru-RU" sz="3300" dirty="0">
                <a:latin typeface="Times New Roman" pitchFamily="18" charset="0"/>
                <a:cs typeface="Times New Roman" pitchFamily="18" charset="0"/>
              </a:rPr>
              <a:t>в младших группах готовит воспитатель , все прорезы, отверстия острыми предметами делает только взрослый.</a:t>
            </a:r>
          </a:p>
        </p:txBody>
      </p:sp>
      <p:pic>
        <p:nvPicPr>
          <p:cNvPr id="4" name="Содержимое 6" descr="IMG20240320094852.jpg"/>
          <p:cNvPicPr>
            <a:picLocks noChangeAspect="1"/>
          </p:cNvPicPr>
          <p:nvPr/>
        </p:nvPicPr>
        <p:blipFill>
          <a:blip r:embed="rId2" cstate="print"/>
          <a:stretch>
            <a:fillRect/>
          </a:stretch>
        </p:blipFill>
        <p:spPr>
          <a:xfrm>
            <a:off x="214282" y="3929066"/>
            <a:ext cx="2392793" cy="2714644"/>
          </a:xfrm>
          <a:prstGeom prst="rect">
            <a:avLst/>
          </a:prstGeom>
        </p:spPr>
      </p:pic>
      <p:pic>
        <p:nvPicPr>
          <p:cNvPr id="5" name="Содержимое 6" descr="IMG20240320094852.jpg"/>
          <p:cNvPicPr>
            <a:picLocks noChangeAspect="1"/>
          </p:cNvPicPr>
          <p:nvPr/>
        </p:nvPicPr>
        <p:blipFill>
          <a:blip r:embed="rId3" cstate="print"/>
          <a:stretch>
            <a:fillRect/>
          </a:stretch>
        </p:blipFill>
        <p:spPr>
          <a:xfrm>
            <a:off x="214282" y="1000108"/>
            <a:ext cx="2357454" cy="2714644"/>
          </a:xfrm>
          <a:prstGeom prst="rect">
            <a:avLst/>
          </a:prstGeom>
        </p:spPr>
      </p:pic>
    </p:spTree>
    <p:extLst>
      <p:ext uri="{BB962C8B-B14F-4D97-AF65-F5344CB8AC3E}">
        <p14:creationId xmlns:p14="http://schemas.microsoft.com/office/powerpoint/2010/main" val="2400859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992ec9e588fe2fce3c2b82ef39bbfecd7297c6b3"/>
</p:tagLst>
</file>

<file path=ppt/theme/theme1.xml><?xml version="1.0" encoding="utf-8"?>
<a:theme xmlns:a="http://schemas.openxmlformats.org/drawingml/2006/main" name="Тема Office">
  <a:themeElements>
    <a:clrScheme name="Солнцестояние">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1505</TotalTime>
  <Words>1359</Words>
  <Application>Microsoft Office PowerPoint</Application>
  <PresentationFormat>Экран (4:3)</PresentationFormat>
  <Paragraphs>81</Paragraphs>
  <Slides>14</Slides>
  <Notes>2</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14</vt:i4>
      </vt:variant>
    </vt:vector>
  </HeadingPairs>
  <TitlesOfParts>
    <vt:vector size="19" baseType="lpstr">
      <vt:lpstr>Arial</vt:lpstr>
      <vt:lpstr>Calibri</vt:lpstr>
      <vt:lpstr>Times New Roman</vt:lpstr>
      <vt:lpstr>Wingdings</vt:lpstr>
      <vt:lpstr>Тема Office</vt:lpstr>
      <vt:lpstr>Мастер класс для воспитателей «Развитие творческих способностей детей старшего дошкольного возраста через изготовление поделок из природного материала» </vt:lpstr>
      <vt:lpstr>Цель: Повышение профессиональной компетентности педагогов в области художественно- эстетического развития  на основе использования природного материала в поделках детей старшего дошкольного возраста. </vt:lpstr>
      <vt:lpstr>Актуальность</vt:lpstr>
      <vt:lpstr>Задачи обучения для старшей группы</vt:lpstr>
      <vt:lpstr>Подготовительная группа</vt:lpstr>
      <vt:lpstr>В работе с детьми используются наиболее эффективные методы и приемы</vt:lpstr>
      <vt:lpstr>Виды поделок по технике исполнения</vt:lpstr>
      <vt:lpstr> При организации занятий по обучению детей ручному труду соблюдаются следующие условия: </vt:lpstr>
      <vt:lpstr>Требования безопасности во время занятия</vt:lpstr>
      <vt:lpstr>  Для успешного развития творческих способностей дошкольников важно создать необходимые условия:    Первое условие — это “Уголок удивительных вещей”, в       котором  хранятся  разнообразный природный и бросовый     материалы для  изготовления поделок.  Такой способ     хранения дает детям возможность  свободного доступа к        материалам, используемым в самостоятельной творческой         деятельности.              Второе условие — это организация образовательного                 процесса: совместная образовательная деятельность               детей и воспитателя; − самостоятельная               деятельность детей; − различные формы               взаимодействия с родителями</vt:lpstr>
      <vt:lpstr>Содержание «Уголка удивительных вещей»</vt:lpstr>
      <vt:lpstr>Требования к оборудованию и материалам </vt:lpstr>
      <vt:lpstr>Требования к оборудованию и материалам </vt:lpstr>
      <vt:lpstr>     Заключение</vt:lpstr>
    </vt:vector>
  </TitlesOfParts>
  <Company>presentation-creation.ru</Company>
  <LinksUpToDate>false</LinksUpToDate>
  <SharedDoc>false</SharedDoc>
  <HyperlinkBase>https://presentation-creation.ru/powerpoint-templates.html</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Зеленые листья деревьев</dc:title>
  <dc:creator>obstinate</dc:creator>
  <dc:description>Шаблон презентации с сайта https://presentation-creation.ru/</dc:description>
  <cp:lastModifiedBy>user</cp:lastModifiedBy>
  <cp:revision>563</cp:revision>
  <dcterms:created xsi:type="dcterms:W3CDTF">2018-02-25T09:09:03Z</dcterms:created>
  <dcterms:modified xsi:type="dcterms:W3CDTF">2024-03-26T05:46:35Z</dcterms:modified>
</cp:coreProperties>
</file>