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6" r:id="rId5"/>
    <p:sldId id="260" r:id="rId6"/>
    <p:sldId id="267" r:id="rId7"/>
    <p:sldId id="264" r:id="rId8"/>
    <p:sldId id="259" r:id="rId9"/>
    <p:sldId id="261" r:id="rId10"/>
    <p:sldId id="262" r:id="rId11"/>
    <p:sldId id="265" r:id="rId12"/>
    <p:sldId id="263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6F9FE"/>
    <a:srgbClr val="D6FAFE"/>
    <a:srgbClr val="F0F5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06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5c49c068b317c-700-518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428737"/>
            <a:ext cx="7772400" cy="1857387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Организация трудового воспитания детей дошкольного возраста на прогулке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/>
            </a:r>
            <a:b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</a:br>
            <a:endParaRPr lang="ru-RU" dirty="0"/>
          </a:p>
        </p:txBody>
      </p:sp>
      <p:sp>
        <p:nvSpPr>
          <p:cNvPr id="10" name="Подзаголовок 9"/>
          <p:cNvSpPr>
            <a:spLocks noGrp="1"/>
          </p:cNvSpPr>
          <p:nvPr>
            <p:ph type="subTitle" idx="1"/>
          </p:nvPr>
        </p:nvSpPr>
        <p:spPr>
          <a:xfrm>
            <a:off x="714348" y="3643314"/>
            <a:ext cx="7929618" cy="1714512"/>
          </a:xfrm>
        </p:spPr>
        <p:txBody>
          <a:bodyPr>
            <a:normAutofit/>
          </a:bodyPr>
          <a:lstStyle/>
          <a:p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cs typeface="Times New Roman" pitchFamily="18" charset="0"/>
              </a:rPr>
              <a:t>Автор презентации: воспитатель1 квалификационной категории </a:t>
            </a:r>
          </a:p>
          <a:p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cs typeface="Times New Roman" pitchFamily="18" charset="0"/>
              </a:rPr>
              <a:t>Юдина Валентина Николаевна</a:t>
            </a:r>
          </a:p>
          <a:p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cs typeface="Times New Roman" pitchFamily="18" charset="0"/>
              </a:rPr>
              <a:t>МОАУ «СОШ № 24 г.Орска»</a:t>
            </a:r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Рисунок1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Зима: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400600"/>
          </a:xfrm>
        </p:spPr>
        <p:txBody>
          <a:bodyPr>
            <a:noAutofit/>
          </a:bodyPr>
          <a:lstStyle/>
          <a:p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Разбрасывание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песка на скользкие дорожки. </a:t>
            </a:r>
            <a:endParaRPr lang="ru-RU" sz="1600" b="1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Помощь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малышам в сооружении горки на их участке.  Посыпание песком дорожек на участке малышей. Уборка снега на участке малышей. </a:t>
            </a:r>
            <a:endParaRPr lang="ru-RU" sz="1600" b="1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Утепление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снегом корней деревьев. Сбор снега в кучу для постройки горки. Сгребание снега в определенное место для постройки фигур. </a:t>
            </a:r>
            <a:endParaRPr lang="ru-RU" sz="1600" b="1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Определить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направление ветра по компасу. Очистка участка от мусора и снега. </a:t>
            </a:r>
            <a:endParaRPr lang="ru-RU" sz="1600" b="1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Расчистка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от снега кормушек, кормление птиц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Расчистка дорожек от снега. Уборка участка от снега, защита корней деревьев от мороза. Сгребание снега к деревьям. 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Сбор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снега для постройки снежного городка. </a:t>
            </a:r>
            <a:endParaRPr lang="ru-RU" sz="1600" b="1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Коллективный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труд на участке по уборке территории. </a:t>
            </a:r>
          </a:p>
          <a:p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Поливка водой ледяной дорожки. Постройка лабиринта. </a:t>
            </a:r>
          </a:p>
          <a:p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Расчистка дорожек, скамейки, от снега. Сгребание снега под кусты и деревья, расчистка дорожек для горки. Уборка участка после снегопада. </a:t>
            </a:r>
          </a:p>
          <a:p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Постройка по выбору детей. Постройка снеговика для детей ясельной группы.  </a:t>
            </a:r>
          </a:p>
          <a:p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Очистить постройки от снега. Очистить горку и постройки от снега.</a:t>
            </a:r>
          </a:p>
          <a:p>
            <a:endParaRPr lang="ru-RU" sz="1600" b="1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36" t="66667" r="35035" b="2731"/>
          <a:stretch/>
        </p:blipFill>
        <p:spPr>
          <a:xfrm>
            <a:off x="1331259" y="3888309"/>
            <a:ext cx="2918012" cy="27823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5" t="36573" r="36205" b="22856"/>
          <a:stretch/>
        </p:blipFill>
        <p:spPr>
          <a:xfrm>
            <a:off x="4932040" y="3888309"/>
            <a:ext cx="3331028" cy="27823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4000"/>
                            </p:stCondLst>
                            <p:childTnLst>
                              <p:par>
                                <p:cTn id="78" presetID="47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6000"/>
                            </p:stCondLst>
                            <p:childTnLst>
                              <p:par>
                                <p:cTn id="84" presetID="47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8000"/>
                            </p:stCondLst>
                            <p:childTnLst>
                              <p:par>
                                <p:cTn id="90" presetID="47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0000"/>
                            </p:stCondLst>
                            <p:childTnLst>
                              <p:par>
                                <p:cTn id="96" presetID="47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2000"/>
                            </p:stCondLst>
                            <p:childTnLst>
                              <p:par>
                                <p:cTn id="102" presetID="47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4000"/>
                            </p:stCondLst>
                            <p:childTnLst>
                              <p:par>
                                <p:cTn id="108" presetID="47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6000"/>
                            </p:stCondLst>
                            <p:childTnLst>
                              <p:par>
                                <p:cTn id="114" presetID="47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8000"/>
                            </p:stCondLst>
                            <p:childTnLst>
                              <p:par>
                                <p:cTn id="120" presetID="47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40000"/>
                            </p:stCondLst>
                            <p:childTnLst>
                              <p:par>
                                <p:cTn id="126" presetID="47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42000"/>
                            </p:stCondLst>
                            <p:childTnLst>
                              <p:par>
                                <p:cTn id="132" presetID="47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44000"/>
                            </p:stCondLst>
                            <p:childTnLst>
                              <p:par>
                                <p:cTn id="138" presetID="47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2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Рисунок1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Весна: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836712"/>
            <a:ext cx="8640960" cy="5400600"/>
          </a:xfrm>
        </p:spPr>
        <p:txBody>
          <a:bodyPr>
            <a:noAutofit/>
          </a:bodyPr>
          <a:lstStyle/>
          <a:p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Помощь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детям младшей группы в уборке участка от прошлогоднего мусора. </a:t>
            </a:r>
            <a:endParaRPr lang="ru-RU" sz="1600" b="1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Уборка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обрезанных веток кустарников и деревьев. Вместе с воспитателем обрезание секатором обломанных, сухих веток кустов и деревьев, их 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уборка</a:t>
            </a:r>
          </a:p>
          <a:p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Участие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 перекопке земли. Подготовка грядок к посеву семян. Определить семена моркови и свеклы (цвет, размер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)..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Переноска торфа на грядки и под деревья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 Окапывание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деревьев и кустарников. </a:t>
            </a:r>
            <a:endParaRPr lang="ru-RU" sz="1600" b="1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Посадка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«аллеи выпускников». Посадка деревьев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Поливка песочного дворика. 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Подготовка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огорода к дальнейшей работе; уборка мусора, подметание дорожек. Найти камни на участке детского сада: серого цвета, круглой формы, большие и маленькие. </a:t>
            </a:r>
            <a:endParaRPr lang="ru-RU" sz="1600" b="1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Определить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силу ветра с помощью флюгера. 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Найти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сходства и различия мать-и-мачехи и подорожника. </a:t>
            </a:r>
            <a:endParaRPr lang="ru-RU" sz="1600" b="1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Уборка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участка от весеннего мусора. Помощь взрослым в уходе за кустарником, произрастающим на участке. Уборка участка от веток и камней. Сбор камней на участке и выкладывание из них композиции. Найти божью коровку и определить ее название. Найти тропу муравья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Работа на огороде. 1-я подгруппа — расчистка граблями участка;2-я подгруппа — вынос мусора. Найти два одинаковых цветка. Прополка сорняков в огороде. Уход за растениями, растущими на участке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Подметание дорожек на участке младших групп.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87"/>
          <a:stretch/>
        </p:blipFill>
        <p:spPr>
          <a:xfrm>
            <a:off x="1672046" y="3758634"/>
            <a:ext cx="2755938" cy="29969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758634"/>
            <a:ext cx="2880320" cy="29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621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0"/>
                            </p:stCondLst>
                            <p:childTnLst>
                              <p:par>
                                <p:cTn id="66" presetID="47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2000"/>
                            </p:stCondLst>
                            <p:childTnLst>
                              <p:par>
                                <p:cTn id="72" presetID="47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4000"/>
                            </p:stCondLst>
                            <p:childTnLst>
                              <p:par>
                                <p:cTn id="78" presetID="47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6000"/>
                            </p:stCondLst>
                            <p:childTnLst>
                              <p:par>
                                <p:cTn id="84" presetID="47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8000"/>
                            </p:stCondLst>
                            <p:childTnLst>
                              <p:par>
                                <p:cTn id="90" presetID="47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0000"/>
                            </p:stCondLst>
                            <p:childTnLst>
                              <p:par>
                                <p:cTn id="96" presetID="47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2000"/>
                            </p:stCondLst>
                            <p:childTnLst>
                              <p:par>
                                <p:cTn id="102" presetID="47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4000"/>
                            </p:stCondLst>
                            <p:childTnLst>
                              <p:par>
                                <p:cTn id="108" presetID="47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6000"/>
                            </p:stCondLst>
                            <p:childTnLst>
                              <p:par>
                                <p:cTn id="114" presetID="47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5c49c068b317c-700-518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Заключение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836713"/>
            <a:ext cx="8640960" cy="4248471"/>
          </a:xfrm>
        </p:spPr>
        <p:txBody>
          <a:bodyPr>
            <a:normAutofit fontScale="92500" lnSpcReduction="20000"/>
          </a:bodyPr>
          <a:lstStyle/>
          <a:p>
            <a:r>
              <a:rPr lang="ru-RU" sz="22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Таким образом, трудовая деятельность является одним из важных факторов воспитания личности. Включаясь в трудовой процесс, ребенок коренным образом меняет все представление о себе и об окружающем мире</a:t>
            </a:r>
            <a:r>
              <a:rPr lang="ru-RU" sz="22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ru-RU" sz="22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Радикальным образом меняется самооценка. Она изменяется под влиянием успехов в трудовой деятельности, что в свою очередь меняет авторитет ребенка в детском саду. </a:t>
            </a:r>
            <a:endParaRPr lang="ru-RU" sz="2200" b="1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2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Главная </a:t>
            </a: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развивающая функция труда – это переход от самооценки к самопознанию. </a:t>
            </a:r>
            <a:endParaRPr lang="ru-RU" sz="2200" b="1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2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Кроме </a:t>
            </a: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этого в процессе труда развиваются способности, умение и навыки. В трудовой деятельности формируются новые виды мышления</a:t>
            </a:r>
            <a:r>
              <a:rPr lang="ru-RU" sz="22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ru-RU" sz="22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Вследствие коллективного труда ребенок получает навыки работы, общения, сотрудничества, что улучшает </a:t>
            </a:r>
            <a:r>
              <a:rPr lang="ru-RU" sz="22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адаптацию ребенка </a:t>
            </a: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 обществе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Рисунок1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2151" y="0"/>
            <a:ext cx="9144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656184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 соответствии с ФОП  трудовое воспитание - одно из важных направлений в работе дошкольных учреждений, главной целью которого является формирование положительного отношения к труду </a:t>
            </a:r>
          </a:p>
        </p:txBody>
      </p:sp>
      <p:sp>
        <p:nvSpPr>
          <p:cNvPr id="2" name="Овал 1"/>
          <p:cNvSpPr/>
          <p:nvPr/>
        </p:nvSpPr>
        <p:spPr>
          <a:xfrm>
            <a:off x="3879019" y="2873829"/>
            <a:ext cx="1656184" cy="1728192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ЗАДАЧИ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Выноска 1 (без границы) 2"/>
          <p:cNvSpPr/>
          <p:nvPr/>
        </p:nvSpPr>
        <p:spPr>
          <a:xfrm>
            <a:off x="6093844" y="4581128"/>
            <a:ext cx="2654620" cy="1944216"/>
          </a:xfrm>
          <a:prstGeom prst="callout1">
            <a:avLst>
              <a:gd name="adj1" fmla="val 14486"/>
              <a:gd name="adj2" fmla="val 463"/>
              <a:gd name="adj3" fmla="val -16433"/>
              <a:gd name="adj4" fmla="val -28308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развитие творческой инициативы, способности самостоятельно себя реализовать в различных видах труда и творчества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6" name="Выноска 1 (без границы) 5"/>
          <p:cNvSpPr/>
          <p:nvPr/>
        </p:nvSpPr>
        <p:spPr>
          <a:xfrm>
            <a:off x="6093844" y="2564904"/>
            <a:ext cx="2654620" cy="1728192"/>
          </a:xfrm>
          <a:prstGeom prst="callout1">
            <a:avLst>
              <a:gd name="adj1" fmla="val 7720"/>
              <a:gd name="adj2" fmla="val 125"/>
              <a:gd name="adj3" fmla="val 42168"/>
              <a:gd name="adj4" fmla="val -24839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формирование позитивных установок к различным видам труда и творчества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;</a:t>
            </a:r>
          </a:p>
        </p:txBody>
      </p:sp>
      <p:sp>
        <p:nvSpPr>
          <p:cNvPr id="7" name="Выноска 1 (без границы) 6"/>
          <p:cNvSpPr/>
          <p:nvPr/>
        </p:nvSpPr>
        <p:spPr>
          <a:xfrm>
            <a:off x="755576" y="2564904"/>
            <a:ext cx="2592287" cy="3096344"/>
          </a:xfrm>
          <a:prstGeom prst="callout1">
            <a:avLst>
              <a:gd name="adj1" fmla="val 1831"/>
              <a:gd name="adj2" fmla="val 100549"/>
              <a:gd name="adj3" fmla="val 24035"/>
              <a:gd name="adj4" fmla="val 126761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воспитание ценностного отношения к собственному труду, труду других людей и его результатам; воспитание личности ребенка в аспекте труда и творчества;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509282"/>
            <a:ext cx="1584325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Рисунок1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296144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7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27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7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27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7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27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Виды </a:t>
            </a:r>
            <a:r>
              <a:rPr lang="ru-RU" sz="27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 формы трудовой деятельности детей на </a:t>
            </a:r>
            <a:r>
              <a:rPr lang="ru-RU" sz="27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прогулке</a:t>
            </a:r>
            <a:r>
              <a:rPr lang="ru-RU" sz="27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  <a:br>
              <a:rPr lang="ru-RU" sz="27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64" y="2071678"/>
            <a:ext cx="2928958" cy="2714644"/>
          </a:xfrm>
          <a:prstGeom prst="rect">
            <a:avLst/>
          </a:prstGeom>
        </p:spPr>
      </p:pic>
      <p:sp>
        <p:nvSpPr>
          <p:cNvPr id="3" name="Облако 2"/>
          <p:cNvSpPr/>
          <p:nvPr/>
        </p:nvSpPr>
        <p:spPr>
          <a:xfrm>
            <a:off x="573796" y="1556792"/>
            <a:ext cx="2426568" cy="170648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Arial" pitchFamily="34" charset="0"/>
                <a:cs typeface="Arial" pitchFamily="34" charset="0"/>
              </a:rPr>
              <a:t>Поручения (индивидуальные и групповые);</a:t>
            </a:r>
          </a:p>
        </p:txBody>
      </p:sp>
      <p:sp>
        <p:nvSpPr>
          <p:cNvPr id="7" name="Облако 6"/>
          <p:cNvSpPr/>
          <p:nvPr/>
        </p:nvSpPr>
        <p:spPr>
          <a:xfrm>
            <a:off x="395536" y="3573016"/>
            <a:ext cx="2604828" cy="191091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Хозяйственно-бытовой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труд (на веранде, участке);</a:t>
            </a:r>
            <a:br>
              <a:rPr lang="ru-RU" b="1" dirty="0">
                <a:latin typeface="Arial" pitchFamily="34" charset="0"/>
                <a:cs typeface="Arial" pitchFamily="34" charset="0"/>
              </a:rPr>
            </a:b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Облако 7"/>
          <p:cNvSpPr/>
          <p:nvPr/>
        </p:nvSpPr>
        <p:spPr>
          <a:xfrm>
            <a:off x="6117534" y="1278798"/>
            <a:ext cx="1944216" cy="162365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Arial" pitchFamily="34" charset="0"/>
                <a:cs typeface="Arial" pitchFamily="34" charset="0"/>
              </a:rPr>
              <a:t>Коллективный труд</a:t>
            </a:r>
          </a:p>
        </p:txBody>
      </p:sp>
      <p:sp>
        <p:nvSpPr>
          <p:cNvPr id="9" name="Облако 8"/>
          <p:cNvSpPr/>
          <p:nvPr/>
        </p:nvSpPr>
        <p:spPr>
          <a:xfrm>
            <a:off x="6444208" y="3429000"/>
            <a:ext cx="2165513" cy="163448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Arial" pitchFamily="34" charset="0"/>
                <a:cs typeface="Arial" pitchFamily="34" charset="0"/>
              </a:rPr>
              <a:t>Труд на цветнике, газонах, огороде</a:t>
            </a:r>
          </a:p>
        </p:txBody>
      </p:sp>
      <p:sp>
        <p:nvSpPr>
          <p:cNvPr id="10" name="Облако 9"/>
          <p:cNvSpPr/>
          <p:nvPr/>
        </p:nvSpPr>
        <p:spPr>
          <a:xfrm>
            <a:off x="3530520" y="4869160"/>
            <a:ext cx="2265615" cy="175334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Arial" pitchFamily="34" charset="0"/>
                <a:cs typeface="Arial" pitchFamily="34" charset="0"/>
              </a:rPr>
              <a:t>Ручной труд (в летний период</a:t>
            </a:r>
            <a:r>
              <a:rPr lang="ru-RU" dirty="0"/>
              <a:t>).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Рисунок1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Поручения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(индивидуальные и групповые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>
            <a:normAutofit lnSpcReduction="10000"/>
          </a:bodyPr>
          <a:lstStyle/>
          <a:p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 трудовых прогулках  преобладают трудовые поручения, воспитанники приобщаются к разным формам труда в соответствии с сезоном и погодными условиями. У детей формируется понимание, что труд на природе - это не игра или развлечение, а серьезное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занятие</a:t>
            </a:r>
          </a:p>
          <a:p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Поручения должны быть индивидуальны, конкретны и просты, содержать в себе одно – два действия: отнеси на веранду, поставь на место, и т. д. Такие элементарные задания включают детей в деятельность, в условиях, когда они ещё не могут организовать труд по собственному побуждению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             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Поручения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дают возможность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индивидуализировать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             работу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 детьми: одному помочь, другого научить,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             третьему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оказать поддержку, одобрить. По мере </a:t>
            </a:r>
            <a:endParaRPr lang="ru-RU" sz="2000" b="1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             накопления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опыта в выполнении поручений можно </a:t>
            </a:r>
            <a:endParaRPr lang="ru-RU" sz="2000" b="1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             усложняет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их содержание.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9512" y="4293096"/>
            <a:ext cx="1584101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088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Рисунок1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052410" y="188640"/>
            <a:ext cx="7408021" cy="1872208"/>
          </a:xfrm>
          <a:prstGeom prst="rect">
            <a:avLst/>
          </a:prstGeom>
          <a:solidFill>
            <a:srgbClr val="C6F9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Главным в трудовой деятельности остается условие - достичь результата, пока внимание детей сконцентрировано на непосредственных действиях, не исчез интерес к ним, пока дети в ожидании конечного результата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772400" cy="1800199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Не менее важно создать правильную мотивацию, объяснить, почему необходимо сделать эту работу именно сегодня и именно таким способом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endParaRPr lang="ru-RU" sz="24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899592" y="332656"/>
            <a:ext cx="7632848" cy="936104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Вначале для выполнения задания привлекаются одновременно не более 3 человек. С ростом объема умений количество детей увеличивается.</a:t>
            </a: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4294967295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3" r="30177"/>
          <a:stretch/>
        </p:blipFill>
        <p:spPr>
          <a:xfrm>
            <a:off x="5148064" y="2550548"/>
            <a:ext cx="3473450" cy="4105275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492896"/>
            <a:ext cx="3384376" cy="41041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92" t="47899" b="6951"/>
          <a:stretch/>
        </p:blipFill>
        <p:spPr>
          <a:xfrm>
            <a:off x="-18905" y="4544968"/>
            <a:ext cx="2142633" cy="20520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1000"/>
                            </p:stCondLst>
                            <p:childTnLst>
                              <p:par>
                                <p:cTn id="27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6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/>
      <p:bldP spid="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Рисунок1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296144"/>
          </a:xfrm>
        </p:spPr>
        <p:txBody>
          <a:bodyPr>
            <a:normAutofit fontScale="90000"/>
          </a:bodyPr>
          <a:lstStyle/>
          <a:p>
            <a:r>
              <a:rPr lang="ru-RU" sz="22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2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2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22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Воспитатель </a:t>
            </a: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отбирает для детей каждой возрастной группы доступные виды труда. Они должны быть, с одной стороны, посильны детям, с другой – требовать от них известного напряжения.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1296144"/>
          </a:xfrm>
        </p:spPr>
        <p:txBody>
          <a:bodyPr>
            <a:normAutofit/>
          </a:bodyPr>
          <a:lstStyle/>
          <a:p>
            <a:endParaRPr lang="ru-RU" sz="20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Труд следует дозировать. Длительность трудового процесса зависит от характера труда, возраста и возможностей ребенка.</a:t>
            </a:r>
          </a:p>
          <a:p>
            <a:endParaRPr lang="ru-RU" sz="20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ru-RU" sz="20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sz="20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404664"/>
            <a:ext cx="7920880" cy="2016224"/>
          </a:xfrm>
          <a:prstGeom prst="rect">
            <a:avLst/>
          </a:prstGeom>
          <a:solidFill>
            <a:srgbClr val="C6F9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Процесс труда необходимо чередовать, учитывая его характер (чтобы в работу включались разнообразные группы мышц, анализаторы). Менее напряженные процессы должны сменяться более напряженными, работа – отдыхом (после оформления гряд, прополки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междугрядий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дети могут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утромбовать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их, после посева поливать и т. д.)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53" y="2564904"/>
            <a:ext cx="3651870" cy="410445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586" y="2553626"/>
            <a:ext cx="3435846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34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47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23" presetID="47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3" grpId="0" build="p"/>
      <p:bldP spid="3" grpId="1" build="p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Рисунок1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154362"/>
          </a:xfrm>
        </p:spPr>
        <p:txBody>
          <a:bodyPr>
            <a:normAutofit fontScale="90000"/>
          </a:bodyPr>
          <a:lstStyle/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Каждый раз в конце прогулки дети должны упражняться в действиях по самообслуживанию, например в зимнее время отряхнуть свою одежду от снега, в осенний период стряхнуть песок с одежды, потопать ногами чтобы очистить подошвы обуви от песка и грязи, в летнее и весеннее время отряхнуть одежду и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обувь (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зайти на веранду снять обувь стряхнуть песок одеть, а потом зайти в группу), и не забывать помогать друг другу.</a:t>
            </a:r>
            <a:b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endParaRPr lang="ru-RU" sz="24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353"/>
          <a:stretch/>
        </p:blipFill>
        <p:spPr>
          <a:xfrm>
            <a:off x="2051720" y="3356992"/>
            <a:ext cx="5040559" cy="3501008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738279"/>
            <a:ext cx="2139950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46109"/>
            <a:ext cx="1584325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159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Рисунок1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7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Трудовая деятельность зависит от времени года. </a:t>
            </a:r>
            <a:endParaRPr lang="ru-RU" b="1" dirty="0"/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1656184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endParaRPr lang="ru-RU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Объект 11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3068960"/>
            <a:ext cx="2520280" cy="3096344"/>
          </a:xfrm>
        </p:spPr>
      </p:pic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4645025" y="1052736"/>
            <a:ext cx="4041775" cy="2088232"/>
          </a:xfrm>
        </p:spPr>
        <p:txBody>
          <a:bodyPr>
            <a:noAutofit/>
          </a:bodyPr>
          <a:lstStyle/>
          <a:p>
            <a:endParaRPr lang="ru-RU" sz="2000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ru-RU" sz="20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ru-RU" sz="2000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ru-RU" sz="2000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ru-RU" sz="20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Объект 12"/>
          <p:cNvPicPr>
            <a:picLocks noGrp="1" noChangeAspect="1"/>
          </p:cNvPicPr>
          <p:nvPr>
            <p:ph sz="quarter" idx="4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48" b="11519"/>
          <a:stretch/>
        </p:blipFill>
        <p:spPr>
          <a:xfrm>
            <a:off x="5769461" y="3071719"/>
            <a:ext cx="2652756" cy="3096344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" r="54872" b="54200"/>
          <a:stretch/>
        </p:blipFill>
        <p:spPr>
          <a:xfrm flipH="1">
            <a:off x="7345214" y="4437112"/>
            <a:ext cx="1584781" cy="216024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67544" y="1196752"/>
            <a:ext cx="4032448" cy="172819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Если это зима, то попросите ребят помочь «прибраться» на участке — сгрести снег, разровнять его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.</a:t>
            </a:r>
            <a:br>
              <a:rPr lang="ru-RU" sz="2000" b="1" dirty="0">
                <a:latin typeface="Arial" pitchFamily="34" charset="0"/>
                <a:cs typeface="Arial" pitchFamily="34" charset="0"/>
              </a:rPr>
            </a:b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788024" y="1196752"/>
            <a:ext cx="3744416" cy="172819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Если это теплое время года, то попросите помочь полить растения, подмести постройку, собрать листья и веточки</a:t>
            </a:r>
            <a:r>
              <a:rPr lang="ru-RU" dirty="0"/>
              <a:t>.</a:t>
            </a:r>
            <a:br>
              <a:rPr lang="ru-RU" dirty="0"/>
            </a:br>
            <a:endParaRPr lang="ru-RU" dirty="0"/>
          </a:p>
        </p:txBody>
      </p:sp>
      <p:pic>
        <p:nvPicPr>
          <p:cNvPr id="14" name="Picture 4" descr="тр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8" r="13111"/>
          <a:stretch/>
        </p:blipFill>
        <p:spPr bwMode="auto">
          <a:xfrm>
            <a:off x="251520" y="3068960"/>
            <a:ext cx="2599508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Рисунок1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Примерные поручения трудовой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деятельности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на прогулке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328592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ru-RU" sz="34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Осень: </a:t>
            </a:r>
            <a:endParaRPr lang="ru-RU" sz="3400" b="1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34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Расчистка </a:t>
            </a:r>
            <a:r>
              <a:rPr lang="ru-RU" sz="34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дорожек от мусора. Сбор мусора на участке детского </a:t>
            </a:r>
            <a:r>
              <a:rPr lang="ru-RU" sz="34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сада</a:t>
            </a:r>
            <a:r>
              <a:rPr lang="ru-RU" sz="34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 </a:t>
            </a:r>
            <a:endParaRPr lang="ru-RU" sz="3400" b="1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34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Организация </a:t>
            </a:r>
            <a:r>
              <a:rPr lang="ru-RU" sz="34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помощи дворнику в чистке бордюра вокруг участка. Помощь дворнику в уборке листьев на участке детского сада</a:t>
            </a:r>
            <a:r>
              <a:rPr lang="ru-RU" sz="34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ru-RU" sz="34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Собрать </a:t>
            </a:r>
            <a:r>
              <a:rPr lang="ru-RU" sz="34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листья осины и березы для гербария. Уборка участка. </a:t>
            </a:r>
            <a:r>
              <a:rPr lang="ru-RU" sz="34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4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Предложить детям собрать листья и отобрать наиболее подходящие для засушивания</a:t>
            </a:r>
            <a:endParaRPr lang="ru-RU" sz="3400" b="1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34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Сбор </a:t>
            </a:r>
            <a:r>
              <a:rPr lang="ru-RU" sz="34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семян различных растений для подкормки птиц зимой. Сбор листьев для изготовления поделок. Уборка опавших листьев. Сбор семян растений в разные пакеты. </a:t>
            </a:r>
            <a:endParaRPr lang="ru-RU" sz="3400" b="1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34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Организация </a:t>
            </a:r>
            <a:r>
              <a:rPr lang="ru-RU" sz="34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трудового десанта с целью лечения деревьев, развешивание кормушек на территории детского сада. Уборка на физкультурном участке. Сбор поломанных веток на участке, подрезание и подвязка веток деревьев и кустарников. </a:t>
            </a:r>
            <a:endParaRPr lang="ru-RU" sz="3400" b="1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34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Работа </a:t>
            </a:r>
            <a:r>
              <a:rPr lang="ru-RU" sz="34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на огороде.1-я подгруппа  расчистка граблями участка; 2-я подгруппа  вынос мусора. После сбора урожая приведение в порядок земельной площади огорода и цветника. Пересадка цветущих растений с участка в группу (бархатцы). Сбор урожая в огороде. </a:t>
            </a:r>
            <a:endParaRPr lang="ru-RU" sz="3400" b="1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34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Приведение </a:t>
            </a:r>
            <a:r>
              <a:rPr lang="ru-RU" sz="34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 порядок клумб на участке; сбор семян; </a:t>
            </a:r>
            <a:r>
              <a:rPr lang="ru-RU" sz="34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уборки сухой </a:t>
            </a:r>
            <a:r>
              <a:rPr lang="ru-RU" sz="34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травы, листьев. Одна подгруппа детей подметание дорожки на участке сбор опавших листьев; другая рыхление песка в песочнице</a:t>
            </a:r>
            <a:r>
              <a:rPr lang="ru-RU" sz="34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ru-RU" sz="34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4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Помочь воспитателю ясельной группы довести детей до группы детского </a:t>
            </a:r>
            <a:r>
              <a:rPr lang="ru-RU" sz="34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сада. </a:t>
            </a:r>
            <a:r>
              <a:rPr lang="ru-RU" sz="34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Предложить детям помочь малышам убрать участок от опавших листьев. Собрать игрушки и очистить их от песка</a:t>
            </a:r>
            <a:r>
              <a:rPr lang="ru-RU" dirty="0"/>
              <a:t>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4258938"/>
            <a:ext cx="3240360" cy="230425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285389"/>
            <a:ext cx="3528392" cy="23042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850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9000"/>
                            </p:stCondLst>
                            <p:childTnLst>
                              <p:par>
                                <p:cTn id="67" presetID="47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1000"/>
                            </p:stCondLst>
                            <p:childTnLst>
                              <p:par>
                                <p:cTn id="73" presetID="47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3000"/>
                            </p:stCondLst>
                            <p:childTnLst>
                              <p:par>
                                <p:cTn id="79" presetID="47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5000"/>
                            </p:stCondLst>
                            <p:childTnLst>
                              <p:par>
                                <p:cTn id="85" presetID="47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7000"/>
                            </p:stCondLst>
                            <p:childTnLst>
                              <p:par>
                                <p:cTn id="91" presetID="47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9000"/>
                            </p:stCondLst>
                            <p:childTnLst>
                              <p:par>
                                <p:cTn id="97" presetID="47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1000"/>
                            </p:stCondLst>
                            <p:childTnLst>
                              <p:par>
                                <p:cTn id="103" presetID="47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3000"/>
                            </p:stCondLst>
                            <p:childTnLst>
                              <p:par>
                                <p:cTn id="109" presetID="47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5000"/>
                            </p:stCondLst>
                            <p:childTnLst>
                              <p:par>
                                <p:cTn id="115" presetID="47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3" uiExpand="1" build="p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440</TotalTime>
  <Words>1231</Words>
  <Application>Microsoft Office PowerPoint</Application>
  <PresentationFormat>Экран (4:3)</PresentationFormat>
  <Paragraphs>77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Организация трудового воспитания детей дошкольного возраста на прогулке </vt:lpstr>
      <vt:lpstr>В соответствии с ФОП  трудовое воспитание - одно из важных направлений в работе дошкольных учреждений, главной целью которого является формирование положительного отношения к труду </vt:lpstr>
      <vt:lpstr>   Виды и формы трудовой деятельности детей на прогулке   </vt:lpstr>
      <vt:lpstr>Поручения (индивидуальные и групповые)</vt:lpstr>
      <vt:lpstr>Не менее важно создать правильную мотивацию, объяснить, почему необходимо сделать эту работу именно сегодня и именно таким способом  </vt:lpstr>
      <vt:lpstr>  Воспитатель отбирает для детей каждой возрастной группы доступные виды труда. Они должны быть, с одной стороны, посильны детям, с другой – требовать от них известного напряжения. </vt:lpstr>
      <vt:lpstr>Каждый раз в конце прогулки дети должны упражняться в действиях по самообслуживанию, например в зимнее время отряхнуть свою одежду от снега, в осенний период стряхнуть песок с одежды, потопать ногами чтобы очистить подошвы обуви от песка и грязи, в летнее и весеннее время отряхнуть одежду и обувь (зайти на веранду снять обувь стряхнуть песок одеть, а потом зайти в группу), и не забывать помогать друг другу. </vt:lpstr>
      <vt:lpstr>Трудовая деятельность зависит от времени года. </vt:lpstr>
      <vt:lpstr>Примерные поручения трудовой  деятельности на прогулке</vt:lpstr>
      <vt:lpstr>Зима: </vt:lpstr>
      <vt:lpstr>Весна: </vt:lpstr>
      <vt:lpstr>Заключение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Организация трудового воспитания детей дошкольного возраста на прогулке </dc:title>
  <dc:creator>user</dc:creator>
  <cp:lastModifiedBy>User</cp:lastModifiedBy>
  <cp:revision>32</cp:revision>
  <dcterms:created xsi:type="dcterms:W3CDTF">2023-10-23T10:12:28Z</dcterms:created>
  <dcterms:modified xsi:type="dcterms:W3CDTF">2023-10-25T07:48:34Z</dcterms:modified>
</cp:coreProperties>
</file>