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311" r:id="rId2"/>
    <p:sldId id="258" r:id="rId3"/>
    <p:sldId id="316" r:id="rId4"/>
    <p:sldId id="259" r:id="rId5"/>
    <p:sldId id="260" r:id="rId6"/>
    <p:sldId id="261" r:id="rId7"/>
    <p:sldId id="282" r:id="rId8"/>
    <p:sldId id="308" r:id="rId9"/>
    <p:sldId id="264" r:id="rId10"/>
    <p:sldId id="312" r:id="rId11"/>
    <p:sldId id="267" r:id="rId12"/>
    <p:sldId id="318" r:id="rId13"/>
    <p:sldId id="265" r:id="rId14"/>
    <p:sldId id="317" r:id="rId15"/>
    <p:sldId id="266" r:id="rId16"/>
    <p:sldId id="283" r:id="rId17"/>
    <p:sldId id="302" r:id="rId18"/>
    <p:sldId id="296" r:id="rId19"/>
    <p:sldId id="320" r:id="rId20"/>
    <p:sldId id="315" r:id="rId21"/>
    <p:sldId id="313" r:id="rId22"/>
    <p:sldId id="314" r:id="rId23"/>
    <p:sldId id="272" r:id="rId24"/>
    <p:sldId id="274" r:id="rId25"/>
    <p:sldId id="285" r:id="rId26"/>
    <p:sldId id="293" r:id="rId27"/>
    <p:sldId id="310" r:id="rId28"/>
    <p:sldId id="276" r:id="rId29"/>
    <p:sldId id="287" r:id="rId30"/>
    <p:sldId id="278" r:id="rId31"/>
    <p:sldId id="286" r:id="rId32"/>
    <p:sldId id="290" r:id="rId33"/>
    <p:sldId id="291" r:id="rId34"/>
    <p:sldId id="294" r:id="rId35"/>
    <p:sldId id="288" r:id="rId36"/>
    <p:sldId id="304" r:id="rId37"/>
    <p:sldId id="305" r:id="rId38"/>
    <p:sldId id="280" r:id="rId39"/>
    <p:sldId id="307" r:id="rId40"/>
    <p:sldId id="31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6" autoAdjust="0"/>
  </p:normalViewPr>
  <p:slideViewPr>
    <p:cSldViewPr>
      <p:cViewPr>
        <p:scale>
          <a:sx n="92" d="100"/>
          <a:sy n="92" d="100"/>
        </p:scale>
        <p:origin x="-21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2CFF-16C5-4885-81C1-BC64F4F706D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750BF-8F18-4FB9-B373-FC97DAD8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750BF-8F18-4FB9-B373-FC97DAD82F7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ova.netboard.me/p41jky497o20odg/" TargetMode="External"/><Relationship Id="rId2" Type="http://schemas.openxmlformats.org/officeDocument/2006/relationships/hyperlink" Target="https://markova.netboard.me/p41jky497o20odg/?tab=73597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390736" cy="54726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работы: </a:t>
            </a:r>
          </a:p>
          <a:p>
            <a:pPr algn="ctr">
              <a:buNone/>
            </a:pPr>
            <a:r>
              <a:rPr lang="ru-RU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0" b="1" dirty="0" smtClean="0">
                <a:solidFill>
                  <a:srgbClr val="C00000"/>
                </a:solidFill>
              </a:rPr>
              <a:t>Трудовое воспитание и ранняя профориентация</a:t>
            </a:r>
            <a:br>
              <a:rPr lang="ru-RU" sz="10000" b="1" dirty="0" smtClean="0">
                <a:solidFill>
                  <a:srgbClr val="C00000"/>
                </a:solidFill>
              </a:rPr>
            </a:br>
            <a:r>
              <a:rPr lang="ru-RU" sz="10000" b="1" dirty="0" smtClean="0">
                <a:solidFill>
                  <a:srgbClr val="C00000"/>
                </a:solidFill>
                <a:cs typeface="Times New Roman" pitchFamily="18" charset="0"/>
              </a:rPr>
              <a:t>дошкольников в свете ФОП</a:t>
            </a:r>
            <a:r>
              <a:rPr lang="ru-RU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ctr">
              <a:buNone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algn="ctr">
              <a:buNone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Подготовила : воспитатель 1 КК,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Турганова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Гарафияновна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106 «Анютины глазки» комбинированного  вида» г. Орска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Picture 2" descr="http://kostumka.com/files/categories/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9127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54176" cy="57717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 А М О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Б С Л У Ж И В А Н И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fokin\Desktop\Новая папка новое фото)\IMG_0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7072" y="4941167"/>
            <a:ext cx="2591072" cy="171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fokin\Desktop\Новая папка новое фото)\DSC076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088232" cy="278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fokin\Desktop\Новая папка новое фото)\IMG_02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трелка вправо 3"/>
          <p:cNvSpPr/>
          <p:nvPr/>
        </p:nvSpPr>
        <p:spPr>
          <a:xfrm flipH="1">
            <a:off x="5966523" y="5733256"/>
            <a:ext cx="2565915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Прием пищи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11560" y="4740786"/>
            <a:ext cx="1728192" cy="13788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шкафчике всегда порядок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593501" y="1196752"/>
            <a:ext cx="1698579" cy="9361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Алгоритм наш помощник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588224" y="4076584"/>
            <a:ext cx="1944214" cy="100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Сам застилаю кровать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rstatic.oshkole.ru/albumpics/89235_800x1600.jpg"/>
          <p:cNvPicPr>
            <a:picLocks noChangeAspect="1" noChangeArrowheads="1"/>
          </p:cNvPicPr>
          <p:nvPr/>
        </p:nvPicPr>
        <p:blipFill>
          <a:blip r:embed="rId5" cstate="print"/>
          <a:srcRect r="22917"/>
          <a:stretch>
            <a:fillRect/>
          </a:stretch>
        </p:blipFill>
        <p:spPr bwMode="auto">
          <a:xfrm>
            <a:off x="3203848" y="2276872"/>
            <a:ext cx="2232248" cy="217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AutoShape 4" descr="https://skajite-a.ru/800/600/https/ds04.infourok.ru/uploads/ex/04d3/0014158a-a5002f95/hello_html_3df9b1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kajite-a.ru/800/600/https/ds04.infourok.ru/uploads/ex/04d3/0014158a-a5002f95/hello_html_3df9b1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ХОЗЯЙСТВЕННО-БЫТОВОЙ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fokin\Desktop\Новая папка новое фото)\20180129_111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85721" y="2928999"/>
            <a:ext cx="1957349" cy="3262249"/>
          </a:xfrm>
          <a:prstGeom prst="rect">
            <a:avLst/>
          </a:prstGeom>
          <a:noFill/>
        </p:spPr>
      </p:pic>
      <p:pic>
        <p:nvPicPr>
          <p:cNvPr id="7171" name="Picture 3" descr="C:\Users\fokin\Desktop\Новая папка новое фото)\IMG_0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1428736"/>
            <a:ext cx="2801929" cy="2101447"/>
          </a:xfrm>
          <a:prstGeom prst="rect">
            <a:avLst/>
          </a:prstGeom>
          <a:noFill/>
        </p:spPr>
      </p:pic>
      <p:pic>
        <p:nvPicPr>
          <p:cNvPr id="7172" name="Picture 4" descr="C:\Users\fokin\Desktop\Новая папка новое фото)\IMG_0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2762270" cy="2071702"/>
          </a:xfrm>
          <a:prstGeom prst="rect">
            <a:avLst/>
          </a:prstGeom>
          <a:noFill/>
        </p:spPr>
      </p:pic>
      <p:pic>
        <p:nvPicPr>
          <p:cNvPr id="7173" name="Picture 5" descr="C:\Users\fokin\Desktop\Новая папка новое фото)\IMG_0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4000503"/>
            <a:ext cx="2920992" cy="2190745"/>
          </a:xfrm>
          <a:prstGeom prst="rect">
            <a:avLst/>
          </a:prstGeom>
          <a:noFill/>
        </p:spPr>
      </p:pic>
      <p:pic>
        <p:nvPicPr>
          <p:cNvPr id="7174" name="Picture 6" descr="C:\Users\fokin\Desktop\Новая папка новое фото)\IMG_03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4000504"/>
            <a:ext cx="2992430" cy="22443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350043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Потрудились на славу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429000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Веранда будет чистая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184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Распредели обязанности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621508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Аккуратные </a:t>
            </a:r>
            <a:r>
              <a:rPr lang="ru-RU" b="1" dirty="0" err="1" smtClean="0">
                <a:solidFill>
                  <a:srgbClr val="C00000"/>
                </a:solidFill>
              </a:rPr>
              <a:t>салфетницы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85721" y="1428736"/>
            <a:ext cx="1957348" cy="12801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Много снега-негде бегать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ХОЗЯЙСТВЕННО-БЫТОВОЙ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849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Сбор выносного материала и инвентаря.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62865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Распредели обязанности.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Сбор листьев для занятия.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9155" name="Picture 3" descr="E:\ОБОБЩЕНИЕ Тургановой Г.Г\ФОТО гр 9\photo_2023-10-25_00-34-39.jpg"/>
          <p:cNvPicPr>
            <a:picLocks noChangeAspect="1" noChangeArrowheads="1"/>
          </p:cNvPicPr>
          <p:nvPr/>
        </p:nvPicPr>
        <p:blipFill>
          <a:blip r:embed="rId2" cstate="print"/>
          <a:srcRect l="32577" t="36128" r="19386"/>
          <a:stretch>
            <a:fillRect/>
          </a:stretch>
        </p:blipFill>
        <p:spPr bwMode="auto">
          <a:xfrm rot="10800000">
            <a:off x="611560" y="908719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6" name="Picture 4" descr="E:\ОБОБЩЕНИЕ Тургановой Г.Г\ФОТО гр 9\photo_2023-10-25_00-33-49.jpg"/>
          <p:cNvPicPr>
            <a:picLocks noChangeAspect="1" noChangeArrowheads="1"/>
          </p:cNvPicPr>
          <p:nvPr/>
        </p:nvPicPr>
        <p:blipFill>
          <a:blip r:embed="rId3" cstate="print"/>
          <a:srcRect b="17500"/>
          <a:stretch>
            <a:fillRect/>
          </a:stretch>
        </p:blipFill>
        <p:spPr bwMode="auto">
          <a:xfrm>
            <a:off x="4644008" y="908720"/>
            <a:ext cx="384042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7" name="Picture 5" descr="E:\ОБОБЩЕНИЕ Тургановой Г.Г\ФОТО гр 9\photo_2023-10-25_00-33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007883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Picture 6" descr="E:\ОБОБЩЕНИЕ Тургановой Г.Г\ФОТО гр 9\photo_2023-10-25_00-33-44.jpg"/>
          <p:cNvPicPr>
            <a:picLocks noChangeAspect="1" noChangeArrowheads="1"/>
          </p:cNvPicPr>
          <p:nvPr/>
        </p:nvPicPr>
        <p:blipFill>
          <a:blip r:embed="rId5" cstate="print"/>
          <a:srcRect b="33223"/>
          <a:stretch>
            <a:fillRect/>
          </a:stretch>
        </p:blipFill>
        <p:spPr bwMode="auto">
          <a:xfrm>
            <a:off x="5148064" y="4005064"/>
            <a:ext cx="3384376" cy="225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  В  ПРИРОДЕ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7380312" y="5181932"/>
            <a:ext cx="1763688" cy="12333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Уход за огородом на подоконнике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683568" y="5157192"/>
            <a:ext cx="1601846" cy="12333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Посев рассады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611560" y="3212976"/>
            <a:ext cx="1374394" cy="15121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Сбор клубники, удаление усов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7380312" y="3356991"/>
            <a:ext cx="1656184" cy="12961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Уход за комнатными растениями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1" name="Picture 1" descr="E:\ОБОБЩЕНИЕ Тургановой Г.Г\ФОТО гр 9\photo_2023-10-25_00-35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64934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E:\ОБОБЩЕНИЕ Тургановой Г.Г\ФОТО гр 9\photo_2023-10-25_00-35-04.jpg"/>
          <p:cNvPicPr>
            <a:picLocks noChangeAspect="1" noChangeArrowheads="1"/>
          </p:cNvPicPr>
          <p:nvPr/>
        </p:nvPicPr>
        <p:blipFill>
          <a:blip r:embed="rId3" cstate="print"/>
          <a:srcRect t="26080" r="7476"/>
          <a:stretch>
            <a:fillRect/>
          </a:stretch>
        </p:blipFill>
        <p:spPr bwMode="auto">
          <a:xfrm>
            <a:off x="251520" y="476672"/>
            <a:ext cx="2304256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E:\ОБОБЩЕНИЕ Тургановой Г.Г\ФОТО гр 9\photo_2023-10-25_00-35-04 (2).jpg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2699792" y="980728"/>
            <a:ext cx="201622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E:\ОБОБЩЕНИЕ Тургановой Г.Г\ФОТО гр 9\photo_2023-10-25_00-35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645024"/>
            <a:ext cx="1967880" cy="2623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ОБОБЩЕНИЕ Тургановой Г.Г\ФОТО гр 9\photo_2023-10-25_00-34-53.jpg"/>
          <p:cNvPicPr>
            <a:picLocks noChangeAspect="1" noChangeArrowheads="1"/>
          </p:cNvPicPr>
          <p:nvPr/>
        </p:nvPicPr>
        <p:blipFill>
          <a:blip r:embed="rId6" cstate="print"/>
          <a:srcRect l="9490" r="9847"/>
          <a:stretch>
            <a:fillRect/>
          </a:stretch>
        </p:blipFill>
        <p:spPr bwMode="auto">
          <a:xfrm>
            <a:off x="4716016" y="3573016"/>
            <a:ext cx="244827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okin\Desktop\Новая папка новое фото)\DSC07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0677" y="1173098"/>
            <a:ext cx="3127537" cy="220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  В  ПРИРОДЕ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fokin\Desktop\Новая папка новое фото)\IMG_0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9193" y="4036558"/>
            <a:ext cx="1853081" cy="2470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fokin\Desktop\Новая папка новое фото)\IMG_03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54" y="1119140"/>
            <a:ext cx="3150720" cy="236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fokin\Desktop\Новая папка новое фото)\IMG_06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027429"/>
            <a:ext cx="1816967" cy="2479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носка со стрелкой влево 2"/>
          <p:cNvSpPr/>
          <p:nvPr/>
        </p:nvSpPr>
        <p:spPr>
          <a:xfrm>
            <a:off x="7057112" y="5181932"/>
            <a:ext cx="1547336" cy="12333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Поко-рмите</a:t>
            </a:r>
            <a:r>
              <a:rPr lang="ru-RU" dirty="0" smtClean="0">
                <a:solidFill>
                  <a:srgbClr val="C00000"/>
                </a:solidFill>
              </a:rPr>
              <a:t> птиц зимой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55576" y="5181932"/>
            <a:ext cx="1601846" cy="12333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Полив цветов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611560" y="3484009"/>
            <a:ext cx="1374394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Помощь цветам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7236296" y="3356991"/>
            <a:ext cx="1656184" cy="12961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Уход за комнатными растениями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kin\Desktop\Новая папка новое фото)\DSC07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887291" cy="21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РУЧНОЙ  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4" name="Picture 4" descr="C:\Users\fokin\Desktop\Новая папка новое фото)\IMG_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786190"/>
            <a:ext cx="3047023" cy="228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329427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Папа будет рад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20379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Очень красивая поделка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Веселые мышки из картона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5" name="Picture 5" descr="C:\Users\fokin\Desktop\Новая папка новое фото)\IMG_0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1859098" cy="244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2517" y="6234357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Подснежники для мамочек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fokin\Desktop\Новая папка новое фото)\DSC07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0026" y="3786190"/>
            <a:ext cx="1434284" cy="235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948264" y="60714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Книжка как новая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ОБОБЩЕНИЕ Тургановой Г.Г\ФОТО гр 9\photo_2023-10-25_00-33-46 (3).jpg"/>
          <p:cNvPicPr>
            <a:picLocks noChangeAspect="1" noChangeArrowheads="1"/>
          </p:cNvPicPr>
          <p:nvPr/>
        </p:nvPicPr>
        <p:blipFill>
          <a:blip r:embed="rId6" cstate="print"/>
          <a:srcRect l="10133" t="11880" r="18993"/>
          <a:stretch>
            <a:fillRect/>
          </a:stretch>
        </p:blipFill>
        <p:spPr bwMode="auto">
          <a:xfrm>
            <a:off x="611560" y="1052736"/>
            <a:ext cx="3046315" cy="213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fokin\Desktop\Новая папка новое фото)\DSC07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1309662"/>
            <a:ext cx="219076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8261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Форма организации труда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241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Поручения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127" y="785794"/>
            <a:ext cx="20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Дежурства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85723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Коллективный</a:t>
            </a:r>
            <a:r>
              <a:rPr lang="ru-RU" sz="2400" b="1" dirty="0" smtClean="0"/>
              <a:t> труд</a:t>
            </a:r>
            <a:endParaRPr lang="ru-RU" sz="2400" b="1" dirty="0"/>
          </a:p>
        </p:txBody>
      </p:sp>
      <p:pic>
        <p:nvPicPr>
          <p:cNvPr id="6146" name="Picture 2" descr="C:\Users\fokin\Desktop\Новая папка новое фото)\IMG_02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fokin\Desktop\Новая папка новое фото)\IMG_04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5203042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fokin\Desktop\Новая папка новое фото)\IMG_02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2127" y="5225667"/>
            <a:ext cx="2075977" cy="144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fokin\Desktop\Новая папка новое фото)\IMG_02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3121197"/>
            <a:ext cx="1435030" cy="191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fokin\Desktop\Новая папка новое фото)\20180214_1028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8" y="5200690"/>
            <a:ext cx="2325675" cy="1528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C:\Users\fokin\Desktop\Новая папка новое фото)\IMG_038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3200" y="3212583"/>
            <a:ext cx="2301863" cy="172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C:\Users\fokin\Desktop\Новая папка новое фото)\IMG_029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1357298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ОБОБЩЕНИЕ Тургановой Г.Г\ФОТО гр 9\photo_2023-10-24_22-09-35.jpg"/>
          <p:cNvPicPr>
            <a:picLocks noChangeAspect="1" noChangeArrowheads="1"/>
          </p:cNvPicPr>
          <p:nvPr/>
        </p:nvPicPr>
        <p:blipFill>
          <a:blip r:embed="rId10" cstate="print"/>
          <a:srcRect l="14523" r="-1659"/>
          <a:stretch>
            <a:fillRect/>
          </a:stretch>
        </p:blipFill>
        <p:spPr bwMode="auto">
          <a:xfrm>
            <a:off x="899592" y="3068960"/>
            <a:ext cx="1296144" cy="198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99592" y="214290"/>
            <a:ext cx="612068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Опорные схемы.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3861622" cy="135732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Алгоритмы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268761"/>
            <a:ext cx="248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Picture 3" descr="https://avatars.mds.yandex.net/i?id=f17657ca75e071d5aab016e7b0d1f4f977a4609d-9098696-images-thumbs&amp;n=13"/>
          <p:cNvPicPr>
            <a:picLocks noChangeAspect="1" noChangeArrowheads="1"/>
          </p:cNvPicPr>
          <p:nvPr/>
        </p:nvPicPr>
        <p:blipFill>
          <a:blip r:embed="rId2" cstate="print"/>
          <a:srcRect t="7087" b="14951"/>
          <a:stretch>
            <a:fillRect/>
          </a:stretch>
        </p:blipFill>
        <p:spPr bwMode="auto">
          <a:xfrm>
            <a:off x="323528" y="980728"/>
            <a:ext cx="8257598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Учимся   играя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fokin\Desktop\Новая папка новое фото)\IMG_0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450" r="7864"/>
          <a:stretch>
            <a:fillRect/>
          </a:stretch>
        </p:blipFill>
        <p:spPr bwMode="auto">
          <a:xfrm>
            <a:off x="3347864" y="3861048"/>
            <a:ext cx="252028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fokin\Desktop\Новая папка новое фото)\DSC07575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36304" cy="2715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1" name="Picture 1" descr="E:\ОБОБЩЕНИЕ Тургановой Г.Г\ФОТО гр 9\photo_2023-10-24_22-09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024336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E:\ОБОБЩЕНИЕ Тургановой Г.Г\ФОТО гр 9\photo_2023-10-24_22-09-4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95232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E:\ОБОБЩЕНИЕ Тургановой Г.Г\ФОТО гр 9\photo_2023-10-25_00-33-45 (2).jpg"/>
          <p:cNvPicPr>
            <a:picLocks noChangeAspect="1" noChangeArrowheads="1"/>
          </p:cNvPicPr>
          <p:nvPr/>
        </p:nvPicPr>
        <p:blipFill>
          <a:blip r:embed="rId6" cstate="print"/>
          <a:srcRect l="9903" t="8719" b="17169"/>
          <a:stretch>
            <a:fillRect/>
          </a:stretch>
        </p:blipFill>
        <p:spPr bwMode="auto">
          <a:xfrm flipH="1">
            <a:off x="3419872" y="908720"/>
            <a:ext cx="244827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E:\ОБОБЩЕНИЕ Тургановой Г.Г\ФОТО гр 9\photo_2023-10-25_00-35-17.jpg"/>
          <p:cNvPicPr>
            <a:picLocks noChangeAspect="1" noChangeArrowheads="1"/>
          </p:cNvPicPr>
          <p:nvPr/>
        </p:nvPicPr>
        <p:blipFill>
          <a:blip r:embed="rId7" cstate="print"/>
          <a:srcRect l="14563" r="33167"/>
          <a:stretch>
            <a:fillRect/>
          </a:stretch>
        </p:blipFill>
        <p:spPr bwMode="auto">
          <a:xfrm>
            <a:off x="6084168" y="908720"/>
            <a:ext cx="2750741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Учимся   играя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Future\Desktop\abcceae15036419084424a47fe25e2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052736"/>
            <a:ext cx="3095328" cy="232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Future\Desktop\30bda7299992b8f837f2254ef2bf2415.jpeg"/>
          <p:cNvPicPr>
            <a:picLocks noChangeAspect="1" noChangeArrowheads="1"/>
          </p:cNvPicPr>
          <p:nvPr/>
        </p:nvPicPr>
        <p:blipFill>
          <a:blip r:embed="rId3" cstate="print"/>
          <a:srcRect r="3923" b="9354"/>
          <a:stretch>
            <a:fillRect/>
          </a:stretch>
        </p:blipFill>
        <p:spPr bwMode="auto">
          <a:xfrm>
            <a:off x="5076056" y="1340768"/>
            <a:ext cx="302433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Future\Desktop\trudovaya-deyatelnost-det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233936" cy="242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Future\Desktop\ФОТО гр 9\photo_2023-10-25_00-34-59.jpg"/>
          <p:cNvPicPr>
            <a:picLocks noChangeAspect="1" noChangeArrowheads="1"/>
          </p:cNvPicPr>
          <p:nvPr/>
        </p:nvPicPr>
        <p:blipFill>
          <a:blip r:embed="rId5" cstate="print"/>
          <a:srcRect t="33911" b="10599"/>
          <a:stretch>
            <a:fillRect/>
          </a:stretch>
        </p:blipFill>
        <p:spPr bwMode="auto">
          <a:xfrm>
            <a:off x="4644008" y="3645024"/>
            <a:ext cx="350371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совместная деятельность воспитателя и воспитанников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направленная на 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умений и способностей, психологической способности к труду, формирования ответственного отношения к труду и его продуктам.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ФОП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содержание образовательной области «Социально-коммуникативное развитие» по организации  трудовой деятельности должно обеспечивать развитие личности, мотивации и способностей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задачами  по трудовому воспитанию дошкольников являются: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представления об отдельных профессиях взрослых на основе ознакомления с конкретными видами труда;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уважение и благодарность взрослым за их труд, заботу о детях; вовлекать в простейшие процессы хозяйственно-бытового труда;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самостоятельность и уверенность в самообслуживании, желании включаться в повседневные трудовые дела в ДОО и семье.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Ярмарка «Мамины руки не знают скуки»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7" name="Picture 3" descr="E:\ОБОБЩЕНИЕ Тургановой Г.Г\ФОТО гр 9\photo_2023-10-25_00-34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76464" cy="2711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4" descr="E:\ОБОБЩЕНИЕ Тургановой Г.Г\ФОТО гр 9\photo_2023-10-25_00-34-56 (2).jpg"/>
          <p:cNvPicPr>
            <a:picLocks noChangeAspect="1" noChangeArrowheads="1"/>
          </p:cNvPicPr>
          <p:nvPr/>
        </p:nvPicPr>
        <p:blipFill>
          <a:blip r:embed="rId3" cstate="print"/>
          <a:srcRect t="25607"/>
          <a:stretch>
            <a:fillRect/>
          </a:stretch>
        </p:blipFill>
        <p:spPr bwMode="auto">
          <a:xfrm>
            <a:off x="5004048" y="764703"/>
            <a:ext cx="3672408" cy="2664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9" name="Picture 5" descr="E:\ОБОБЩЕНИЕ Тургановой Г.Г\ФОТО гр 9\126.jpg"/>
          <p:cNvPicPr>
            <a:picLocks noChangeAspect="1" noChangeArrowheads="1"/>
          </p:cNvPicPr>
          <p:nvPr/>
        </p:nvPicPr>
        <p:blipFill>
          <a:blip r:embed="rId4" cstate="print"/>
          <a:srcRect l="591"/>
          <a:stretch>
            <a:fillRect/>
          </a:stretch>
        </p:blipFill>
        <p:spPr bwMode="auto">
          <a:xfrm>
            <a:off x="251520" y="764704"/>
            <a:ext cx="4320480" cy="2772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10" name="Picture 6" descr="E:\ОБОБЩЕНИЕ Тургановой Г.Г\ФОТО гр 9\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9" y="11663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Юные волонтеры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5" name="Picture 1" descr="C:\Мои данные\Акция Голубая лента\5.jpg"/>
          <p:cNvPicPr>
            <a:picLocks noChangeAspect="1" noChangeArrowheads="1"/>
          </p:cNvPicPr>
          <p:nvPr/>
        </p:nvPicPr>
        <p:blipFill>
          <a:blip r:embed="rId2" cstate="print"/>
          <a:srcRect l="8826" t="13725" r="8794"/>
          <a:stretch>
            <a:fillRect/>
          </a:stretch>
        </p:blipFill>
        <p:spPr bwMode="auto">
          <a:xfrm>
            <a:off x="827584" y="836712"/>
            <a:ext cx="3482569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6" name="Picture 2" descr="C:\Мои данные\Акция Голубая лента\2.jpg"/>
          <p:cNvPicPr>
            <a:picLocks noChangeAspect="1" noChangeArrowheads="1"/>
          </p:cNvPicPr>
          <p:nvPr/>
        </p:nvPicPr>
        <p:blipFill>
          <a:blip r:embed="rId3" cstate="print"/>
          <a:srcRect l="24800" t="23400" r="33463" b="15001"/>
          <a:stretch>
            <a:fillRect/>
          </a:stretch>
        </p:blipFill>
        <p:spPr bwMode="auto">
          <a:xfrm>
            <a:off x="5148064" y="764704"/>
            <a:ext cx="346947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 descr="C:\Мои данные\Акция Голубая лент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6472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8" name="Picture 4" descr="C:\Мои данные\Акция Голубая лента\Голубая лента\50b12b84f12c8182a49d4a157888bf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384376" cy="2918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35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Волонтерское движение «Безопасность ребенка в машине»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8131" name="Picture 3" descr="E:\ОБОБЩЕНИЕ Тургановой Г.Г\ФОТО гр 9\photo_2023-10-25_00-34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Н А Б Л Ю Д Е Н И Я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fokin\Desktop\Новая папка новое фото)\SAM_1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024336" cy="2268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fokin\Desktop\Новая папка новое фото)\IMG_02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36977" cy="4437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fokin\Desktop\Новая папка новое фото)\IMG_0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5905"/>
          <a:stretch>
            <a:fillRect/>
          </a:stretch>
        </p:blipFill>
        <p:spPr bwMode="auto">
          <a:xfrm>
            <a:off x="5292080" y="3717032"/>
            <a:ext cx="2736304" cy="2190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47664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4008" y="28529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Вкусные котлетки будут на обед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0212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дворника может быть опасной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7" y="177281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Нам измеряют рост и вес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09147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Э к с к у р с и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6" name="Picture 2" descr="C:\Users\fokin\Desktop\Новая папка новое фото)\IMG_0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fokin\Desktop\Новая папка новое фото)\IMG_0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91951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fokin\Desktop\Новая папка новое фото)\IMG_03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2262181" cy="301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fokin\Desktop\Новая папка новое фото)\IMG_03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214578" cy="302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60032" y="457200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Пожарный очень ответственная профессия.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kin\Desktop\Новая папка новое фото)\20180920_1036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328" y="801040"/>
            <a:ext cx="1901431" cy="2693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fokin\Desktop\Новая папка новое фото)\20180920_105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03268" y="801395"/>
            <a:ext cx="1901179" cy="269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504" y="261610"/>
            <a:ext cx="84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Интересный рассказ экскурсовода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C:\Users\fokin\Desktop\Новая папка новое фото)\SAM_18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3641452"/>
            <a:ext cx="3213536" cy="259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F:\Новая папка посещение на дому\DSC07858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842"/>
          <a:stretch>
            <a:fillRect/>
          </a:stretch>
        </p:blipFill>
        <p:spPr bwMode="auto">
          <a:xfrm flipH="1">
            <a:off x="611560" y="3717032"/>
            <a:ext cx="2566260" cy="259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Новая папка посещение на дому\DSC078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861691"/>
            <a:ext cx="3456384" cy="24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Выноска со стрелкой влево 1"/>
          <p:cNvSpPr/>
          <p:nvPr/>
        </p:nvSpPr>
        <p:spPr>
          <a:xfrm>
            <a:off x="7058932" y="4077072"/>
            <a:ext cx="1734716" cy="1800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Вкусно готовят наши повара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kin\Desktop\Новая папка новое фото)\IMG_20181108_102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891" y="33265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fokin\Desktop\Новая папка новое фото)\IMG_20181108_102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7" y="3643314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fokin\Desktop\Новая папка новое фото)\IMG_20181108_1032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fokin\Desktop\Новая папка новое фото)\IMG_20181108_102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7016" y="33265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fokin\Desktop\Новая папка новое фото)\IMG_20181108_1059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357949" y="3643314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1362" y="2975862"/>
            <a:ext cx="82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Теперь мы знаем, откуда хлеб пришёл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7968" cy="50339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7968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Средства, методы и приёмы трудового воспитания: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fokin\Desktop\Новая папка новое фото)\DSC075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750"/>
          <a:stretch>
            <a:fillRect/>
          </a:stretch>
        </p:blipFill>
        <p:spPr bwMode="auto">
          <a:xfrm>
            <a:off x="2987824" y="4077072"/>
            <a:ext cx="1944216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 детей\DSC077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001"/>
          <a:stretch>
            <a:fillRect/>
          </a:stretch>
        </p:blipFill>
        <p:spPr bwMode="auto">
          <a:xfrm>
            <a:off x="251520" y="4077072"/>
            <a:ext cx="2203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детей\IMG_066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164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E:\ОБОБЩЕНИЕ Тургановой Г.Г\ФОТО гр 9\photo_2023-10-25_00-33-50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268760"/>
            <a:ext cx="2952328" cy="353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E:\ОБОБЩЕНИЕ Тургановой Г.Г\ФОТО гр 9\photo_2023-10-25_00-33-53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85184"/>
            <a:ext cx="2952328" cy="151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214290"/>
            <a:ext cx="3878794" cy="1571636"/>
          </a:xfrm>
        </p:spPr>
        <p:txBody>
          <a:bodyPr/>
          <a:lstStyle/>
          <a:p>
            <a:r>
              <a:rPr lang="ru-RU" b="1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85728"/>
            <a:ext cx="4147374" cy="5901712"/>
          </a:xfrm>
        </p:spPr>
        <p:txBody>
          <a:bodyPr/>
          <a:lstStyle/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14339" name="Picture 3" descr="C:\Users\fokin\Desktop\Новая папка новое фото)\DSC07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1135755">
            <a:off x="271869" y="3255045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Бытовые приборы, облегчающие труд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85741">
            <a:off x="4714876" y="335699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 сказка учит труду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:\Рабочий стол\фото детей\IMG_06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7" name="Picture 1" descr="C:\Users\Future\Desktop\474275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C:\Мои данные\ФОТО День защиты детей 2023\12 июня 2023\изображение_viber_2023-06-09_10-52-14-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3888432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fokin\Desktop\Новая папка новое фото)\IMG_0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511" b="12934"/>
          <a:stretch>
            <a:fillRect/>
          </a:stretch>
        </p:blipFill>
        <p:spPr bwMode="auto">
          <a:xfrm>
            <a:off x="5580112" y="4653136"/>
            <a:ext cx="330821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C:\Users\fokin\Desktop\DCIM\Camera\20180915_110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4502"/>
          <a:stretch>
            <a:fillRect/>
          </a:stretch>
        </p:blipFill>
        <p:spPr bwMode="auto">
          <a:xfrm>
            <a:off x="251520" y="2276872"/>
            <a:ext cx="27363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00364" y="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42129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Совместные поделки и рисунки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детский сад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3" name="Picture 1" descr="E:\ОБОБЩЕНИЕ Тургановой Г.Г\ФОТО гр 9\photo_2023-10-25_00-33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36008" cy="413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E:\ОБОБЩЕНИЕ Тургановой Г.Г\ФОТО гр 9\photo_2023-10-25_00-33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Трудовое воспитание ребёнка надо начинать как можно раньше, когда ребёнок впервые произносит: «Я сам!» Опыт показывает, что привлечение ребёнка к труду является одним из первостепенных условий всестороннего развития. Обученные труду с детства более самостоятельны, усидчивы, бережливы, легко приспосабливаются к любым условиям и быстрее решают различного рода проблемы. Трудолюбие позволяет ребёнку обрести   уверенность в себе и завтрашнем дне, а также даст почву для дальнейшего успешного обучения в школе.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5012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Работа с родителями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6386" name="Picture 2" descr="C:\Users\fokin\Desktop\Новая папка новое фото)\IMG_0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524"/>
          <a:stretch>
            <a:fillRect/>
          </a:stretch>
        </p:blipFill>
        <p:spPr bwMode="auto">
          <a:xfrm>
            <a:off x="683568" y="980728"/>
            <a:ext cx="2736304" cy="237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8" name="Picture 4" descr="C:\Users\fokin\Desktop\Новая папка новое фото)\IMG_0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3397245" cy="2547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386104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Родительские собрания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426018"/>
            <a:ext cx="340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Совместные чаепития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fokin\Desktop\Новая папка новое фото)\IMG_0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0944" y="1052737"/>
            <a:ext cx="3149448" cy="236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ыноска со стрелкой вправо 2"/>
          <p:cNvSpPr/>
          <p:nvPr/>
        </p:nvSpPr>
        <p:spPr>
          <a:xfrm>
            <a:off x="683568" y="4509120"/>
            <a:ext cx="2880320" cy="17281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«Помоги маме собрать сестрёнку в школу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907704" y="3414822"/>
            <a:ext cx="167422" cy="380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868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fokin\Desktop\Новая папка новое фото)\DSC07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578"/>
          <a:stretch>
            <a:fillRect/>
          </a:stretch>
        </p:blipFill>
        <p:spPr bwMode="auto">
          <a:xfrm>
            <a:off x="4860032" y="3933056"/>
            <a:ext cx="3816424" cy="25022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3" descr="C:\Users\fokin\Desktop\Новая папка новое фото)\DSC07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36054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C:\Users\fokin\Desktop\Новая папка новое фото)\DSC077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8623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Picture 5" descr="C:\Users\fokin\Desktop\Новая папка новое фото)\DSC07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04664"/>
            <a:ext cx="33866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619672" y="3365298"/>
            <a:ext cx="688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 нас в гостях слесарь  газового хозяйства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Проект    «Профессия моей мамы»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fokin\Desktop\Новая папка новое фото)\DSC07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Профессия моей мамы- воспитатель.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fokin\Desktop\Новая папка новое фото)\DSC07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C:\Users\fokin\Desktop\Новая папка новое фото)\DSC076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616290" cy="1962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kin\Desktop\Новая папка новое фото)\IMG_0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627022"/>
            <a:ext cx="3888432" cy="291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fokin\Desktop\Новая папка новое фото)\IMG_0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744666" cy="280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7" descr="C:\Users\fokin\Desktop\Новая папка новое фото)\IMG_04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36437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5862" y="2940558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Профессия моей мамы- парикмахер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C:\Users\fokin\Desktop\Новая папка новое фото)\IMG_04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57250"/>
            <a:ext cx="345638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fokin\Desktop\Новая папка новое фото)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477"/>
          <a:stretch>
            <a:fillRect/>
          </a:stretch>
        </p:blipFill>
        <p:spPr bwMode="auto">
          <a:xfrm>
            <a:off x="3563888" y="3068960"/>
            <a:ext cx="2135449" cy="230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fokin\Desktop\Новая папка новое фото)\IMG_0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32388" cy="2976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fokin\Desktop\Новая папка новое фото)\IMG_0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3016243" cy="226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C:\Users\fokin\Desktop\Новая папка новое фото)\IMG_0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9984" t="16390" b="11495"/>
          <a:stretch>
            <a:fillRect/>
          </a:stretch>
        </p:blipFill>
        <p:spPr bwMode="auto">
          <a:xfrm>
            <a:off x="6228184" y="548680"/>
            <a:ext cx="267263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7" name="Picture 5" descr="C:\Users\fokin\Desktop\Новая папка новое фото)\IMG_05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3686"/>
          <a:stretch>
            <a:fillRect/>
          </a:stretch>
        </p:blipFill>
        <p:spPr bwMode="auto">
          <a:xfrm>
            <a:off x="971600" y="3860722"/>
            <a:ext cx="2088232" cy="2781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9" name="Picture 7" descr="C:\Users\fokin\Desktop\Новая папка новое фото)\IMG_05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501438" cy="314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Выноска со стрелкой вверх 2"/>
          <p:cNvSpPr/>
          <p:nvPr/>
        </p:nvSpPr>
        <p:spPr>
          <a:xfrm>
            <a:off x="4067944" y="5299843"/>
            <a:ext cx="1932816" cy="124859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Моя мама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доктор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kin\Desktop\iz_7Ua2S4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00" y="3573016"/>
            <a:ext cx="1584176" cy="263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fokin\Desktop\Новая папка новое фото)\DSC07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1928256" cy="32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60232" y="1196753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Наши достижения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Мои данные\фото стелефонасентябрь 2022\WhatsApp Images\Sent\IMG-20210924-WA0015.jpg"/>
          <p:cNvPicPr>
            <a:picLocks noChangeAspect="1" noChangeArrowheads="1"/>
          </p:cNvPicPr>
          <p:nvPr/>
        </p:nvPicPr>
        <p:blipFill>
          <a:blip r:embed="rId4" cstate="print"/>
          <a:srcRect t="9051" b="18500"/>
          <a:stretch>
            <a:fillRect/>
          </a:stretch>
        </p:blipFill>
        <p:spPr bwMode="auto">
          <a:xfrm>
            <a:off x="323528" y="260648"/>
            <a:ext cx="386298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Мои данные\фото стелефонасентябрь 2022\WhatsApp Images\Sent\IMG-20210924-WA0022.jpg"/>
          <p:cNvPicPr>
            <a:picLocks noChangeAspect="1" noChangeArrowheads="1"/>
          </p:cNvPicPr>
          <p:nvPr/>
        </p:nvPicPr>
        <p:blipFill>
          <a:blip r:embed="rId5" cstate="print"/>
          <a:srcRect l="10855" t="18500" b="3801"/>
          <a:stretch>
            <a:fillRect/>
          </a:stretch>
        </p:blipFill>
        <p:spPr bwMode="auto">
          <a:xfrm>
            <a:off x="4572000" y="332656"/>
            <a:ext cx="195450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kin\Desktop\Новая папка новое фото)\DSC07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8496943" cy="6048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55640" cy="334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Фотовыставка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214290"/>
            <a:ext cx="3857652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3861622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fokin\Desktop\Новая папка новое фото)\DSC077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384" r="23628"/>
          <a:stretch>
            <a:fillRect/>
          </a:stretch>
        </p:blipFill>
        <p:spPr bwMode="auto">
          <a:xfrm>
            <a:off x="5436096" y="188640"/>
            <a:ext cx="2592288" cy="271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46531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Выбор будущей    профессии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ОБОБЩЕНИЕ Тургановой Г.Г\ФОТО гр 9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79528" cy="387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ОБОБЩЕНИЕ Тургановой Г.Г\ФОТО гр 9\photo_2023-10-25_00-34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396044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3368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Таким образом, ранняя профориентация дошкольников имеет большое значение в социализации личности. Такие знания обеспечивают понимание задач общества и каждого человека, помогают регулировать поступки детей, перестраивать их мотивы и отношение к собственному труду, труду взрослых, предметам, созданным людьми. Профориентация позволяет повысить интерес у ребёнка к своим психологическим качествам и их развитию. У ребенка формируется эмоциональное отношение к профессиональному миру, ему предоставляется возможность использовать свои силы в доступных видах деятельности. Я считаем, что данное направление одна из важных ступенек на пути к успешности во взрослой жизни. Поэтому, только творческий подход к решению проблемы по формированию у детей позитивных установок к различным видам труда  и творчества в современных образовательных условиях позволяет достичь высоких результатов.</a:t>
            </a:r>
          </a:p>
          <a:p>
            <a:pPr algn="ctr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144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</a:rPr>
              <a:t>В ы в о 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Практическая значимость</a:t>
            </a:r>
            <a:r>
              <a:rPr lang="ru-RU" sz="3200" dirty="0" smtClean="0"/>
              <a:t> </a:t>
            </a:r>
            <a:endParaRPr lang="ru-RU" altLang="ru-RU" sz="3200" b="1" dirty="0">
              <a:solidFill>
                <a:schemeClr val="tx1"/>
              </a:solidFill>
            </a:endParaRPr>
          </a:p>
          <a:p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разработано перспективное планирование по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трудовому 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воспитанию для детей всех возрастных групп; 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подготовлены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методические материалы по теме (конспекты, сценарии развлечений, досугов, доклады, консультации для родителей и др.) </a:t>
            </a:r>
            <a:endParaRPr lang="ru-RU" alt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ru-RU" altLang="ru-RU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-осуществлено взаимодействие с семьями воспитанников по вопросу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трудового  воспитания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детей. </a:t>
            </a:r>
            <a:endParaRPr lang="ru-RU" alt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Ссылка на материал:</a:t>
            </a:r>
          </a:p>
          <a:p>
            <a:r>
              <a:rPr lang="en-US" altLang="ru-RU" sz="2400" dirty="0" smtClean="0">
                <a:solidFill>
                  <a:schemeClr val="tx2">
                    <a:lumMod val="10000"/>
                  </a:schemeClr>
                </a:solidFill>
                <a:hlinkClick r:id="rId2"/>
              </a:rPr>
              <a:t>https://markova.netboard.me/p41jky497o20odg/?tab=735979#</a:t>
            </a:r>
            <a:r>
              <a:rPr lang="ru-RU" alt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r>
              <a:rPr lang="en-US" altLang="ru-RU" sz="2400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https://markova.netboard.me/p41jky497o20odg/</a:t>
            </a:r>
            <a:r>
              <a:rPr lang="ru-RU" alt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alt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88840"/>
            <a:ext cx="3785624" cy="42595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Использование информационных технологий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Разработка и использование операционных схем для трудовых действий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Активное участие детей в данной работе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НОВИЗНА  ОПЫТА  РАБОТЫ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1745" name="Picture 1" descr="C:\Мои данные\ФОТО День защиты детей 2023\1 июня2023\photo_2023-06-16_00-51-58 (4).jpg"/>
          <p:cNvPicPr>
            <a:picLocks noChangeAspect="1" noChangeArrowheads="1"/>
          </p:cNvPicPr>
          <p:nvPr/>
        </p:nvPicPr>
        <p:blipFill>
          <a:blip r:embed="rId2" cstate="print"/>
          <a:srcRect t="20408"/>
          <a:stretch>
            <a:fillRect/>
          </a:stretch>
        </p:blipFill>
        <p:spPr bwMode="auto">
          <a:xfrm>
            <a:off x="179512" y="2204864"/>
            <a:ext cx="4945781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Спасибо за внимание 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7" descr="E:\ОБОБЩЕНИЕ Тургановой Г.Г\ФОТО гр 9\photo_2023-10-25_00-34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03394"/>
            <a:ext cx="5677139" cy="425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Формирование позитивных установок к различным видам труда и творчества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Воспитание ценностного отношения к собственному труду и труду других людей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Развитие творческой инициативы, способности себя реализовывать в различных видах труда и творчества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ЗАДАЧИ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988840"/>
            <a:ext cx="4217672" cy="4259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Систематичность и последовательность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Ориентация на возраст и индивидуальные особенности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Интеграция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Взаимодействие с семьёй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Поддержка инициативы детей в различных видах деятельности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Основные принципы работы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866" name="Picture 2" descr="D:\Administrator\Desktop\detsad-203592-1423255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623469" cy="2570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Future\Desktop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816424" cy="2215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Условия организации труда детей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57232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Создание мотивации и положительной обстановки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000108"/>
            <a:ext cx="264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Демонстрация </a:t>
            </a:r>
            <a:r>
              <a:rPr lang="ru-RU" sz="2000" b="1" dirty="0" err="1" smtClean="0">
                <a:solidFill>
                  <a:srgbClr val="C00000"/>
                </a:solidFill>
              </a:rPr>
              <a:t>заинтересо-ванности</a:t>
            </a:r>
            <a:r>
              <a:rPr lang="ru-RU" sz="2000" b="1" dirty="0" smtClean="0">
                <a:solidFill>
                  <a:srgbClr val="C00000"/>
                </a:solidFill>
              </a:rPr>
              <a:t> педагога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673842"/>
            <a:ext cx="369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Поощрение в процессе и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по результатам труда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fokin\Desktop\Новая папка новое фото)\IMG_0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9" y="1249523"/>
            <a:ext cx="3011512" cy="4015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23528" y="3643314"/>
            <a:ext cx="2534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Подбор оборудования для труда и систематическое включение в труд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429000"/>
            <a:ext cx="2643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Учёт нагрузки, состояния  здоровья, интересов и способностей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33728" y="1841134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533728" y="4293096"/>
            <a:ext cx="6471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6226191" y="1841134"/>
            <a:ext cx="722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226189" y="4410820"/>
            <a:ext cx="722071" cy="530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580731" y="5265801"/>
            <a:ext cx="530733" cy="54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Рабочий стол\фото детей\IMG_067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44416" cy="31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Рабочий стол\фото детей\IMG_06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7185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Рабочий стол\фото детей\IMG_06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841501"/>
            <a:ext cx="3816424" cy="27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:\Рабочий стол\фото детей\IMG_06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487936" cy="27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24744"/>
            <a:ext cx="8290778" cy="51236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 А М О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Б С Л У Ж И В А Н И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ВИДЫ  ТРУДОВОЙ  ДЕЯТЕЛЬНОСТИ  В  ДОУ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5966523" y="5733256"/>
            <a:ext cx="2565915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Надел сам брюки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11560" y="4740786"/>
            <a:ext cx="1728192" cy="13788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Моем руки по алгоритму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593501" y="1676317"/>
            <a:ext cx="1698579" cy="7494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Вытираем на сухо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588224" y="4076584"/>
            <a:ext cx="1944214" cy="100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Раздеваемся и вещи складываем аккуратно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ОБОБЩЕНИЕ Тургановой Г.Г\ФОТО гр 9\photo_2023-10-24_22-09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075892" cy="2767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ОБОБЩЕНИЕ Тургановой Г.Г\ФОТО гр 9\photo_2023-10-24_22-09-35 (2).jpg"/>
          <p:cNvPicPr>
            <a:picLocks noChangeAspect="1" noChangeArrowheads="1"/>
          </p:cNvPicPr>
          <p:nvPr/>
        </p:nvPicPr>
        <p:blipFill>
          <a:blip r:embed="rId3" cstate="print"/>
          <a:srcRect l="-141" t="14516" r="32258" b="10484"/>
          <a:stretch>
            <a:fillRect/>
          </a:stretch>
        </p:blipFill>
        <p:spPr bwMode="auto">
          <a:xfrm>
            <a:off x="3707904" y="2564904"/>
            <a:ext cx="143086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ОБОБЩЕНИЕ Тургановой Г.Г\ФОТО гр 9\photo_2023-10-24_22-09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383813" cy="1787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ОБОБЩЕНИЕ Тургановой Г.Г\ФОТО гр 9\photo_2023-10-24_22-09-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FF65"/>
      </a:dk1>
      <a:lt1>
        <a:srgbClr val="BDE295"/>
      </a:lt1>
      <a:dk2>
        <a:srgbClr val="BDE29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1965</TotalTime>
  <Words>753</Words>
  <Application>Microsoft Office PowerPoint</Application>
  <PresentationFormat>Экран (4:3)</PresentationFormat>
  <Paragraphs>150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    Муниципальное дошкольное образовательное  автономное учреждение «Детский сад № 106 «Анютины глазки» комбинированного  вида» г. Орска </vt:lpstr>
      <vt:lpstr>Трудовое воспитание</vt:lpstr>
      <vt:lpstr>АКТУАЛЬНОСТЬ</vt:lpstr>
      <vt:lpstr>НОВИЗНА  ОПЫТА  РАБОТЫ</vt:lpstr>
      <vt:lpstr>                      ЗАДАЧИ</vt:lpstr>
      <vt:lpstr>Основные принципы работы</vt:lpstr>
      <vt:lpstr>Условия организации труда детей</vt:lpstr>
      <vt:lpstr>Слайд 8</vt:lpstr>
      <vt:lpstr>        ВИДЫ  ТРУДОВОЙ  ДЕЯТЕЛЬНОСТИ  В  ДОУ</vt:lpstr>
      <vt:lpstr>        </vt:lpstr>
      <vt:lpstr>ХОЗЯЙСТВЕННО-БЫТОВОЙ  ТРУД</vt:lpstr>
      <vt:lpstr>ХОЗЯЙСТВЕННО-БЫТОВОЙ  ТРУД</vt:lpstr>
      <vt:lpstr>ТРУД  В  ПРИРОДЕ</vt:lpstr>
      <vt:lpstr>ТРУД  В  ПРИРОДЕ</vt:lpstr>
      <vt:lpstr>РУЧНОЙ    ТРУД</vt:lpstr>
      <vt:lpstr>Форма организации труда</vt:lpstr>
      <vt:lpstr>Слайд 17</vt:lpstr>
      <vt:lpstr>Учимся   играя</vt:lpstr>
      <vt:lpstr>Учимся   играя</vt:lpstr>
      <vt:lpstr>Слайд 20</vt:lpstr>
      <vt:lpstr>Слайд 21</vt:lpstr>
      <vt:lpstr>Слайд 22</vt:lpstr>
      <vt:lpstr>Н А Б Л Ю Д Е Н И Я</vt:lpstr>
      <vt:lpstr>  Э к с к у р с и и</vt:lpstr>
      <vt:lpstr>Слайд 25</vt:lpstr>
      <vt:lpstr>Слайд 26</vt:lpstr>
      <vt:lpstr>Средства, методы и приёмы трудового воспитания:</vt:lpstr>
      <vt:lpstr>Слайд 28</vt:lpstr>
      <vt:lpstr>Слайд 29</vt:lpstr>
      <vt:lpstr>Работа с родителями</vt:lpstr>
      <vt:lpstr> </vt:lpstr>
      <vt:lpstr>Проект    «Профессия моей мамы»</vt:lpstr>
      <vt:lpstr>Слайд 33</vt:lpstr>
      <vt:lpstr>Слайд 34</vt:lpstr>
      <vt:lpstr>Слайд 35</vt:lpstr>
      <vt:lpstr>Фотовыставка</vt:lpstr>
      <vt:lpstr>Слайд 37</vt:lpstr>
      <vt:lpstr>                          В ы в о д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работы: «Трудовое воспитание- значимая часть социально-нравственного развития».</dc:title>
  <dc:creator>fokin</dc:creator>
  <cp:lastModifiedBy>Future</cp:lastModifiedBy>
  <cp:revision>198</cp:revision>
  <dcterms:created xsi:type="dcterms:W3CDTF">2018-09-30T09:01:29Z</dcterms:created>
  <dcterms:modified xsi:type="dcterms:W3CDTF">2023-10-25T23:42:49Z</dcterms:modified>
</cp:coreProperties>
</file>