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9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EC2-23AB-4389-89BF-9D12A3C41A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7A90-D749-4EB7-967D-D49E7BD96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032"/>
            <a:ext cx="12191999" cy="694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077" y="452285"/>
            <a:ext cx="10795820" cy="7964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 24 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4336" y="1917289"/>
            <a:ext cx="9144000" cy="26350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«Родное слово в развитии связной речи современных детей дошкольного возраста с речевыми нарушениями»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22" y="4713094"/>
            <a:ext cx="578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квал.кат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Е.Е.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" y="9775"/>
            <a:ext cx="7229722" cy="5060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00569" y="2072457"/>
            <a:ext cx="4660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«Золотое яичко»</a:t>
            </a:r>
          </a:p>
        </p:txBody>
      </p:sp>
    </p:spTree>
    <p:extLst>
      <p:ext uri="{BB962C8B-B14F-4D97-AF65-F5344CB8AC3E}">
        <p14:creationId xmlns:p14="http://schemas.microsoft.com/office/powerpoint/2010/main" val="3682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1980" y="2311911"/>
            <a:ext cx="6467168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журавль»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17025"/>
            <a:ext cx="5985387" cy="418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8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394" y="1248698"/>
            <a:ext cx="5604387" cy="381445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«Сивка – бурка»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08154"/>
            <a:ext cx="4474710" cy="6392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87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129" y="1299189"/>
            <a:ext cx="6052387" cy="400039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Аленушка и братец Иванушка»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214884"/>
            <a:ext cx="6442518" cy="4509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53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928" y="2479061"/>
            <a:ext cx="6673646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«Никита Кожемяка»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5" y="206477"/>
            <a:ext cx="4259996" cy="6085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45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1" y="1653151"/>
            <a:ext cx="353715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4" y="0"/>
            <a:ext cx="7502014" cy="5260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05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1960" y="2011448"/>
            <a:ext cx="4925961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волк»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165529"/>
            <a:ext cx="7167716" cy="5017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40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407" y="2080059"/>
            <a:ext cx="53167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«Проказы старухи зимы»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" y="451484"/>
            <a:ext cx="6546731" cy="458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637" y="1771139"/>
            <a:ext cx="2799736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«Гуси»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8" y="159631"/>
            <a:ext cx="7541342" cy="527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58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755"/>
            <a:ext cx="12191999" cy="690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810467"/>
            <a:ext cx="63590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Патрикеевна»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" y="116653"/>
            <a:ext cx="4571999" cy="653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15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0"/>
            <a:ext cx="12192000" cy="6872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191491"/>
            <a:ext cx="11785600" cy="418407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Segoe Print" panose="02000600000000000000" pitchFamily="2" charset="0"/>
              </a:rPr>
              <a:t>Литературная викторина </a:t>
            </a:r>
            <a:br>
              <a:rPr lang="ru-RU" sz="6600" b="1" dirty="0" smtClean="0">
                <a:latin typeface="Segoe Print" panose="02000600000000000000" pitchFamily="2" charset="0"/>
              </a:rPr>
            </a:br>
            <a:r>
              <a:rPr lang="ru-RU" sz="6600" b="1" dirty="0" smtClean="0">
                <a:latin typeface="Segoe Print" panose="02000600000000000000" pitchFamily="2" charset="0"/>
              </a:rPr>
              <a:t>«Знатоки творчества К.Д. Ушинского»</a:t>
            </a:r>
            <a:endParaRPr lang="ru-RU" sz="6600" b="1" dirty="0">
              <a:latin typeface="Segoe Print" panose="02000600000000000000" pitchFamily="2" charset="0"/>
            </a:endParaRPr>
          </a:p>
        </p:txBody>
      </p:sp>
      <p:pic>
        <p:nvPicPr>
          <p:cNvPr id="6" name="начало викторин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6291" y="57103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171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Segoe Print" panose="02000600000000000000" pitchFamily="2" charset="0"/>
              </a:rPr>
              <a:t>3 раунд</a:t>
            </a:r>
            <a:endParaRPr lang="ru-RU" sz="9600" b="1" dirty="0">
              <a:latin typeface="Segoe Print" panose="02000600000000000000" pitchFamily="2" charset="0"/>
            </a:endParaRPr>
          </a:p>
        </p:txBody>
      </p:sp>
      <p:pic>
        <p:nvPicPr>
          <p:cNvPr id="5" name="гон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5673" y="5660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10621"/>
            <a:ext cx="12275127" cy="68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369415"/>
            <a:ext cx="10790382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Segoe Print" panose="02000600000000000000" pitchFamily="2" charset="0"/>
              </a:rPr>
              <a:t>4 раунд</a:t>
            </a:r>
            <a:endParaRPr lang="ru-RU" sz="9600" b="1" dirty="0">
              <a:latin typeface="Segoe Print" panose="02000600000000000000" pitchFamily="2" charset="0"/>
            </a:endParaRPr>
          </a:p>
        </p:txBody>
      </p:sp>
      <p:pic>
        <p:nvPicPr>
          <p:cNvPr id="5" name="гон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764" y="55718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34998"/>
            <a:ext cx="12275127" cy="689545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0981"/>
              </p:ext>
            </p:extLst>
          </p:nvPr>
        </p:nvGraphicFramePr>
        <p:xfrm>
          <a:off x="110836" y="544947"/>
          <a:ext cx="11776364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3746">
                  <a:extLst>
                    <a:ext uri="{9D8B030D-6E8A-4147-A177-3AD203B41FA5}">
                      <a16:colId xmlns:a16="http://schemas.microsoft.com/office/drawing/2014/main" val="3255381964"/>
                    </a:ext>
                  </a:extLst>
                </a:gridCol>
                <a:gridCol w="6862618">
                  <a:extLst>
                    <a:ext uri="{9D8B030D-6E8A-4147-A177-3AD203B41FA5}">
                      <a16:colId xmlns:a16="http://schemas.microsoft.com/office/drawing/2014/main" val="4202498521"/>
                    </a:ext>
                  </a:extLst>
                </a:gridCol>
              </a:tblGrid>
              <a:tr h="1020005"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Барышник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Мелкий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 торговец – разносчик, продававший галантерею (булавки, пуговицы, ленты, перчатки, ткани, книги)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7414705"/>
                  </a:ext>
                </a:extLst>
              </a:tr>
              <a:tr h="93022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Коробейник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Плетеный забор из прутьев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 и веток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6162527"/>
                  </a:ext>
                </a:extLst>
              </a:tr>
              <a:tr h="46169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Овчар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Человек, занятый торговлей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6337272"/>
                  </a:ext>
                </a:extLst>
              </a:tr>
              <a:tr h="4735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Плетень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Овечий пастух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2618925"/>
                  </a:ext>
                </a:extLst>
              </a:tr>
              <a:tr h="540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Мужичок </a:t>
                      </a:r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- </a:t>
                      </a:r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серячок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Торговец лошадьми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9577004"/>
                  </a:ext>
                </a:extLst>
              </a:tr>
              <a:tr h="93022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Купец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Обычный, ничем не примечательный человек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5065837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629891" y="1708727"/>
            <a:ext cx="2890982" cy="2937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08581" y="1644072"/>
            <a:ext cx="1588654" cy="1052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43564" y="3685309"/>
            <a:ext cx="3528291" cy="489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29891" y="2946400"/>
            <a:ext cx="2890982" cy="1348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02908" y="5043055"/>
            <a:ext cx="1819565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519055" y="3749964"/>
            <a:ext cx="4599709" cy="1902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32"/>
            <a:ext cx="12192000" cy="6894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7" y="914707"/>
            <a:ext cx="2355273" cy="235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97" y="4084806"/>
            <a:ext cx="2403799" cy="246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88" y="353699"/>
            <a:ext cx="2506787" cy="226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49" y="4221018"/>
            <a:ext cx="2431474" cy="243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29" y="1087093"/>
            <a:ext cx="2297049" cy="217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945745" y="3845515"/>
            <a:ext cx="2909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1</a:t>
            </a:r>
            <a:endParaRPr lang="ru-RU" sz="20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5564" y="138545"/>
            <a:ext cx="2142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2</a:t>
            </a:r>
            <a:endParaRPr lang="ru-RU" sz="20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036" y="775855"/>
            <a:ext cx="2807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</a:t>
            </a:r>
            <a:endParaRPr lang="ru-RU" sz="20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3340" y="4221018"/>
            <a:ext cx="2258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4</a:t>
            </a:r>
            <a:endParaRPr lang="ru-RU" sz="20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9477" y="675416"/>
            <a:ext cx="2660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5</a:t>
            </a:r>
            <a:endParaRPr lang="ru-RU" sz="20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369415"/>
            <a:ext cx="10790382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latin typeface="Segoe Print" panose="02000600000000000000" pitchFamily="2" charset="0"/>
              </a:rPr>
              <a:t>5</a:t>
            </a:r>
            <a:r>
              <a:rPr lang="ru-RU" sz="9600" b="1" dirty="0" smtClean="0">
                <a:latin typeface="Segoe Print" panose="02000600000000000000" pitchFamily="2" charset="0"/>
              </a:rPr>
              <a:t> </a:t>
            </a:r>
            <a:r>
              <a:rPr lang="ru-RU" sz="9600" b="1" dirty="0" smtClean="0">
                <a:latin typeface="Segoe Print" panose="02000600000000000000" pitchFamily="2" charset="0"/>
              </a:rPr>
              <a:t>раунд</a:t>
            </a:r>
            <a:endParaRPr lang="ru-RU" sz="9600" b="1" dirty="0">
              <a:latin typeface="Segoe Print" panose="02000600000000000000" pitchFamily="2" charset="0"/>
            </a:endParaRPr>
          </a:p>
        </p:txBody>
      </p:sp>
      <p:pic>
        <p:nvPicPr>
          <p:cNvPr id="5" name="гон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764" y="55718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25776">
            <a:off x="955965" y="656581"/>
            <a:ext cx="176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036" y="508000"/>
            <a:ext cx="3565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чужом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9377" y="2965536"/>
            <a:ext cx="2484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1090" y="4560610"/>
            <a:ext cx="3426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199" y="3423186"/>
            <a:ext cx="4294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1927" y="5014934"/>
            <a:ext cx="1874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2400" y="1822073"/>
            <a:ext cx="5448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" y="-11623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1" y="979055"/>
            <a:ext cx="1921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599" y="979055"/>
            <a:ext cx="3168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чужом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835" y="979055"/>
            <a:ext cx="2992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302493"/>
            <a:ext cx="3574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8071" y="2302493"/>
            <a:ext cx="435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034" y="3739156"/>
            <a:ext cx="1496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3161" y="3731491"/>
            <a:ext cx="571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" y="-11623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345" y="642332"/>
            <a:ext cx="1801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799" y="3432628"/>
            <a:ext cx="347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18" y="981689"/>
            <a:ext cx="2613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9781" y="4871413"/>
            <a:ext cx="2974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1" y="695365"/>
            <a:ext cx="1062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2109" y="4094348"/>
            <a:ext cx="3814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4836" y="2267274"/>
            <a:ext cx="3186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109" y="1052944"/>
            <a:ext cx="1921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744" y="1080653"/>
            <a:ext cx="3168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272" y="1047133"/>
            <a:ext cx="2992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лад,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527" y="2618179"/>
            <a:ext cx="2461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963" y="2618179"/>
            <a:ext cx="102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2018" y="3975138"/>
            <a:ext cx="331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4289" y="5082135"/>
            <a:ext cx="217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3" y="2434070"/>
            <a:ext cx="8592127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Segoe Print" panose="02000600000000000000" pitchFamily="2" charset="0"/>
              </a:rPr>
              <a:t>1 раунд</a:t>
            </a:r>
            <a:endParaRPr lang="ru-RU" sz="9600" b="1" dirty="0">
              <a:latin typeface="Segoe Print" panose="02000600000000000000" pitchFamily="2" charset="0"/>
            </a:endParaRPr>
          </a:p>
        </p:txBody>
      </p:sp>
      <p:pic>
        <p:nvPicPr>
          <p:cNvPr id="5" name="гон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45" y="57103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3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855" y="5082133"/>
            <a:ext cx="1754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218" y="628074"/>
            <a:ext cx="345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имей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926" y="3485668"/>
            <a:ext cx="1902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1963" y="4932218"/>
            <a:ext cx="4765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142" y="320451"/>
            <a:ext cx="1597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2290" y="2762393"/>
            <a:ext cx="3823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имей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0074" y="296284"/>
            <a:ext cx="2419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090" y="2535255"/>
            <a:ext cx="3860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3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109" y="1052944"/>
            <a:ext cx="1921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7345" y="1047132"/>
            <a:ext cx="3168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653" y="954209"/>
            <a:ext cx="178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9483" y="2061206"/>
            <a:ext cx="4782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ублей,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812" y="3198681"/>
            <a:ext cx="102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0816" y="3170698"/>
            <a:ext cx="331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6028" y="3113494"/>
            <a:ext cx="217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8539" y="4127568"/>
            <a:ext cx="3685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3"/>
            <a:ext cx="12321309" cy="68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90" y="1256536"/>
            <a:ext cx="1149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чужом горе своего счастья не построить.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3455" y="2653747"/>
            <a:ext cx="917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нужен клад, коли в семье лад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122218" y="4050958"/>
            <a:ext cx="10714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946" y="-646544"/>
            <a:ext cx="350981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8" y="367392"/>
            <a:ext cx="5656036" cy="5758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72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50" de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50" de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0" y="464693"/>
            <a:ext cx="5508048" cy="5928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14739" y="2705724"/>
            <a:ext cx="5209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Segoe Print" panose="02000600000000000000" pitchFamily="2" charset="0"/>
              </a:rPr>
              <a:t>К.Д. Ушинский</a:t>
            </a:r>
          </a:p>
          <a:p>
            <a:r>
              <a:rPr lang="ru-RU" sz="4400" b="1" dirty="0" smtClean="0">
                <a:latin typeface="Segoe Print" panose="02000600000000000000" pitchFamily="2" charset="0"/>
              </a:rPr>
              <a:t>1824 – 1870 гг</a:t>
            </a:r>
            <a:r>
              <a:rPr lang="ru-RU" b="1" dirty="0" smtClean="0">
                <a:latin typeface="Segoe Print" panose="02000600000000000000" pitchFamily="2" charset="0"/>
              </a:rPr>
              <a:t>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334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Срежу голову,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709" y="1151277"/>
            <a:ext cx="6056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 сердце,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3044" y="2074607"/>
            <a:ext cx="473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 пить,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1689" y="2997937"/>
            <a:ext cx="57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говорить…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638">
            <a:off x="7254180" y="1404611"/>
            <a:ext cx="3870680" cy="56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316" y="758876"/>
            <a:ext cx="5267632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Хожу на голове,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413" y="2241755"/>
            <a:ext cx="618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и на ногах…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07" y="2839065"/>
            <a:ext cx="3449906" cy="34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741"/>
            <a:ext cx="12270657" cy="7329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10" y="640428"/>
            <a:ext cx="6319684" cy="11982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небо дыра,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291" y="1710813"/>
            <a:ext cx="513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землю дыра,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755" y="2781198"/>
            <a:ext cx="937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посередине огонь и вода…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73" y="2879521"/>
            <a:ext cx="5106356" cy="38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" y="-48011"/>
            <a:ext cx="12186210" cy="6906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896" y="237306"/>
            <a:ext cx="8590935" cy="96223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кругленька,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123" y="1054309"/>
            <a:ext cx="978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тюрьмы в тюрьму скачет,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244" y="1849819"/>
            <a:ext cx="609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мир обскачет,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96" y="2665670"/>
            <a:ext cx="806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к чему сама не годна,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36" y="3568659"/>
            <a:ext cx="723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всем нужна…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5" y="3875469"/>
            <a:ext cx="5647403" cy="2823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" y="-48011"/>
            <a:ext cx="12186210" cy="6906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50">
            <a:off x="6764260" y="368600"/>
            <a:ext cx="3875370" cy="6139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403">
            <a:off x="1289083" y="279416"/>
            <a:ext cx="3687267" cy="5984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7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2" y="2295525"/>
            <a:ext cx="9090892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Segoe Print" panose="02000600000000000000" pitchFamily="2" charset="0"/>
              </a:rPr>
              <a:t>2 раунд</a:t>
            </a:r>
            <a:endParaRPr lang="ru-RU" sz="9600" b="1" dirty="0">
              <a:latin typeface="Segoe Print" panose="02000600000000000000" pitchFamily="2" charset="0"/>
            </a:endParaRPr>
          </a:p>
        </p:txBody>
      </p:sp>
      <p:pic>
        <p:nvPicPr>
          <p:cNvPr id="5" name="гон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" y="57842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296</Words>
  <Application>Microsoft Office PowerPoint</Application>
  <PresentationFormat>Широкоэкранный</PresentationFormat>
  <Paragraphs>104</Paragraphs>
  <Slides>34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Segoe Print</vt:lpstr>
      <vt:lpstr>Times New Roman</vt:lpstr>
      <vt:lpstr>Тема Office</vt:lpstr>
      <vt:lpstr>Муниципальное общеобразовательное автономное учреждение «Средняя общеобразовательная школа № 24 г. Орска»</vt:lpstr>
      <vt:lpstr>Литературная викторина  «Знатоки творчества К.Д. Ушинского»</vt:lpstr>
      <vt:lpstr>1 раунд</vt:lpstr>
      <vt:lpstr>Срежу голову,  </vt:lpstr>
      <vt:lpstr>Хожу на голове,</vt:lpstr>
      <vt:lpstr>В небо дыра,</vt:lpstr>
      <vt:lpstr>Маленька, кругленька,</vt:lpstr>
      <vt:lpstr>Презентация PowerPoint</vt:lpstr>
      <vt:lpstr>2 раунд</vt:lpstr>
      <vt:lpstr>Презентация PowerPoint</vt:lpstr>
      <vt:lpstr>«Лиса и журавль»</vt:lpstr>
      <vt:lpstr>«Сивка – бурка»</vt:lpstr>
      <vt:lpstr>«Сестрица Аленушка и братец Иванушка»</vt:lpstr>
      <vt:lpstr>«Никита Кожемяка»</vt:lpstr>
      <vt:lpstr>«Колобок»</vt:lpstr>
      <vt:lpstr>«Лиса и волк»</vt:lpstr>
      <vt:lpstr>«Проказы старухи зимы»</vt:lpstr>
      <vt:lpstr>«Гуси»</vt:lpstr>
      <vt:lpstr>«Лиса Патрикеевна»</vt:lpstr>
      <vt:lpstr>3 раунд</vt:lpstr>
      <vt:lpstr>Презентация PowerPoint</vt:lpstr>
      <vt:lpstr>4 раунд</vt:lpstr>
      <vt:lpstr>Презентация PowerPoint</vt:lpstr>
      <vt:lpstr>Презентация PowerPoint</vt:lpstr>
      <vt:lpstr>5 раунд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user</cp:lastModifiedBy>
  <cp:revision>32</cp:revision>
  <dcterms:created xsi:type="dcterms:W3CDTF">2023-03-21T08:18:15Z</dcterms:created>
  <dcterms:modified xsi:type="dcterms:W3CDTF">2023-03-30T11:38:06Z</dcterms:modified>
</cp:coreProperties>
</file>