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56" r:id="rId2"/>
    <p:sldId id="257" r:id="rId3"/>
    <p:sldId id="326" r:id="rId4"/>
    <p:sldId id="265" r:id="rId5"/>
    <p:sldId id="337" r:id="rId6"/>
    <p:sldId id="338" r:id="rId7"/>
    <p:sldId id="287" r:id="rId8"/>
    <p:sldId id="289" r:id="rId9"/>
    <p:sldId id="290" r:id="rId10"/>
    <p:sldId id="291" r:id="rId11"/>
    <p:sldId id="292" r:id="rId12"/>
    <p:sldId id="327" r:id="rId13"/>
    <p:sldId id="286" r:id="rId14"/>
    <p:sldId id="293" r:id="rId15"/>
    <p:sldId id="275" r:id="rId16"/>
    <p:sldId id="280" r:id="rId17"/>
    <p:sldId id="299" r:id="rId18"/>
    <p:sldId id="300" r:id="rId19"/>
    <p:sldId id="301" r:id="rId20"/>
    <p:sldId id="302" r:id="rId21"/>
    <p:sldId id="303" r:id="rId22"/>
    <p:sldId id="304" r:id="rId23"/>
    <p:sldId id="305" r:id="rId24"/>
    <p:sldId id="306" r:id="rId25"/>
    <p:sldId id="307" r:id="rId26"/>
    <p:sldId id="308" r:id="rId27"/>
    <p:sldId id="309" r:id="rId28"/>
    <p:sldId id="310" r:id="rId29"/>
    <p:sldId id="311" r:id="rId30"/>
    <p:sldId id="312" r:id="rId31"/>
    <p:sldId id="315" r:id="rId32"/>
    <p:sldId id="316" r:id="rId33"/>
    <p:sldId id="317" r:id="rId34"/>
    <p:sldId id="318" r:id="rId35"/>
    <p:sldId id="319" r:id="rId36"/>
    <p:sldId id="320" r:id="rId37"/>
    <p:sldId id="321" r:id="rId38"/>
    <p:sldId id="323" r:id="rId39"/>
    <p:sldId id="324" r:id="rId40"/>
    <p:sldId id="325" r:id="rId41"/>
    <p:sldId id="334" r:id="rId42"/>
    <p:sldId id="285" r:id="rId43"/>
    <p:sldId id="278" r:id="rId44"/>
    <p:sldId id="333" r:id="rId45"/>
    <p:sldId id="282" r:id="rId46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3333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2" autoAdjust="0"/>
    <p:restoredTop sz="94660"/>
  </p:normalViewPr>
  <p:slideViewPr>
    <p:cSldViewPr>
      <p:cViewPr varScale="1">
        <p:scale>
          <a:sx n="65" d="100"/>
          <a:sy n="65" d="100"/>
        </p:scale>
        <p:origin x="1356" y="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9BF15C-054E-41B9-9A1F-751D849CF325}" type="datetimeFigureOut">
              <a:rPr lang="ru-RU" smtClean="0"/>
              <a:pPr/>
              <a:t>27.10.2023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883895-33E4-4D1D-AE68-6543987FE6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8177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83895-33E4-4D1D-AE68-6543987FE6BF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1.png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7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gif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7" Type="http://schemas.openxmlformats.org/officeDocument/2006/relationships/image" Target="../media/image54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fotoramki.in/risovannie/ramka-photoshop-4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871" y="116632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383381" y="1624769"/>
            <a:ext cx="6349495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«Ранняя профориентация </a:t>
            </a:r>
          </a:p>
          <a:p>
            <a:pPr algn="ctr"/>
            <a:r>
              <a:rPr lang="ru-RU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 условиях современного </a:t>
            </a:r>
          </a:p>
          <a:p>
            <a:pPr algn="ctr"/>
            <a:r>
              <a:rPr lang="ru-RU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дошкольного учреждения»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505200" y="4635611"/>
            <a:ext cx="6102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Автор: Маркова Юлия Георгиевна,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старший воспитатель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97433" y="6324600"/>
            <a:ext cx="10588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 descr="i?id=704409906-62-72&amp;n=2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DFF8D8"/>
              </a:clrFrom>
              <a:clrTo>
                <a:srgbClr val="DFF8D8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66700" y="2833256"/>
            <a:ext cx="1057497" cy="1634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 descr="C:\Documents and Settings\Admin\Рабочий стол\sm_full.aspx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400" y="609600"/>
            <a:ext cx="990600" cy="1491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otoramki.in/risovannie/ramka-photoshop-4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09600" y="533401"/>
            <a:ext cx="7696200" cy="4955203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Цель:  </a:t>
            </a:r>
            <a:endParaRPr lang="ru-RU" sz="4400" b="1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b="1" i="1" dirty="0" smtClean="0">
                <a:solidFill>
                  <a:srgbClr val="FF0000"/>
                </a:solidFill>
                <a:latin typeface="Georgia" pitchFamily="18" charset="0"/>
              </a:rPr>
              <a:t> </a:t>
            </a:r>
            <a:endParaRPr lang="ru-RU" sz="1200" b="1" i="1" dirty="0" smtClean="0">
              <a:solidFill>
                <a:srgbClr val="FF0000"/>
              </a:solidFill>
              <a:latin typeface="Georgia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rgbClr val="002060"/>
                </a:solidFill>
                <a:latin typeface="Georgia" pitchFamily="18" charset="0"/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оказание методической помощи воспитателям дошкольных учреждений по  профориентации дошкольников по ФОП;</a:t>
            </a:r>
          </a:p>
          <a:p>
            <a:pPr algn="just"/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endParaRPr lang="ru-RU" sz="2800" b="1" i="1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just">
              <a:buFont typeface="Wingdings" pitchFamily="2" charset="2"/>
              <a:buChar char="Ø"/>
            </a:pPr>
            <a:endParaRPr lang="ru-RU" sz="2800" b="1" i="1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just">
              <a:buFont typeface="Wingdings" pitchFamily="2" charset="2"/>
              <a:buChar char="Ø"/>
            </a:pPr>
            <a:endParaRPr lang="ru-RU" sz="2800" b="1" i="1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just">
              <a:buFont typeface="Wingdings" pitchFamily="2" charset="2"/>
              <a:buChar char="Ø"/>
            </a:pPr>
            <a:endParaRPr lang="ru-RU" sz="2800" b="1" i="1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just">
              <a:buFont typeface="Wingdings" pitchFamily="2" charset="2"/>
              <a:buChar char="Ø"/>
            </a:pPr>
            <a:endParaRPr lang="ru-RU" sz="2800" b="1" i="1" dirty="0" smtClean="0">
              <a:solidFill>
                <a:srgbClr val="002060"/>
              </a:solidFill>
              <a:latin typeface="Georgia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otoramki.in/risovannie/ramka-photoshop-4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088922" y="1447800"/>
            <a:ext cx="249269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>
                <a:cs typeface="Arial" charset="0"/>
              </a:rPr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964986" y="609600"/>
            <a:ext cx="49588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Профориентация -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1121" y="1618844"/>
            <a:ext cx="73665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омплекс занятий, проводимый с целью выявить склонность к определенному роду деятельности, профессии.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9524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otoramki.in/risovannie/ramka-photoshop-4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088922" y="1447800"/>
            <a:ext cx="249269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>
                <a:cs typeface="Arial" charset="0"/>
              </a:rPr>
              <a:t> </a:t>
            </a:r>
          </a:p>
        </p:txBody>
      </p:sp>
      <p:pic>
        <p:nvPicPr>
          <p:cNvPr id="10" name="Picture 2" descr="http://kostumka.com/files/categories/8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52600" y="3962400"/>
            <a:ext cx="6181725" cy="18572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980550" y="609600"/>
            <a:ext cx="692773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Детская профориентация-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3400" y="1600200"/>
            <a:ext cx="77724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есть неотъемлемая часть общекультурной среды, формирующая целостный жизненный опыт ребенка в социуме. Такие знания обеспечивают понимание задач общества и  каждого человека, помогают регулировать поступки детей, перестраивать  их мотивы и отношение к собственному труду, труду взрослых, предметам, созданных людьми.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otoramki.in/risovannie/ramka-photoshop-4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" y="0"/>
            <a:ext cx="9144000" cy="6858000"/>
          </a:xfrm>
          <a:prstGeom prst="rect">
            <a:avLst/>
          </a:prstGeom>
          <a:noFill/>
        </p:spPr>
      </p:pic>
      <p:sp>
        <p:nvSpPr>
          <p:cNvPr id="77828" name="AutoShape 4" descr="http://ros-obrazovanie.ru/netcat_files/12/6/kem_byt__thumb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7834" name="AutoShape 10" descr="http://%D1%81%D1%82%D0%B5%D0%BD%D0%B4%D1%8B-%D0%BF%D0%BE%D1%87%D1%82%D0%BE%D0%B9.%D1%80%D1%84/data/images/products/136973231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7836" name="AutoShape 12" descr="http://%D1%81%D1%82%D0%B5%D0%BD%D0%B4%D1%8B-%D0%BF%D0%BE%D1%87%D1%82%D0%BE%D0%B9.%D1%80%D1%84/data/images/products/136973231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7838" name="AutoShape 14" descr="http://%D1%81%D1%82%D0%B5%D0%BD%D0%B4%D1%8B-%D0%BF%D0%BE%D1%87%D1%82%D0%BE%D0%B9.%D1%80%D1%84/data/images/products/136973231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7840" name="Picture 16" descr="http://gditty.com/images/55fde405df72f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29"/>
          <a:stretch>
            <a:fillRect/>
          </a:stretch>
        </p:blipFill>
        <p:spPr bwMode="auto">
          <a:xfrm rot="212295">
            <a:off x="2815385" y="2992280"/>
            <a:ext cx="3208421" cy="2438400"/>
          </a:xfrm>
          <a:prstGeom prst="rect">
            <a:avLst/>
          </a:prstGeom>
          <a:noFill/>
        </p:spPr>
      </p:pic>
      <p:pic>
        <p:nvPicPr>
          <p:cNvPr id="77844" name="Picture 20" descr="http://04.img.avito.st/1280x960/1366186504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55733">
            <a:off x="4953361" y="813026"/>
            <a:ext cx="3505200" cy="2190750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1676400" y="457200"/>
            <a:ext cx="6705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какого возраста можно начинать работать с ребенком </a:t>
            </a:r>
          </a:p>
          <a:p>
            <a:pPr algn="just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плане профессионального самоопределения?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7848" name="AutoShape 24" descr="http://%D1%81%D1%82%D0%B5%D0%BD%D0%B4%D1%8B-%D0%BF%D0%BE%D1%87%D1%82%D0%BE%D0%B9.%D1%80%D1%84/data/images/products/136973231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7850" name="Picture 26" descr="http://www.kroshkaru.ru/images/cms/thumbs/a5b0aeaa3fa7d6e58d75710c18673bd7ec6d5f6d/chudo_hudozhniki_9_1400_1000_5_100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88455" y="1095487"/>
            <a:ext cx="2773680" cy="1981200"/>
          </a:xfrm>
          <a:prstGeom prst="ellipse">
            <a:avLst/>
          </a:prstGeom>
          <a:ln w="127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216287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otoramki.in/risovannie/ramka-photoshop-4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516000" y="457200"/>
            <a:ext cx="61119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«Профессии от А до Я»</a:t>
            </a:r>
            <a:endParaRPr lang="ru-RU" sz="4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1371600"/>
            <a:ext cx="707967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Задание. 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Написать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названия профессий по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первым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буквам алфавита.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каждую букву одна профессия.</a:t>
            </a: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914400" y="2362200"/>
            <a:ext cx="4972757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entury" pitchFamily="18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" pitchFamily="18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" pitchFamily="18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" pitchFamily="18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" pitchFamily="18" charset="0"/>
                <a:cs typeface="Arial" charset="0"/>
              </a:defRPr>
            </a:lvl9pPr>
          </a:lstStyle>
          <a:p>
            <a:pPr algn="just" eaLnBrk="1" hangingPunct="1"/>
            <a:r>
              <a:rPr lang="ru-RU" b="1" i="1" dirty="0">
                <a:solidFill>
                  <a:srgbClr val="C00000"/>
                </a:solidFill>
                <a:latin typeface="Times New Roman" pitchFamily="18" charset="0"/>
              </a:rPr>
              <a:t>Профессия</a:t>
            </a:r>
            <a:r>
              <a:rPr lang="ru-RU" b="1" dirty="0">
                <a:solidFill>
                  <a:prstClr val="black"/>
                </a:solidFill>
                <a:latin typeface="Times New Roman" pitchFamily="18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</a:rPr>
              <a:t>- это вид трудовой деятельности человека, который требует определенного уровня знаний, специальных умений, подготовки человека и при этом служит источником дохода.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pPr algn="just" eaLnBrk="1" hangingPunct="1"/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</a:rPr>
              <a:t>Специальность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</a:rPr>
              <a:t> –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</a:rPr>
              <a:t>вид занятий в рамках одной профессии.</a:t>
            </a:r>
          </a:p>
          <a:p>
            <a:pPr algn="just" eaLnBrk="1" hangingPunct="1"/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</a:rPr>
              <a:t>Должность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</a:rPr>
              <a:t> – служебная обязанность в учреждении.</a:t>
            </a:r>
          </a:p>
          <a:p>
            <a:pPr algn="just" eaLnBrk="1" hangingPunct="1"/>
            <a:endParaRPr lang="ru-RU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38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otoramki.in/risovannie/ramka-photoshop-4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99884" y="457200"/>
            <a:ext cx="654422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Ранняя профориентация</a:t>
            </a:r>
            <a:endParaRPr lang="ru-RU" sz="4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5800" y="1496291"/>
            <a:ext cx="7696199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дать ребенку начальные и максимально разнообразные представления о профессиях;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сформировать у ребенка эмоционально-положительное отношение к труду;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предоставить возможность использовать свои силы в доступных видах деятельности.</a:t>
            </a:r>
          </a:p>
          <a:p>
            <a:pPr algn="just">
              <a:buFont typeface="Wingdings" pitchFamily="2" charset="2"/>
              <a:buChar char="Ø"/>
            </a:pP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012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otoramki.in/risovannie/ramka-photoshop-4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" y="20782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17920" y="484904"/>
            <a:ext cx="828355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3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Младший дошкольный возраст</a:t>
            </a:r>
            <a:endParaRPr lang="ru-RU" sz="43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9328" y="1701976"/>
            <a:ext cx="7543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формировать  первоначальные представлений некоторых видах  труда взрослых, простейших трудовых операциях и материалах;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обращать внимание детей на положительных сказочных героев и персонажей литературных произведений, которые трудятся.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2" descr="https://im0-tub-ru.yandex.net/i?id=ca80c18ec55899989c5afd4ff5b24b42&amp;n=33&amp;h=190&amp;w=286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 descr="http://image.tsn.ua/media/images2/585xX/Nov2013/383883915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80066" y="2671472"/>
            <a:ext cx="2648661" cy="2648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smotrimultiki.ru/images/atikls1247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133600" y="3366057"/>
            <a:ext cx="1884846" cy="1954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Shape 18"/>
          <p:cNvSpPr>
            <a:spLocks noChangeArrowheads="1"/>
          </p:cNvSpPr>
          <p:nvPr/>
        </p:nvSpPr>
        <p:spPr bwMode="auto">
          <a:xfrm>
            <a:off x="1847956" y="1168576"/>
            <a:ext cx="4949875" cy="533400"/>
          </a:xfrm>
          <a:prstGeom prst="cloudCallout">
            <a:avLst>
              <a:gd name="adj1" fmla="val -50687"/>
              <a:gd name="adj2" fmla="val 49830"/>
            </a:avLst>
          </a:prstGeom>
          <a:solidFill>
            <a:srgbClr val="FFC000"/>
          </a:solidFill>
          <a:ln w="9525">
            <a:solidFill>
              <a:srgbClr val="7030A0"/>
            </a:solidFill>
            <a:round/>
            <a:headEnd/>
            <a:tailEnd/>
          </a:ln>
          <a:effectLst/>
          <a:extLst/>
        </p:spPr>
        <p:txBody>
          <a:bodyPr/>
          <a:lstStyle/>
          <a:p>
            <a:r>
              <a:rPr lang="ru-RU" sz="2000" b="1" dirty="0"/>
              <a:t>Возраст  детей 3 - 4</a:t>
            </a:r>
            <a:r>
              <a:rPr lang="ru-RU" sz="2000" b="1" dirty="0" smtClean="0"/>
              <a:t> года</a:t>
            </a:r>
            <a:endParaRPr lang="ru-RU" sz="2000" b="1" dirty="0"/>
          </a:p>
          <a:p>
            <a:pPr algn="ctr"/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07250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otoramki.in/risovannie/ramka-photoshop-4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" y="20782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65775" y="484904"/>
            <a:ext cx="7787838" cy="7540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3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Средний дошкольный возраст</a:t>
            </a:r>
            <a:endParaRPr lang="ru-RU" sz="43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7795" y="1600200"/>
            <a:ext cx="7543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формировать  представление о профессиях, направленных на удовлетворение потребностей человека в обществе;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учить сравнивать профессии;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формировать представление о видах трудовой деятельности, приносящих пользу людям и описанных в художественной литературе.</a:t>
            </a:r>
          </a:p>
        </p:txBody>
      </p:sp>
      <p:pic>
        <p:nvPicPr>
          <p:cNvPr id="5" name="Рисунок 4"/>
          <p:cNvPicPr/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07256" y="3276600"/>
            <a:ext cx="1581150" cy="1968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/>
          <p:cNvPicPr/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7624" y="3255981"/>
            <a:ext cx="1661248" cy="194938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/>
          <p:cNvPicPr/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65884" y="3505200"/>
            <a:ext cx="1609725" cy="189928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AutoShape 18"/>
          <p:cNvSpPr>
            <a:spLocks noChangeArrowheads="1"/>
          </p:cNvSpPr>
          <p:nvPr/>
        </p:nvSpPr>
        <p:spPr bwMode="auto">
          <a:xfrm>
            <a:off x="1847956" y="1168576"/>
            <a:ext cx="4949875" cy="533400"/>
          </a:xfrm>
          <a:prstGeom prst="cloudCallout">
            <a:avLst>
              <a:gd name="adj1" fmla="val -50687"/>
              <a:gd name="adj2" fmla="val 49830"/>
            </a:avLst>
          </a:prstGeom>
          <a:solidFill>
            <a:srgbClr val="FFC000"/>
          </a:solidFill>
          <a:ln w="9525">
            <a:solidFill>
              <a:srgbClr val="7030A0"/>
            </a:solidFill>
            <a:round/>
            <a:headEnd/>
            <a:tailEnd/>
          </a:ln>
          <a:effectLst/>
          <a:extLst/>
        </p:spPr>
        <p:txBody>
          <a:bodyPr/>
          <a:lstStyle/>
          <a:p>
            <a:r>
              <a:rPr lang="ru-RU" sz="2000" b="1" dirty="0"/>
              <a:t>Возраст  детей </a:t>
            </a:r>
            <a:r>
              <a:rPr lang="ru-RU" sz="2000" b="1" dirty="0" smtClean="0"/>
              <a:t>4  - 5 лет</a:t>
            </a:r>
            <a:endParaRPr lang="ru-RU" sz="2000" b="1" dirty="0"/>
          </a:p>
          <a:p>
            <a:pPr algn="ctr"/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71367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otoramki.in/risovannie/ramka-photoshop-4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" y="20782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77450" y="484904"/>
            <a:ext cx="7964489" cy="7540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3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Старший дошкольный возраст</a:t>
            </a:r>
            <a:endParaRPr lang="ru-RU" sz="43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7795" y="1600200"/>
            <a:ext cx="7543800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расширять и систематизировать представления о разнообразных видах техники, облегчающей выполнение трудовых функций человека;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расширять представления о современных профессиях;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систематизировать знания о труде людей в разное время года;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формировать представление о видах производственного и обслуживающего труда, о связи деятельности людей различных профессий.</a:t>
            </a:r>
          </a:p>
        </p:txBody>
      </p:sp>
      <p:pic>
        <p:nvPicPr>
          <p:cNvPr id="6" name="Picture 6" descr="C:\Documents and Settings\Admin\Рабочий стол\videoconference_lapto_aa_hc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9200" y="4197411"/>
            <a:ext cx="2049447" cy="135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utoShape 18"/>
          <p:cNvSpPr>
            <a:spLocks noChangeArrowheads="1"/>
          </p:cNvSpPr>
          <p:nvPr/>
        </p:nvSpPr>
        <p:spPr bwMode="auto">
          <a:xfrm>
            <a:off x="1847956" y="1168576"/>
            <a:ext cx="4949875" cy="533400"/>
          </a:xfrm>
          <a:prstGeom prst="cloudCallout">
            <a:avLst>
              <a:gd name="adj1" fmla="val -50687"/>
              <a:gd name="adj2" fmla="val 49830"/>
            </a:avLst>
          </a:prstGeom>
          <a:solidFill>
            <a:srgbClr val="FFC000"/>
          </a:solidFill>
          <a:ln w="9525">
            <a:solidFill>
              <a:srgbClr val="7030A0"/>
            </a:solidFill>
            <a:round/>
            <a:headEnd/>
            <a:tailEnd/>
          </a:ln>
          <a:effectLst/>
          <a:extLst/>
        </p:spPr>
        <p:txBody>
          <a:bodyPr/>
          <a:lstStyle/>
          <a:p>
            <a:r>
              <a:rPr lang="ru-RU" sz="2000" b="1" dirty="0"/>
              <a:t>Возраст  детей </a:t>
            </a:r>
            <a:r>
              <a:rPr lang="ru-RU" sz="2000" b="1" dirty="0" smtClean="0"/>
              <a:t> </a:t>
            </a:r>
            <a:r>
              <a:rPr lang="ru-RU" sz="2000" b="1" dirty="0"/>
              <a:t>5</a:t>
            </a:r>
            <a:r>
              <a:rPr lang="ru-RU" sz="2000" b="1" dirty="0" smtClean="0"/>
              <a:t>  - 7 лет</a:t>
            </a:r>
            <a:endParaRPr lang="ru-RU" sz="2000" b="1" dirty="0"/>
          </a:p>
          <a:p>
            <a:pPr algn="ctr"/>
            <a:endParaRPr lang="ru-RU" sz="2000" dirty="0"/>
          </a:p>
        </p:txBody>
      </p:sp>
      <p:pic>
        <p:nvPicPr>
          <p:cNvPr id="11" name="Рисунок 16" descr="http://im8-tub-ru.yandex.net/i?id=288756300-09-72&amp;n=21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46177" y="4018174"/>
            <a:ext cx="1827033" cy="139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3380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otoramki.in/risovannie/ramka-photoshop-4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" y="20782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553644" y="484904"/>
            <a:ext cx="5812104" cy="7540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3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Ожидаемый результат</a:t>
            </a:r>
            <a:endParaRPr lang="ru-RU" sz="43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7795" y="1600200"/>
            <a:ext cx="75438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ребенок знает о назначении техники и материалов в трудовой деятельности взрослых; </a:t>
            </a:r>
          </a:p>
          <a:p>
            <a:pPr algn="just"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называет профессионально важные качества представителей различных профессий;</a:t>
            </a:r>
          </a:p>
          <a:p>
            <a:pPr algn="just"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моделирует в игре отношения между людьми разных профессий;</a:t>
            </a:r>
          </a:p>
          <a:p>
            <a:pPr algn="just"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объясняет роль труда в благополучии человека.</a:t>
            </a:r>
          </a:p>
        </p:txBody>
      </p:sp>
      <p:pic>
        <p:nvPicPr>
          <p:cNvPr id="8" name="Picture 14" descr="http://im4-tub-ru.yandex.net/i?id=64154874-58-72&amp;n=21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7255" y="561039"/>
            <a:ext cx="1227296" cy="1122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0478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otoramki.in/risovannie/ramka-photoshop-4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914400" y="304800"/>
            <a:ext cx="7123425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Формы и методы работы с </a:t>
            </a:r>
          </a:p>
          <a:p>
            <a:pPr algn="ctr"/>
            <a:r>
              <a:rPr lang="ru-RU" sz="4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дошкольниками</a:t>
            </a:r>
            <a:endParaRPr lang="ru-RU" sz="4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9600" y="1752600"/>
            <a:ext cx="8001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беседы о профессиях;</a:t>
            </a:r>
          </a:p>
          <a:p>
            <a:pPr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экскурсии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виртуальные экскурсии; </a:t>
            </a:r>
          </a:p>
          <a:p>
            <a:pPr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встреча с представителями разных профессий;</a:t>
            </a:r>
          </a:p>
          <a:p>
            <a:pPr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рассказы воспитателей и родителей;</a:t>
            </a:r>
          </a:p>
          <a:p>
            <a:pPr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непосредственно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образовательная деятельность;</a:t>
            </a:r>
          </a:p>
          <a:p>
            <a:pPr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игры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праздники и развлечения;</a:t>
            </a:r>
          </a:p>
          <a:p>
            <a:pPr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самостоятельная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художественно – творческая деятельность.</a:t>
            </a:r>
          </a:p>
        </p:txBody>
      </p:sp>
    </p:spTree>
    <p:extLst>
      <p:ext uri="{BB962C8B-B14F-4D97-AF65-F5344CB8AC3E}">
        <p14:creationId xmlns:p14="http://schemas.microsoft.com/office/powerpoint/2010/main" val="2698945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otoramki.in/risovannie/ramka-photoshop-4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933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63702" y="533400"/>
            <a:ext cx="766306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Игра «Волшебный мешочек»</a:t>
            </a:r>
            <a:endParaRPr lang="ru-RU" sz="4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http://pervye-shagi.ru/sites/default/files/39.jpe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4000" y="1447800"/>
            <a:ext cx="2895600" cy="329045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1447800"/>
            <a:ext cx="47244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Задача игры: на ощупь определить предмет, лежащий в мешочке, назвать и описать его, ответить представителю какой профессии он принадлежит. </a:t>
            </a:r>
            <a:b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http://gigabaza.ru/images/58/115173/14691c89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8200" y="3048000"/>
            <a:ext cx="2057400" cy="2209800"/>
          </a:xfrm>
          <a:prstGeom prst="rect">
            <a:avLst/>
          </a:prstGeom>
          <a:noFill/>
        </p:spPr>
      </p:pic>
      <p:pic>
        <p:nvPicPr>
          <p:cNvPr id="10" name="Picture 2" descr="http://gigabaza.ru/images/58/115173/14691c89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57600" y="3048000"/>
            <a:ext cx="1905000" cy="2167758"/>
          </a:xfrm>
          <a:prstGeom prst="rect">
            <a:avLst/>
          </a:prstGeom>
          <a:noFill/>
        </p:spPr>
      </p:pic>
      <p:sp>
        <p:nvSpPr>
          <p:cNvPr id="11" name="Стрелка вправо 10"/>
          <p:cNvSpPr/>
          <p:nvPr/>
        </p:nvSpPr>
        <p:spPr>
          <a:xfrm>
            <a:off x="2971800" y="3962400"/>
            <a:ext cx="5334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6012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otoramki.in/risovannie/ramka-photoshop-4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" y="20782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020388" y="484904"/>
            <a:ext cx="2878609" cy="7540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3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Экскурсии</a:t>
            </a:r>
            <a:endParaRPr lang="ru-RU" sz="43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81000" y="609600"/>
            <a:ext cx="990600" cy="1239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1066800" y="1219200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Алгоритм ознакомления с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профессией:</a:t>
            </a:r>
          </a:p>
          <a:p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Название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профессии; 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Место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работы;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Материал для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труда;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Форменная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одежда;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Орудия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труда;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Трудовые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действия;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Личностные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качества;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Результат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труда;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Польза труда для общества.</a:t>
            </a:r>
          </a:p>
          <a:p>
            <a:pPr hangingPunct="0"/>
            <a:r>
              <a:rPr lang="ru-RU" dirty="0"/>
              <a:t> </a:t>
            </a:r>
          </a:p>
        </p:txBody>
      </p:sp>
      <p:pic>
        <p:nvPicPr>
          <p:cNvPr id="9" name="Picture 2" descr="http://www.vladtime.ru/uploads/posts/0-1216383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7800" y="1219200"/>
            <a:ext cx="3203576" cy="22425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://gov.cap.ru/Home/258/2008/marshinova/data/%D1%8D%D0%BA%D1%81%D0%BA%D1%83%D1%80%D1%81%D0%B8%D1%8F%20%D0%BF%D0%BE%20%D1%86%D0%B3%D0%B4%D0%B1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4000" y="3810000"/>
            <a:ext cx="3124200" cy="23431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http://to-world-travel.ru/img/2015/042508/164618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00200" y="4267200"/>
            <a:ext cx="3048000" cy="2304543"/>
          </a:xfrm>
          <a:prstGeom prst="ellipse">
            <a:avLst/>
          </a:prstGeom>
          <a:ln w="127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14" descr="014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114800" y="2743200"/>
            <a:ext cx="1371600" cy="1810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68807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otoramki.in/risovannie/ramka-photoshop-4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http://p.calameoassets.com/141209152429-e1816ad8b74485d65798d5b5ec56669b/p1.jpg"/>
          <p:cNvPicPr>
            <a:picLocks noChangeAspect="1" noChangeArrowheads="1"/>
          </p:cNvPicPr>
          <p:nvPr/>
        </p:nvPicPr>
        <p:blipFill>
          <a:blip r:embed="rId3" cstate="email">
            <a:lum bright="-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otoramki.in/risovannie/ramka-photoshop-4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736273" y="685800"/>
            <a:ext cx="396954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/>
            <a:r>
              <a:rPr lang="ru-RU" sz="5400" b="1" dirty="0">
                <a:solidFill>
                  <a:srgbClr val="C00000"/>
                </a:solidFill>
                <a:latin typeface="Arial" charset="0"/>
              </a:rPr>
              <a:t>Рефлексия</a:t>
            </a:r>
          </a:p>
        </p:txBody>
      </p:sp>
      <p:pic>
        <p:nvPicPr>
          <p:cNvPr id="1026" name="Picture 2" descr="http://www.leon4ik.com/_ld/44/8903699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10802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7935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3213100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002060"/>
                </a:solidFill>
                <a:latin typeface="Comic Sans MS" pitchFamily="66" charset="0"/>
              </a:rPr>
              <a:t>У меня есть карандаш,</a:t>
            </a:r>
            <a:br>
              <a:rPr lang="ru-RU" sz="4000" b="1" dirty="0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Comic Sans MS" pitchFamily="66" charset="0"/>
              </a:rPr>
              <a:t>Разноцветная гуашь,</a:t>
            </a:r>
            <a:br>
              <a:rPr lang="ru-RU" sz="4000" b="1" dirty="0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Comic Sans MS" pitchFamily="66" charset="0"/>
              </a:rPr>
              <a:t>Акварель, палитра, кисть</a:t>
            </a:r>
            <a:br>
              <a:rPr lang="ru-RU" sz="4000" b="1" dirty="0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Comic Sans MS" pitchFamily="66" charset="0"/>
              </a:rPr>
              <a:t>И бумаги плотный лист,</a:t>
            </a:r>
            <a:br>
              <a:rPr lang="ru-RU" sz="4000" b="1" dirty="0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Comic Sans MS" pitchFamily="66" charset="0"/>
              </a:rPr>
              <a:t>А еще – мольберт-треножник,</a:t>
            </a:r>
            <a:br>
              <a:rPr lang="ru-RU" sz="4000" b="1" dirty="0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Comic Sans MS" pitchFamily="66" charset="0"/>
              </a:rPr>
              <a:t>Потому что я …</a:t>
            </a:r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/>
            </a:r>
            <a:b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6000" b="1" dirty="0" smtClean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619250" y="0"/>
            <a:ext cx="6048375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4400" b="1" u="sng" kern="0" dirty="0">
                <a:solidFill>
                  <a:srgbClr val="002060"/>
                </a:solidFill>
                <a:latin typeface="Comic Sans MS" pitchFamily="66" charset="0"/>
                <a:ea typeface="+mj-ea"/>
                <a:cs typeface="+mj-cs"/>
              </a:rPr>
              <a:t>Отгадай загадки: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5" descr="http://900igr.net/datai/chelovek/Professii-4.files/0003-002-KHudozhnik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39975" y="476250"/>
            <a:ext cx="4208463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2987675" y="5373688"/>
            <a:ext cx="3128963" cy="911225"/>
          </a:xfrm>
        </p:spPr>
        <p:txBody>
          <a:bodyPr/>
          <a:lstStyle/>
          <a:p>
            <a:pPr eaLnBrk="1" hangingPunct="1">
              <a:defRPr/>
            </a:pPr>
            <a:r>
              <a:rPr lang="ru-RU" sz="4400" b="1" dirty="0" smtClean="0">
                <a:solidFill>
                  <a:srgbClr val="002060"/>
                </a:solidFill>
                <a:latin typeface="Comic Sans MS" pitchFamily="66" charset="0"/>
                <a:ea typeface="+mj-ea"/>
                <a:cs typeface="+mj-cs"/>
              </a:rPr>
              <a:t>Художник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420938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Скажи, кто так вкусно </a:t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Готовит щи капустные, </a:t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Сочные котлеты, </a:t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Салаты, винегреты, </a:t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Все завтраки, обеды</a:t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/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6000" b="1" smtClean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55875" y="5661025"/>
            <a:ext cx="3240088" cy="7921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Повар</a:t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endParaRPr lang="ru-RU" smtClean="0"/>
          </a:p>
        </p:txBody>
      </p:sp>
      <p:pic>
        <p:nvPicPr>
          <p:cNvPr id="6148" name="Picture 5" descr="http://900igr.net/datai/chelovek/Professii-5.files/0004-004-Povar.pn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27313" y="476250"/>
            <a:ext cx="3282950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125538"/>
            <a:ext cx="7772400" cy="403225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Ведет он классно самолет,</a:t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Безопасен с ним полет,</a:t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Настоящий ас …</a:t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/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sz="60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088" y="4437063"/>
            <a:ext cx="7772400" cy="1470025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Пилот</a:t>
            </a:r>
          </a:p>
        </p:txBody>
      </p:sp>
      <p:pic>
        <p:nvPicPr>
          <p:cNvPr id="8196" name="Picture 6" descr="Открытки - День Военно-воздушных сил - Летчик в полете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350" y="1125538"/>
            <a:ext cx="5910263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420938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В школе учит он детей.</a:t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Строг, но все прощает.</a:t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Помогает стать умней,</a:t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Все он объясняет</a:t>
            </a:r>
            <a:r>
              <a:rPr lang="ru-RU" smtClean="0"/>
              <a:t>.</a:t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6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92275" y="4797425"/>
            <a:ext cx="5616575" cy="1150938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Учитель</a:t>
            </a:r>
            <a:endParaRPr lang="ru-RU" smtClean="0"/>
          </a:p>
        </p:txBody>
      </p:sp>
      <p:pic>
        <p:nvPicPr>
          <p:cNvPr id="10244" name="Picture 2" descr="http://deti-online.com/images/zagadki-pro-uchitelja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71775" y="908050"/>
            <a:ext cx="3455988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Умеет делать стрижки и прически,</a:t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А в руках у нее ножницы и расческа. </a:t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/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6000" b="1" smtClean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4868863"/>
            <a:ext cx="7772400" cy="1470025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Парикмахер</a:t>
            </a:r>
            <a:endParaRPr lang="ru-RU" smtClean="0"/>
          </a:p>
        </p:txBody>
      </p:sp>
      <p:pic>
        <p:nvPicPr>
          <p:cNvPr id="12292" name="Picture 6" descr="http://900igr.net/datas/chelovek/Professii-4.files/0008-008-Parikmakher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16238" y="908050"/>
            <a:ext cx="3311525" cy="410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565400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На станке детали точит</a:t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Этот кадровый рабочий.</a:t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Без его умелых рук</a:t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Не собрать ни танк, ни плуг</a:t>
            </a: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6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03350" y="5013325"/>
            <a:ext cx="5616575" cy="1079500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Токарь</a:t>
            </a:r>
            <a:endParaRPr lang="ru-RU" smtClean="0"/>
          </a:p>
        </p:txBody>
      </p:sp>
      <p:pic>
        <p:nvPicPr>
          <p:cNvPr id="14340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8175" y="908050"/>
            <a:ext cx="4751388" cy="378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Доктор, но не для детей,</a:t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А для птиц и для зверей.</a:t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У него особый дар,</a:t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Этот врач - …</a:t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/>
            </a:r>
            <a:br>
              <a:rPr lang="ru-RU" b="1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ru-RU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6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4652963"/>
            <a:ext cx="7772400" cy="1470025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Ветеринар</a:t>
            </a:r>
            <a:endParaRPr lang="ru-RU" smtClean="0"/>
          </a:p>
        </p:txBody>
      </p:sp>
      <p:pic>
        <p:nvPicPr>
          <p:cNvPr id="16388" name="Picture 10" descr="http://afield.org.ua/mirwom/img/veterinar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55875" y="908050"/>
            <a:ext cx="3556000" cy="377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76375" y="188913"/>
            <a:ext cx="6191250" cy="719137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Задание «Анаграмма»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476375" y="3933825"/>
          <a:ext cx="6096002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41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41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4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41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418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418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41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418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418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418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418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116013" y="2781300"/>
            <a:ext cx="676910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defRPr/>
            </a:pPr>
            <a:r>
              <a:rPr lang="ru-RU" sz="4000" b="1" kern="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 М И С Т Г Р А П Р О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547664" y="3789040"/>
            <a:ext cx="36004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23728" y="3717032"/>
            <a:ext cx="36004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699792" y="3717032"/>
            <a:ext cx="36004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03848" y="3717032"/>
            <a:ext cx="36004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79912" y="3717032"/>
            <a:ext cx="36004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355976" y="3717032"/>
            <a:ext cx="36004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932040" y="3717032"/>
            <a:ext cx="36004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436096" y="3717032"/>
            <a:ext cx="36004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012160" y="3717032"/>
            <a:ext cx="36004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588224" y="3717032"/>
            <a:ext cx="36004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7164288" y="3717032"/>
            <a:ext cx="36004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</a:t>
            </a:r>
          </a:p>
        </p:txBody>
      </p:sp>
      <p:sp>
        <p:nvSpPr>
          <p:cNvPr id="19" name="Rectangle 2"/>
          <p:cNvSpPr txBox="1">
            <a:spLocks noChangeArrowheads="1"/>
          </p:cNvSpPr>
          <p:nvPr/>
        </p:nvSpPr>
        <p:spPr bwMode="auto">
          <a:xfrm>
            <a:off x="1258888" y="1125538"/>
            <a:ext cx="6913562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4000" b="1" i="1" kern="0" dirty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Назовите  профессию  </a:t>
            </a:r>
          </a:p>
          <a:p>
            <a:pPr algn="ctr">
              <a:defRPr/>
            </a:pPr>
            <a:r>
              <a:rPr lang="ru-RU" sz="4000" b="1" i="1" kern="0" dirty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и</a:t>
            </a:r>
            <a:r>
              <a:rPr lang="ru-RU" sz="4000" b="1" i="1" kern="0" dirty="0" err="1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</a:t>
            </a:r>
            <a:r>
              <a:rPr lang="ru-RU" sz="4000" b="1" i="1" kern="0" dirty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предложенных  букв: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76375" y="333375"/>
            <a:ext cx="5759450" cy="1035050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«Анаграмма»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476375" y="3933825"/>
          <a:ext cx="6096002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41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41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4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41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418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418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41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418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418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418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418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3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042988" y="2492375"/>
            <a:ext cx="676910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defRPr/>
            </a:pPr>
            <a:r>
              <a:rPr lang="ru-RU" sz="4000" b="1" kern="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К И Й Ц Е Й П О Л 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547664" y="3789040"/>
            <a:ext cx="36004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051720" y="3717032"/>
            <a:ext cx="36004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627784" y="3717032"/>
            <a:ext cx="36004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03848" y="3717032"/>
            <a:ext cx="36004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779912" y="3717032"/>
            <a:ext cx="36004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ц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355976" y="3717032"/>
            <a:ext cx="36004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е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860032" y="3717032"/>
            <a:ext cx="36004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й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436096" y="3717032"/>
            <a:ext cx="36004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012160" y="3717032"/>
            <a:ext cx="36004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588224" y="3717032"/>
            <a:ext cx="36004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164288" y="3717032"/>
            <a:ext cx="36004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й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2781300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600" b="1" smtClean="0">
                <a:solidFill>
                  <a:srgbClr val="002060"/>
                </a:solidFill>
                <a:latin typeface="Comic Sans MS" pitchFamily="66" charset="0"/>
              </a:rPr>
              <a:t>Проект, план, город, чертеж, конструкции, строительство, здания.</a:t>
            </a:r>
            <a:r>
              <a:rPr lang="ru-RU" smtClean="0"/>
              <a:t> </a:t>
            </a:r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35150" y="5516563"/>
            <a:ext cx="6400800" cy="695325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1" dirty="0" smtClean="0">
                <a:solidFill>
                  <a:srgbClr val="002060"/>
                </a:solidFill>
                <a:latin typeface="Comic Sans MS" pitchFamily="66" charset="0"/>
                <a:ea typeface="+mj-ea"/>
                <a:cs typeface="+mj-cs"/>
              </a:rPr>
              <a:t>Ответ: Архитектор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11188" y="333375"/>
            <a:ext cx="80645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4000" b="1" i="1" u="sng" ker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К  каким  профессиям </a:t>
            </a:r>
            <a:br>
              <a:rPr lang="ru-RU" sz="4000" b="1" i="1" u="sng" ker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4000" b="1" i="1" u="sng" ker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относятся  данные  группы  слов</a:t>
            </a:r>
            <a:r>
              <a:rPr lang="ru-RU" sz="4000" b="1" i="1" ker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  <a:endParaRPr lang="ru-RU" sz="4000" b="1" i="1" kern="0" dirty="0">
              <a:solidFill>
                <a:srgbClr val="00206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ru-RU" sz="3600" b="1" smtClean="0">
                <a:solidFill>
                  <a:srgbClr val="002060"/>
                </a:solidFill>
                <a:latin typeface="Comic Sans MS" pitchFamily="66" charset="0"/>
              </a:rPr>
              <a:t>Ткань, лекало, костюм, ножницы, ателье.</a:t>
            </a:r>
            <a:r>
              <a:rPr lang="ru-RU" smtClean="0"/>
              <a:t> 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339975" y="5589588"/>
            <a:ext cx="6400800" cy="766762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1" dirty="0" smtClean="0">
                <a:solidFill>
                  <a:srgbClr val="002060"/>
                </a:solidFill>
                <a:latin typeface="Comic Sans MS" pitchFamily="66" charset="0"/>
                <a:ea typeface="+mj-ea"/>
                <a:cs typeface="+mj-cs"/>
              </a:rPr>
              <a:t>Ответ: Портной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ru-RU" sz="3600" b="1" smtClean="0">
                <a:solidFill>
                  <a:srgbClr val="002060"/>
                </a:solidFill>
                <a:latin typeface="Comic Sans MS" pitchFamily="66" charset="0"/>
              </a:rPr>
              <a:t>Белый халат, больной, поликлиника, диагноз.</a:t>
            </a:r>
            <a:endParaRPr lang="ru-RU" smtClean="0"/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11413" y="5445125"/>
            <a:ext cx="6400800" cy="839788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1" dirty="0" smtClean="0">
                <a:solidFill>
                  <a:srgbClr val="002060"/>
                </a:solidFill>
                <a:latin typeface="Comic Sans MS" pitchFamily="66" charset="0"/>
                <a:ea typeface="+mj-ea"/>
                <a:cs typeface="+mj-cs"/>
              </a:rPr>
              <a:t>Ответ: Врач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sz="3600" b="1" smtClean="0">
                <a:solidFill>
                  <a:srgbClr val="002060"/>
                </a:solidFill>
                <a:latin typeface="Comic Sans MS" pitchFamily="66" charset="0"/>
              </a:rPr>
              <a:t>Газета, новости, современность, люди, оперативность, редакция, факты.</a:t>
            </a:r>
            <a:endParaRPr lang="ru-RU" smtClean="0"/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55875" y="5805488"/>
            <a:ext cx="6400800" cy="695325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1" dirty="0" smtClean="0">
                <a:solidFill>
                  <a:srgbClr val="002060"/>
                </a:solidFill>
                <a:latin typeface="Comic Sans MS" pitchFamily="66" charset="0"/>
                <a:ea typeface="+mj-ea"/>
                <a:cs typeface="+mj-cs"/>
              </a:rPr>
              <a:t>Ответ: Журналист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sz="3600" b="1" smtClean="0">
                <a:solidFill>
                  <a:srgbClr val="002060"/>
                </a:solidFill>
                <a:latin typeface="Comic Sans MS" pitchFamily="66" charset="0"/>
              </a:rPr>
              <a:t>Земля, поле, теплица, сад, сорта, растения, уход, плоды, зерно, удобрения, урожай.</a:t>
            </a:r>
            <a:endParaRPr lang="ru-RU" smtClean="0"/>
          </a:p>
        </p:txBody>
      </p:sp>
      <p:sp>
        <p:nvSpPr>
          <p:cNvPr id="2765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4652963"/>
            <a:ext cx="6400800" cy="766762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1" dirty="0" smtClean="0">
                <a:solidFill>
                  <a:srgbClr val="002060"/>
                </a:solidFill>
                <a:latin typeface="Comic Sans MS" pitchFamily="66" charset="0"/>
                <a:ea typeface="+mj-ea"/>
                <a:cs typeface="+mj-cs"/>
              </a:rPr>
              <a:t>Ответ: Агроном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ru-RU" sz="3600" b="1" smtClean="0">
                <a:solidFill>
                  <a:srgbClr val="002060"/>
                </a:solidFill>
                <a:latin typeface="Comic Sans MS" pitchFamily="66" charset="0"/>
              </a:rPr>
              <a:t>Стройка, кирпич, бетон, стена.</a:t>
            </a:r>
            <a:endParaRPr lang="ru-RU" smtClean="0"/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84438" y="5732463"/>
            <a:ext cx="6400800" cy="695325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1" dirty="0" smtClean="0">
                <a:solidFill>
                  <a:srgbClr val="002060"/>
                </a:solidFill>
                <a:latin typeface="Comic Sans MS" pitchFamily="66" charset="0"/>
                <a:ea typeface="+mj-ea"/>
                <a:cs typeface="+mj-cs"/>
              </a:rPr>
              <a:t>Ответ: Строитель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750" y="333375"/>
            <a:ext cx="8064500" cy="67468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Какая  профессия  изображена</a:t>
            </a:r>
          </a:p>
        </p:txBody>
      </p:sp>
      <p:sp>
        <p:nvSpPr>
          <p:cNvPr id="3379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388" y="4005263"/>
            <a:ext cx="3095625" cy="792162"/>
          </a:xfrm>
        </p:spPr>
        <p:txBody>
          <a:bodyPr/>
          <a:lstStyle/>
          <a:p>
            <a:pPr eaLnBrk="1" hangingPunct="1"/>
            <a:endParaRPr lang="ru-RU" dirty="0" smtClean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708400" y="4797425"/>
            <a:ext cx="223202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defRPr/>
            </a:pPr>
            <a:r>
              <a:rPr lang="ru-RU" sz="3200" b="1" kern="0" dirty="0">
                <a:solidFill>
                  <a:srgbClr val="002060"/>
                </a:solidFill>
                <a:latin typeface="Comic Sans MS" pitchFamily="66" charset="0"/>
              </a:rPr>
              <a:t>Клоун</a:t>
            </a:r>
            <a:endParaRPr lang="ru-RU" sz="3200" kern="0" dirty="0">
              <a:latin typeface="+mn-lt"/>
            </a:endParaRPr>
          </a:p>
          <a:p>
            <a:pPr algn="ctr">
              <a:spcBef>
                <a:spcPct val="20000"/>
              </a:spcBef>
              <a:defRPr/>
            </a:pPr>
            <a:endParaRPr lang="ru-RU" sz="3200" kern="0" dirty="0">
              <a:latin typeface="+mn-lt"/>
            </a:endParaRPr>
          </a:p>
        </p:txBody>
      </p:sp>
      <p:pic>
        <p:nvPicPr>
          <p:cNvPr id="28681" name="Picture 15" descr="http://img0.liveinternet.ru/images/attach/c/1/55/215/55215516_kloun1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35375" y="2133600"/>
            <a:ext cx="2314575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build="p" autoUpdateAnimBg="0"/>
      <p:bldP spid="7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00113" y="5229225"/>
            <a:ext cx="2881312" cy="792163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002060"/>
                </a:solidFill>
                <a:latin typeface="Comic Sans MS" pitchFamily="66" charset="0"/>
              </a:rPr>
              <a:t>Кондитер</a:t>
            </a:r>
            <a:endParaRPr lang="ru-RU" smtClean="0"/>
          </a:p>
        </p:txBody>
      </p:sp>
      <p:pic>
        <p:nvPicPr>
          <p:cNvPr id="29700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404813"/>
            <a:ext cx="3397250" cy="451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5435600" y="5229225"/>
            <a:ext cx="288131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defRPr/>
            </a:pPr>
            <a:r>
              <a:rPr lang="ru-RU" sz="3200" b="1" kern="0" dirty="0">
                <a:solidFill>
                  <a:srgbClr val="002060"/>
                </a:solidFill>
                <a:latin typeface="Comic Sans MS" pitchFamily="66" charset="0"/>
              </a:rPr>
              <a:t>Водитель</a:t>
            </a:r>
            <a:endParaRPr lang="ru-RU" sz="3200" kern="0" dirty="0">
              <a:latin typeface="+mn-lt"/>
            </a:endParaRPr>
          </a:p>
        </p:txBody>
      </p:sp>
      <p:pic>
        <p:nvPicPr>
          <p:cNvPr id="29702" name="Picture 8" descr="http://i.autoomsk.ru/autoarticles/999/3_0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6100" y="1341438"/>
            <a:ext cx="4481513" cy="299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 autoUpdateAnimBg="0"/>
      <p:bldP spid="6" grpId="0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otoramki.in/risovannie/ramka-photoshop-4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AutoShape 2" descr="https://im0-tub-ru.yandex.net/i?id=662d345d881da85e41a69f7c19593fea&amp;n=33&amp;h=190&amp;w=286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613227" y="533400"/>
            <a:ext cx="426135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Метод проектов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343400" y="1219200"/>
            <a:ext cx="4114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«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Скажи мне - и я забуду,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покажи мне - и я запомню,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вовлеки меня - и я научусь».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             Китайская пословица </a:t>
            </a:r>
          </a:p>
        </p:txBody>
      </p:sp>
      <p:pic>
        <p:nvPicPr>
          <p:cNvPr id="15362" name="Picture 2" descr="http://i.ytimg.com/vi/xK3bCXO3AHQ/0.jpg"/>
          <p:cNvPicPr>
            <a:picLocks noChangeAspect="1" noChangeArrowheads="1"/>
          </p:cNvPicPr>
          <p:nvPr/>
        </p:nvPicPr>
        <p:blipFill>
          <a:blip r:embed="rId3" cstate="email">
            <a:lum bright="-10000" contras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05400" y="2438400"/>
            <a:ext cx="2895600" cy="2171701"/>
          </a:xfrm>
          <a:prstGeom prst="rect">
            <a:avLst/>
          </a:prstGeom>
          <a:noFill/>
        </p:spPr>
      </p:pic>
      <p:pic>
        <p:nvPicPr>
          <p:cNvPr id="15364" name="Picture 4" descr="http://img3.proshkolu.ru/content/media/pic/std/2000000/1239000/1238047-ba657b767f425db9.gi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1371600"/>
            <a:ext cx="3962400" cy="31213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1371600" y="4572000"/>
            <a:ext cx="7162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 проектов развивает познавательный интерес  к различным областям знаний,  формирует навыки сотрудничества. </a:t>
            </a:r>
          </a:p>
          <a:p>
            <a:endParaRPr lang="ru-RU" dirty="0"/>
          </a:p>
        </p:txBody>
      </p:sp>
      <p:pic>
        <p:nvPicPr>
          <p:cNvPr id="15366" name="Picture 6" descr="http://www.eduvluki.ru/data/detsad/2/255/publ/37122/37122.pn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9EED4"/>
              </a:clrFrom>
              <a:clrTo>
                <a:srgbClr val="F9EED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29200" y="3810000"/>
            <a:ext cx="1295400" cy="8630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7130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otoramki.in/risovannie/ramka-photoshop-4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fotoramki.in/risovannie/ramka-photoshop-4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://fotoramki.in/risovannie/ramka-photoshop-4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800" y="304800"/>
            <a:ext cx="914400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447800" y="685800"/>
            <a:ext cx="655974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Сюжетно-ролевые игры </a:t>
            </a:r>
            <a:r>
              <a:rPr lang="ru-RU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10" name="Picture 6" descr="http://hovrashok.com.ua/images/Jan/09/5a28ce42f76738c74778d7364b497ad2/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81400" y="2286000"/>
            <a:ext cx="2667000" cy="35374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Picture 10" descr="http://i1.evrotrader.ru/1/1696/16958659/afacdb/knizhka-kartonka-stihi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1447800"/>
            <a:ext cx="2971800" cy="3810000"/>
          </a:xfrm>
          <a:prstGeom prst="rect">
            <a:avLst/>
          </a:prstGeom>
          <a:noFill/>
        </p:spPr>
      </p:pic>
      <p:pic>
        <p:nvPicPr>
          <p:cNvPr id="12" name="Picture 2" descr="http://sotniknig.com.ua/image/cache/data/Ranok/bavimocya-v-profeciyi-budivel-niki-152-500x500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67400" y="2819400"/>
            <a:ext cx="3733800" cy="3733800"/>
          </a:xfrm>
          <a:prstGeom prst="rect">
            <a:avLst/>
          </a:prstGeom>
          <a:noFill/>
        </p:spPr>
      </p:pic>
      <p:pic>
        <p:nvPicPr>
          <p:cNvPr id="13" name="Picture 9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10400" y="2057400"/>
            <a:ext cx="12631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2971800" y="1371600"/>
            <a:ext cx="58137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Игра -  форма моделирования ребенком прежде всего,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социальных отношений и свободная импровизация,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 подчиненная жестким правилам. 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012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otoramki.in/risovannie/ramka-photoshop-4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AutoShape 2" descr="https://im0-tub-ru.yandex.net/i?id=662d345d881da85e41a69f7c19593fea&amp;n=33&amp;h=190&amp;w=286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Picture 6" descr="http://fs00.infourok.ru/images/doc/241/208356/5/img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937"/>
            <a:ext cx="9234108" cy="6850063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5779903" y="3810000"/>
            <a:ext cx="304807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Квест</a:t>
            </a:r>
            <a:r>
              <a:rPr lang="ru-RU" sz="4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-игра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otoramki.in/risovannie/ramka-photoshop-4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AutoShape 2" descr="https://im0-tub-ru.yandex.net/i?id=662d345d881da85e41a69f7c19593fea&amp;n=33&amp;h=190&amp;w=286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500875" y="533400"/>
            <a:ext cx="64860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Уголок профориентации</a:t>
            </a:r>
          </a:p>
        </p:txBody>
      </p:sp>
      <p:pic>
        <p:nvPicPr>
          <p:cNvPr id="11" name="Picture 2" descr="http://www.igromagazin.ru/img/offers_imgs/33407-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62400" y="1524000"/>
            <a:ext cx="4421747" cy="3048000"/>
          </a:xfrm>
          <a:prstGeom prst="rect">
            <a:avLst/>
          </a:prstGeom>
          <a:noFill/>
          <a:ln w="15875">
            <a:solidFill>
              <a:srgbClr val="C00000"/>
            </a:solidFill>
          </a:ln>
        </p:spPr>
      </p:pic>
      <p:sp>
        <p:nvSpPr>
          <p:cNvPr id="10" name="Прямоугольник 9"/>
          <p:cNvSpPr/>
          <p:nvPr/>
        </p:nvSpPr>
        <p:spPr>
          <a:xfrm>
            <a:off x="457200" y="1219200"/>
            <a:ext cx="4572000" cy="184665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«Он учит буквы складывать, считать,</a:t>
            </a:r>
            <a:b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Цветы растить и бабочек ловить,</a:t>
            </a:r>
            <a:b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все смотреть и все запоминать</a:t>
            </a:r>
            <a:b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все родное, русское любить».</a:t>
            </a:r>
          </a:p>
          <a:p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11268" name="Picture 4" descr="http://www.dou.ru/skazki/images/pavlini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667000"/>
            <a:ext cx="4419600" cy="2489018"/>
          </a:xfrm>
          <a:prstGeom prst="rect">
            <a:avLst/>
          </a:prstGeom>
          <a:noFill/>
        </p:spPr>
      </p:pic>
      <p:pic>
        <p:nvPicPr>
          <p:cNvPr id="11270" name="Picture 6" descr="https://yt3.ggpht.com/-Vrx8ZaxHS2U/AAAAAAAAAAI/AAAAAAAAAAA/eiugp-q9qKg/s900-c-k-no/photo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71600" y="3962400"/>
            <a:ext cx="1600200" cy="1600200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3352800" y="4648200"/>
            <a:ext cx="50063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Уголок  профориентации должен привлекать детей 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оригинальностью оформления материалов.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ятно 1 13"/>
          <p:cNvSpPr/>
          <p:nvPr/>
        </p:nvSpPr>
        <p:spPr>
          <a:xfrm>
            <a:off x="990600" y="1143000"/>
            <a:ext cx="2743200" cy="685800"/>
          </a:xfrm>
          <a:prstGeom prst="irregularSeal1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600200" y="1295400"/>
            <a:ext cx="1516825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Воспитатель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516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otoramki.in/risovannie/ramka-photoshop-4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85800" y="1524000"/>
            <a:ext cx="7620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Подготовка детей к выбору ими своих будущих профессий - одна из основных задач образовательных учреждений. </a:t>
            </a:r>
          </a:p>
          <a:p>
            <a:pPr algn="just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   увлекательной,    игровой форме знакомить ребят</a:t>
            </a:r>
          </a:p>
          <a:p>
            <a:pPr algn="just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огромным миром профессий необходимо уже с детского сада и начальных классов школы. 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71800" y="533400"/>
            <a:ext cx="328583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Заключение</a:t>
            </a:r>
            <a:endParaRPr lang="ru-RU" sz="4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04" name="Picture 4" descr="http://dou24.ru/307/images/stories/psiholog/04_15_professii/24prof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600" y="3733800"/>
            <a:ext cx="1874641" cy="2895600"/>
          </a:xfrm>
          <a:prstGeom prst="rect">
            <a:avLst/>
          </a:prstGeom>
          <a:noFill/>
        </p:spPr>
      </p:pic>
      <p:pic>
        <p:nvPicPr>
          <p:cNvPr id="51206" name="Picture 6" descr="http://cs411120.vk.me/v411120061/531f/1k15TLy-03E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0" y="3733800"/>
            <a:ext cx="2667000" cy="2955324"/>
          </a:xfrm>
          <a:prstGeom prst="rect">
            <a:avLst/>
          </a:prstGeom>
          <a:noFill/>
        </p:spPr>
      </p:pic>
      <p:pic>
        <p:nvPicPr>
          <p:cNvPr id="51208" name="Picture 8" descr="http://www.igromagazin.ru/img/offers_imgs/31547-4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86200" y="3886200"/>
            <a:ext cx="1981200" cy="2830286"/>
          </a:xfrm>
          <a:prstGeom prst="rect">
            <a:avLst/>
          </a:prstGeom>
          <a:noFill/>
        </p:spPr>
      </p:pic>
      <p:pic>
        <p:nvPicPr>
          <p:cNvPr id="51212" name="Picture 12" descr="http://cs622319.vk.me/v622319312/56198/2BWt1oHBuV8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7400" y="3810000"/>
            <a:ext cx="2091629" cy="2895600"/>
          </a:xfrm>
          <a:prstGeom prst="rect">
            <a:avLst/>
          </a:prstGeom>
          <a:noFill/>
        </p:spPr>
      </p:pic>
      <p:pic>
        <p:nvPicPr>
          <p:cNvPr id="9" name="Picture 6" descr="C:\Documents and Settings\Admin\Рабочий стол\2222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609600"/>
            <a:ext cx="609599" cy="1050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98945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1084</TotalTime>
  <Words>844</Words>
  <Application>Microsoft Office PowerPoint</Application>
  <PresentationFormat>Экран (4:3)</PresentationFormat>
  <Paragraphs>159</Paragraphs>
  <Slides>45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52" baseType="lpstr">
      <vt:lpstr>Arial</vt:lpstr>
      <vt:lpstr>Calibri</vt:lpstr>
      <vt:lpstr>Comic Sans MS</vt:lpstr>
      <vt:lpstr>Georgia</vt:lpstr>
      <vt:lpstr>Times New Roman</vt:lpstr>
      <vt:lpstr>Wingdings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 меня есть карандаш, Разноцветная гуашь, Акварель, палитра, кисть И бумаги плотный лист, А еще – мольберт-треножник, Потому что я …  ?</vt:lpstr>
      <vt:lpstr>Презентация PowerPoint</vt:lpstr>
      <vt:lpstr>Скажи, кто так вкусно  Готовит щи капустные,  Сочные котлеты,  Салаты, винегреты,  Все завтраки, обеды   ?</vt:lpstr>
      <vt:lpstr>Повар </vt:lpstr>
      <vt:lpstr>Ведет он классно самолет, Безопасен с ним полет, Настоящий ас …  ?</vt:lpstr>
      <vt:lpstr>Пилот</vt:lpstr>
      <vt:lpstr>В школе учит он детей. Строг, но все прощает. Помогает стать умней, Все он объясняет.   ?</vt:lpstr>
      <vt:lpstr>Учитель</vt:lpstr>
      <vt:lpstr>Умеет делать стрижки и прически, А в руках у нее ножницы и расческа.    ?</vt:lpstr>
      <vt:lpstr>Парикмахер</vt:lpstr>
      <vt:lpstr>На станке детали точит Этот кадровый рабочий. Без его умелых рук Не собрать ни танк, ни плуг   ?</vt:lpstr>
      <vt:lpstr>Токарь</vt:lpstr>
      <vt:lpstr>Доктор, но не для детей, А для птиц и для зверей. У него особый дар, Этот врач - …   ?</vt:lpstr>
      <vt:lpstr>Ветеринар</vt:lpstr>
      <vt:lpstr>Задание «Анаграмма»</vt:lpstr>
      <vt:lpstr>«Анаграмма»</vt:lpstr>
      <vt:lpstr>Проект, план, город, чертеж, конструкции, строительство, здания. </vt:lpstr>
      <vt:lpstr>Ткань, лекало, костюм, ножницы, ателье. </vt:lpstr>
      <vt:lpstr>Белый халат, больной, поликлиника, диагноз.</vt:lpstr>
      <vt:lpstr>Газета, новости, современность, люди, оперативность, редакция, факты.</vt:lpstr>
      <vt:lpstr>Земля, поле, теплица, сад, сорта, растения, уход, плоды, зерно, удобрения, урожай.</vt:lpstr>
      <vt:lpstr>Стройка, кирпич, бетон, стена.</vt:lpstr>
      <vt:lpstr>Какая  профессия  изображена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New</dc:creator>
  <cp:lastModifiedBy>user</cp:lastModifiedBy>
  <cp:revision>258</cp:revision>
  <dcterms:created xsi:type="dcterms:W3CDTF">2014-02-17T15:50:43Z</dcterms:created>
  <dcterms:modified xsi:type="dcterms:W3CDTF">2023-10-27T03:16:18Z</dcterms:modified>
</cp:coreProperties>
</file>