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67" r:id="rId12"/>
    <p:sldId id="270" r:id="rId13"/>
    <p:sldId id="269" r:id="rId14"/>
    <p:sldId id="268" r:id="rId15"/>
    <p:sldId id="276" r:id="rId16"/>
    <p:sldId id="263" r:id="rId17"/>
    <p:sldId id="271" r:id="rId18"/>
    <p:sldId id="273" r:id="rId19"/>
    <p:sldId id="275" r:id="rId20"/>
    <p:sldId id="274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FE30C-26A8-4B27-A3BE-961444E68898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CD8758D-DCA1-436B-8DE6-81FBF92984BD}">
      <dgm:prSet/>
      <dgm:spPr/>
      <dgm:t>
        <a:bodyPr/>
        <a:lstStyle/>
        <a:p>
          <a:pPr rtl="0"/>
          <a:r>
            <a:rPr lang="ru-RU" dirty="0"/>
            <a:t>Привитие интереса к общественно-значимому труду</a:t>
          </a:r>
        </a:p>
      </dgm:t>
    </dgm:pt>
    <dgm:pt modelId="{18B1775C-DC08-4857-B464-317FD42F10BD}" type="parTrans" cxnId="{A1584832-EF8A-4F0E-B18E-3D7D0BC618DE}">
      <dgm:prSet/>
      <dgm:spPr/>
      <dgm:t>
        <a:bodyPr/>
        <a:lstStyle/>
        <a:p>
          <a:endParaRPr lang="ru-RU"/>
        </a:p>
      </dgm:t>
    </dgm:pt>
    <dgm:pt modelId="{E6A60CA1-CE02-4C7C-A1B1-996868ABA241}" type="sibTrans" cxnId="{A1584832-EF8A-4F0E-B18E-3D7D0BC618DE}">
      <dgm:prSet/>
      <dgm:spPr/>
      <dgm:t>
        <a:bodyPr/>
        <a:lstStyle/>
        <a:p>
          <a:endParaRPr lang="ru-RU"/>
        </a:p>
      </dgm:t>
    </dgm:pt>
    <dgm:pt modelId="{15E4B13B-496D-4000-BE4F-917DE673D04A}">
      <dgm:prSet/>
      <dgm:spPr/>
      <dgm:t>
        <a:bodyPr/>
        <a:lstStyle/>
        <a:p>
          <a:r>
            <a:rPr lang="ru-RU" dirty="0"/>
            <a:t>Задачи</a:t>
          </a:r>
        </a:p>
      </dgm:t>
    </dgm:pt>
    <dgm:pt modelId="{3039D204-B632-43EA-8309-8F26DAC79FB2}" type="parTrans" cxnId="{ECF8DCCE-B3CD-4533-A777-2FCD2DC316B3}">
      <dgm:prSet/>
      <dgm:spPr/>
      <dgm:t>
        <a:bodyPr/>
        <a:lstStyle/>
        <a:p>
          <a:endParaRPr lang="ru-RU"/>
        </a:p>
      </dgm:t>
    </dgm:pt>
    <dgm:pt modelId="{CA89C634-0023-400D-81E7-AADBAFCF4BDC}" type="sibTrans" cxnId="{ECF8DCCE-B3CD-4533-A777-2FCD2DC316B3}">
      <dgm:prSet/>
      <dgm:spPr/>
      <dgm:t>
        <a:bodyPr/>
        <a:lstStyle/>
        <a:p>
          <a:endParaRPr lang="ru-RU"/>
        </a:p>
      </dgm:t>
    </dgm:pt>
    <dgm:pt modelId="{595BDD11-C787-4001-BCD8-D6963CCC325C}">
      <dgm:prSet/>
      <dgm:spPr/>
      <dgm:t>
        <a:bodyPr/>
        <a:lstStyle/>
        <a:p>
          <a:r>
            <a:rPr lang="ru-RU" dirty="0"/>
            <a:t>Становление гармоничной личности, умеющим справляться с поставленными задачами, находить нестандартные решения типовых вопросов</a:t>
          </a:r>
        </a:p>
      </dgm:t>
    </dgm:pt>
    <dgm:pt modelId="{8B4260A0-3F76-4CA9-B21D-6604215E98A4}" type="parTrans" cxnId="{FFAB3F4A-41A4-4CF3-94C3-17D2812A6217}">
      <dgm:prSet/>
      <dgm:spPr/>
      <dgm:t>
        <a:bodyPr/>
        <a:lstStyle/>
        <a:p>
          <a:endParaRPr lang="ru-RU"/>
        </a:p>
      </dgm:t>
    </dgm:pt>
    <dgm:pt modelId="{77A707E6-7996-4C89-AFF0-172215AA4235}" type="sibTrans" cxnId="{FFAB3F4A-41A4-4CF3-94C3-17D2812A6217}">
      <dgm:prSet/>
      <dgm:spPr/>
      <dgm:t>
        <a:bodyPr/>
        <a:lstStyle/>
        <a:p>
          <a:endParaRPr lang="ru-RU"/>
        </a:p>
      </dgm:t>
    </dgm:pt>
    <dgm:pt modelId="{B73C797A-6C65-439A-897B-36A8B51FB405}">
      <dgm:prSet/>
      <dgm:spPr/>
      <dgm:t>
        <a:bodyPr/>
        <a:lstStyle/>
        <a:p>
          <a:r>
            <a:rPr lang="ru-RU" dirty="0"/>
            <a:t>Развитие трудолюбия, уважения к результатам труда, к чужому труду; развитие терпеливости, усидчивости, целеустремленности, ответственности за начатое дело; раскрытие и развитие творческого потенциала в ребенке;</a:t>
          </a:r>
        </a:p>
      </dgm:t>
    </dgm:pt>
    <dgm:pt modelId="{0097BB83-7A54-48F8-9DA4-3DED8E5F0D28}" type="parTrans" cxnId="{D5D01EE9-F24B-457F-AA24-656CEAC0CE07}">
      <dgm:prSet/>
      <dgm:spPr/>
      <dgm:t>
        <a:bodyPr/>
        <a:lstStyle/>
        <a:p>
          <a:endParaRPr lang="ru-RU"/>
        </a:p>
      </dgm:t>
    </dgm:pt>
    <dgm:pt modelId="{03EF0941-1BBF-4228-865A-46F8F20A51E3}" type="sibTrans" cxnId="{D5D01EE9-F24B-457F-AA24-656CEAC0CE07}">
      <dgm:prSet/>
      <dgm:spPr/>
      <dgm:t>
        <a:bodyPr/>
        <a:lstStyle/>
        <a:p>
          <a:endParaRPr lang="ru-RU"/>
        </a:p>
      </dgm:t>
    </dgm:pt>
    <dgm:pt modelId="{227C741F-7413-46BC-9C67-8C2F5DBA2CA2}" type="pres">
      <dgm:prSet presAssocID="{656FE30C-26A8-4B27-A3BE-961444E688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FC91DE3-C1EE-44A8-8242-43079B2F8E4D}" type="pres">
      <dgm:prSet presAssocID="{15E4B13B-496D-4000-BE4F-917DE673D04A}" presName="singleCycle" presStyleCnt="0"/>
      <dgm:spPr/>
    </dgm:pt>
    <dgm:pt modelId="{2BED3F60-9C40-465F-8F48-909898159771}" type="pres">
      <dgm:prSet presAssocID="{15E4B13B-496D-4000-BE4F-917DE673D04A}" presName="singleCenter" presStyleLbl="node1" presStyleIdx="0" presStyleCnt="4" custScaleX="157155" custScaleY="96302" custLinFactNeighborX="3890" custLinFactNeighborY="-13935">
        <dgm:presLayoutVars>
          <dgm:chMax val="7"/>
          <dgm:chPref val="7"/>
        </dgm:presLayoutVars>
      </dgm:prSet>
      <dgm:spPr/>
    </dgm:pt>
    <dgm:pt modelId="{986A38BF-46CA-4FDA-806E-1396E3A2DE44}" type="pres">
      <dgm:prSet presAssocID="{8B4260A0-3F76-4CA9-B21D-6604215E98A4}" presName="Name56" presStyleLbl="parChTrans1D2" presStyleIdx="0" presStyleCnt="3"/>
      <dgm:spPr/>
    </dgm:pt>
    <dgm:pt modelId="{B085B8AF-312D-4640-8D50-D5A96CD13229}" type="pres">
      <dgm:prSet presAssocID="{595BDD11-C787-4001-BCD8-D6963CCC325C}" presName="text0" presStyleLbl="node1" presStyleIdx="1" presStyleCnt="4" custScaleX="1042804" custRadScaleRad="99267" custRadScaleInc="3666">
        <dgm:presLayoutVars>
          <dgm:bulletEnabled val="1"/>
        </dgm:presLayoutVars>
      </dgm:prSet>
      <dgm:spPr/>
    </dgm:pt>
    <dgm:pt modelId="{5514F850-E9BB-45D0-864A-6D835593A7BE}" type="pres">
      <dgm:prSet presAssocID="{18B1775C-DC08-4857-B464-317FD42F10BD}" presName="Name56" presStyleLbl="parChTrans1D2" presStyleIdx="1" presStyleCnt="3"/>
      <dgm:spPr/>
    </dgm:pt>
    <dgm:pt modelId="{E836F392-BA2C-4372-B37C-53DD00CF32DF}" type="pres">
      <dgm:prSet presAssocID="{FCD8758D-DCA1-436B-8DE6-81FBF92984BD}" presName="text0" presStyleLbl="node1" presStyleIdx="2" presStyleCnt="4" custScaleX="456609" custScaleY="133358" custRadScaleRad="154392" custRadScaleInc="-14915">
        <dgm:presLayoutVars>
          <dgm:bulletEnabled val="1"/>
        </dgm:presLayoutVars>
      </dgm:prSet>
      <dgm:spPr/>
    </dgm:pt>
    <dgm:pt modelId="{E0ECB8B3-111A-4727-A154-AD0ACFE3CB9A}" type="pres">
      <dgm:prSet presAssocID="{0097BB83-7A54-48F8-9DA4-3DED8E5F0D28}" presName="Name56" presStyleLbl="parChTrans1D2" presStyleIdx="2" presStyleCnt="3"/>
      <dgm:spPr/>
    </dgm:pt>
    <dgm:pt modelId="{42A237DC-4956-45C1-B470-028E5A1D6EC0}" type="pres">
      <dgm:prSet presAssocID="{B73C797A-6C65-439A-897B-36A8B51FB405}" presName="text0" presStyleLbl="node1" presStyleIdx="3" presStyleCnt="4" custScaleX="645165" custScaleY="132934" custRadScaleRad="126724" custRadScaleInc="7644">
        <dgm:presLayoutVars>
          <dgm:bulletEnabled val="1"/>
        </dgm:presLayoutVars>
      </dgm:prSet>
      <dgm:spPr/>
    </dgm:pt>
  </dgm:ptLst>
  <dgm:cxnLst>
    <dgm:cxn modelId="{A1584832-EF8A-4F0E-B18E-3D7D0BC618DE}" srcId="{15E4B13B-496D-4000-BE4F-917DE673D04A}" destId="{FCD8758D-DCA1-436B-8DE6-81FBF92984BD}" srcOrd="1" destOrd="0" parTransId="{18B1775C-DC08-4857-B464-317FD42F10BD}" sibTransId="{E6A60CA1-CE02-4C7C-A1B1-996868ABA241}"/>
    <dgm:cxn modelId="{B42FAE3A-8F51-463B-8A0F-6E3151E18832}" type="presOf" srcId="{0097BB83-7A54-48F8-9DA4-3DED8E5F0D28}" destId="{E0ECB8B3-111A-4727-A154-AD0ACFE3CB9A}" srcOrd="0" destOrd="0" presId="urn:microsoft.com/office/officeart/2008/layout/RadialCluster"/>
    <dgm:cxn modelId="{70BF4362-B0E3-4B86-A3E0-D327895BDC5A}" type="presOf" srcId="{B73C797A-6C65-439A-897B-36A8B51FB405}" destId="{42A237DC-4956-45C1-B470-028E5A1D6EC0}" srcOrd="0" destOrd="0" presId="urn:microsoft.com/office/officeart/2008/layout/RadialCluster"/>
    <dgm:cxn modelId="{FFAB3F4A-41A4-4CF3-94C3-17D2812A6217}" srcId="{15E4B13B-496D-4000-BE4F-917DE673D04A}" destId="{595BDD11-C787-4001-BCD8-D6963CCC325C}" srcOrd="0" destOrd="0" parTransId="{8B4260A0-3F76-4CA9-B21D-6604215E98A4}" sibTransId="{77A707E6-7996-4C89-AFF0-172215AA4235}"/>
    <dgm:cxn modelId="{6F182C54-17F4-4B91-AACA-3FB24F0B621E}" type="presOf" srcId="{8B4260A0-3F76-4CA9-B21D-6604215E98A4}" destId="{986A38BF-46CA-4FDA-806E-1396E3A2DE44}" srcOrd="0" destOrd="0" presId="urn:microsoft.com/office/officeart/2008/layout/RadialCluster"/>
    <dgm:cxn modelId="{2183FD77-674F-4336-A88E-4EF8885DB526}" type="presOf" srcId="{FCD8758D-DCA1-436B-8DE6-81FBF92984BD}" destId="{E836F392-BA2C-4372-B37C-53DD00CF32DF}" srcOrd="0" destOrd="0" presId="urn:microsoft.com/office/officeart/2008/layout/RadialCluster"/>
    <dgm:cxn modelId="{258B0C82-7D07-46BA-9ADE-78737A7B07AF}" type="presOf" srcId="{656FE30C-26A8-4B27-A3BE-961444E68898}" destId="{227C741F-7413-46BC-9C67-8C2F5DBA2CA2}" srcOrd="0" destOrd="0" presId="urn:microsoft.com/office/officeart/2008/layout/RadialCluster"/>
    <dgm:cxn modelId="{5D60348E-195E-4AFB-8C72-72C21696A92E}" type="presOf" srcId="{18B1775C-DC08-4857-B464-317FD42F10BD}" destId="{5514F850-E9BB-45D0-864A-6D835593A7BE}" srcOrd="0" destOrd="0" presId="urn:microsoft.com/office/officeart/2008/layout/RadialCluster"/>
    <dgm:cxn modelId="{E7E9D79A-BBBB-447F-BD0F-F9C01FE4AF72}" type="presOf" srcId="{595BDD11-C787-4001-BCD8-D6963CCC325C}" destId="{B085B8AF-312D-4640-8D50-D5A96CD13229}" srcOrd="0" destOrd="0" presId="urn:microsoft.com/office/officeart/2008/layout/RadialCluster"/>
    <dgm:cxn modelId="{ECF8DCCE-B3CD-4533-A777-2FCD2DC316B3}" srcId="{656FE30C-26A8-4B27-A3BE-961444E68898}" destId="{15E4B13B-496D-4000-BE4F-917DE673D04A}" srcOrd="0" destOrd="0" parTransId="{3039D204-B632-43EA-8309-8F26DAC79FB2}" sibTransId="{CA89C634-0023-400D-81E7-AADBAFCF4BDC}"/>
    <dgm:cxn modelId="{6AAED3DD-7626-4C36-B585-BF9C1F4846B0}" type="presOf" srcId="{15E4B13B-496D-4000-BE4F-917DE673D04A}" destId="{2BED3F60-9C40-465F-8F48-909898159771}" srcOrd="0" destOrd="0" presId="urn:microsoft.com/office/officeart/2008/layout/RadialCluster"/>
    <dgm:cxn modelId="{D5D01EE9-F24B-457F-AA24-656CEAC0CE07}" srcId="{15E4B13B-496D-4000-BE4F-917DE673D04A}" destId="{B73C797A-6C65-439A-897B-36A8B51FB405}" srcOrd="2" destOrd="0" parTransId="{0097BB83-7A54-48F8-9DA4-3DED8E5F0D28}" sibTransId="{03EF0941-1BBF-4228-865A-46F8F20A51E3}"/>
    <dgm:cxn modelId="{812B9943-F2B3-4929-BDB5-5217B66B8181}" type="presParOf" srcId="{227C741F-7413-46BC-9C67-8C2F5DBA2CA2}" destId="{4FC91DE3-C1EE-44A8-8242-43079B2F8E4D}" srcOrd="0" destOrd="0" presId="urn:microsoft.com/office/officeart/2008/layout/RadialCluster"/>
    <dgm:cxn modelId="{7D031189-0C26-4D9B-918A-616C02D19469}" type="presParOf" srcId="{4FC91DE3-C1EE-44A8-8242-43079B2F8E4D}" destId="{2BED3F60-9C40-465F-8F48-909898159771}" srcOrd="0" destOrd="0" presId="urn:microsoft.com/office/officeart/2008/layout/RadialCluster"/>
    <dgm:cxn modelId="{C77762F9-7655-4CB1-A177-9DC448F89F43}" type="presParOf" srcId="{4FC91DE3-C1EE-44A8-8242-43079B2F8E4D}" destId="{986A38BF-46CA-4FDA-806E-1396E3A2DE44}" srcOrd="1" destOrd="0" presId="urn:microsoft.com/office/officeart/2008/layout/RadialCluster"/>
    <dgm:cxn modelId="{6AFDF111-C213-4EAF-8F00-E6CCAD2E73BE}" type="presParOf" srcId="{4FC91DE3-C1EE-44A8-8242-43079B2F8E4D}" destId="{B085B8AF-312D-4640-8D50-D5A96CD13229}" srcOrd="2" destOrd="0" presId="urn:microsoft.com/office/officeart/2008/layout/RadialCluster"/>
    <dgm:cxn modelId="{7B2C00C4-BEB0-49E2-B4CD-AFE39B482915}" type="presParOf" srcId="{4FC91DE3-C1EE-44A8-8242-43079B2F8E4D}" destId="{5514F850-E9BB-45D0-864A-6D835593A7BE}" srcOrd="3" destOrd="0" presId="urn:microsoft.com/office/officeart/2008/layout/RadialCluster"/>
    <dgm:cxn modelId="{C2C23CF3-0042-4AD9-97E6-54E19212AFA3}" type="presParOf" srcId="{4FC91DE3-C1EE-44A8-8242-43079B2F8E4D}" destId="{E836F392-BA2C-4372-B37C-53DD00CF32DF}" srcOrd="4" destOrd="0" presId="urn:microsoft.com/office/officeart/2008/layout/RadialCluster"/>
    <dgm:cxn modelId="{3E204990-102F-4892-B603-1724F0EB1A0C}" type="presParOf" srcId="{4FC91DE3-C1EE-44A8-8242-43079B2F8E4D}" destId="{E0ECB8B3-111A-4727-A154-AD0ACFE3CB9A}" srcOrd="5" destOrd="0" presId="urn:microsoft.com/office/officeart/2008/layout/RadialCluster"/>
    <dgm:cxn modelId="{66EEBF82-65B1-4C29-B1BE-3DCCB8C2097E}" type="presParOf" srcId="{4FC91DE3-C1EE-44A8-8242-43079B2F8E4D}" destId="{42A237DC-4956-45C1-B470-028E5A1D6EC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E1FE41-5C52-4278-9CA2-9098DC97708D}" type="doc">
      <dgm:prSet loTypeId="urn:microsoft.com/office/officeart/2005/8/layout/process2" loCatId="process" qsTypeId="urn:microsoft.com/office/officeart/2005/8/quickstyle/simple1" qsCatId="simple" csTypeId="urn:microsoft.com/office/officeart/2005/8/colors/accent6_3" csCatId="accent6" phldr="1"/>
      <dgm:spPr/>
    </dgm:pt>
    <dgm:pt modelId="{DC0FEBB7-B30C-4578-BA61-9B9A02F4C11F}">
      <dgm:prSet phldrT="[Текст]"/>
      <dgm:spPr/>
      <dgm:t>
        <a:bodyPr/>
        <a:lstStyle/>
        <a:p>
          <a:r>
            <a:rPr lang="ru-RU" b="1" dirty="0"/>
            <a:t>I этап (информационно – ознакомительный)</a:t>
          </a:r>
          <a:endParaRPr lang="ru-RU" dirty="0"/>
        </a:p>
      </dgm:t>
    </dgm:pt>
    <dgm:pt modelId="{BCED39C3-20C8-4C73-ADB4-4C7EA1548771}" type="parTrans" cxnId="{48383F15-7272-48C0-81C2-1508D696AFF3}">
      <dgm:prSet/>
      <dgm:spPr/>
      <dgm:t>
        <a:bodyPr/>
        <a:lstStyle/>
        <a:p>
          <a:endParaRPr lang="ru-RU"/>
        </a:p>
      </dgm:t>
    </dgm:pt>
    <dgm:pt modelId="{DC09EA49-909B-4AE4-A0C5-DE8E53824E8E}" type="sibTrans" cxnId="{48383F15-7272-48C0-81C2-1508D696AFF3}">
      <dgm:prSet/>
      <dgm:spPr/>
      <dgm:t>
        <a:bodyPr/>
        <a:lstStyle/>
        <a:p>
          <a:endParaRPr lang="ru-RU"/>
        </a:p>
      </dgm:t>
    </dgm:pt>
    <dgm:pt modelId="{62483D04-4F20-4C54-B4F8-DDA0D35CAF8B}">
      <dgm:prSet phldrT="[Текст]"/>
      <dgm:spPr/>
      <dgm:t>
        <a:bodyPr/>
        <a:lstStyle/>
        <a:p>
          <a:r>
            <a:rPr lang="en-US" dirty="0"/>
            <a:t>II </a:t>
          </a:r>
          <a:r>
            <a:rPr lang="ru-RU" dirty="0"/>
            <a:t>этап (практический)</a:t>
          </a:r>
        </a:p>
      </dgm:t>
    </dgm:pt>
    <dgm:pt modelId="{A6BDA813-E9E9-489A-83DE-3DF5E3566841}" type="parTrans" cxnId="{9627EA89-DF9B-4BF0-BC52-E197143F2E0F}">
      <dgm:prSet/>
      <dgm:spPr/>
      <dgm:t>
        <a:bodyPr/>
        <a:lstStyle/>
        <a:p>
          <a:endParaRPr lang="ru-RU"/>
        </a:p>
      </dgm:t>
    </dgm:pt>
    <dgm:pt modelId="{63F9DFFF-761C-48F8-A11E-DC74BC80F6FF}" type="sibTrans" cxnId="{9627EA89-DF9B-4BF0-BC52-E197143F2E0F}">
      <dgm:prSet/>
      <dgm:spPr/>
      <dgm:t>
        <a:bodyPr/>
        <a:lstStyle/>
        <a:p>
          <a:endParaRPr lang="ru-RU"/>
        </a:p>
      </dgm:t>
    </dgm:pt>
    <dgm:pt modelId="{5249D033-6134-45F5-8A09-23C687BFA8E8}">
      <dgm:prSet phldrT="[Текст]"/>
      <dgm:spPr/>
      <dgm:t>
        <a:bodyPr/>
        <a:lstStyle/>
        <a:p>
          <a:r>
            <a:rPr lang="en-US" dirty="0"/>
            <a:t>III </a:t>
          </a:r>
          <a:r>
            <a:rPr lang="ru-RU" dirty="0"/>
            <a:t>этап (обобщающий)</a:t>
          </a:r>
        </a:p>
      </dgm:t>
    </dgm:pt>
    <dgm:pt modelId="{80649465-A50C-4718-95F7-06BC16B401B0}" type="parTrans" cxnId="{B193EEF6-A541-4E36-8566-1A9F2A9E5B3F}">
      <dgm:prSet/>
      <dgm:spPr/>
      <dgm:t>
        <a:bodyPr/>
        <a:lstStyle/>
        <a:p>
          <a:endParaRPr lang="ru-RU"/>
        </a:p>
      </dgm:t>
    </dgm:pt>
    <dgm:pt modelId="{9B450862-A634-4E25-A49F-5D5D9B05FF9D}" type="sibTrans" cxnId="{B193EEF6-A541-4E36-8566-1A9F2A9E5B3F}">
      <dgm:prSet/>
      <dgm:spPr/>
      <dgm:t>
        <a:bodyPr/>
        <a:lstStyle/>
        <a:p>
          <a:endParaRPr lang="ru-RU"/>
        </a:p>
      </dgm:t>
    </dgm:pt>
    <dgm:pt modelId="{B2638AA9-8E6D-48A7-A40F-5E03DDE9977D}" type="pres">
      <dgm:prSet presAssocID="{78E1FE41-5C52-4278-9CA2-9098DC97708D}" presName="linearFlow" presStyleCnt="0">
        <dgm:presLayoutVars>
          <dgm:resizeHandles val="exact"/>
        </dgm:presLayoutVars>
      </dgm:prSet>
      <dgm:spPr/>
    </dgm:pt>
    <dgm:pt modelId="{2749C5DB-E6F8-4BB1-A957-E96F4E4026D4}" type="pres">
      <dgm:prSet presAssocID="{DC0FEBB7-B30C-4578-BA61-9B9A02F4C11F}" presName="node" presStyleLbl="node1" presStyleIdx="0" presStyleCnt="3" custScaleX="416892" custScaleY="82309">
        <dgm:presLayoutVars>
          <dgm:bulletEnabled val="1"/>
        </dgm:presLayoutVars>
      </dgm:prSet>
      <dgm:spPr/>
    </dgm:pt>
    <dgm:pt modelId="{5D9D0AD5-5C13-4829-8034-BA167FB09D69}" type="pres">
      <dgm:prSet presAssocID="{DC09EA49-909B-4AE4-A0C5-DE8E53824E8E}" presName="sibTrans" presStyleLbl="sibTrans2D1" presStyleIdx="0" presStyleCnt="2"/>
      <dgm:spPr/>
    </dgm:pt>
    <dgm:pt modelId="{4F1C8568-5CC2-4C7F-A4BA-F2E69ED6D353}" type="pres">
      <dgm:prSet presAssocID="{DC09EA49-909B-4AE4-A0C5-DE8E53824E8E}" presName="connectorText" presStyleLbl="sibTrans2D1" presStyleIdx="0" presStyleCnt="2"/>
      <dgm:spPr/>
    </dgm:pt>
    <dgm:pt modelId="{DE58BFD1-B341-4254-8774-72E542080907}" type="pres">
      <dgm:prSet presAssocID="{62483D04-4F20-4C54-B4F8-DDA0D35CAF8B}" presName="node" presStyleLbl="node1" presStyleIdx="1" presStyleCnt="3" custScaleX="416150" custScaleY="83228">
        <dgm:presLayoutVars>
          <dgm:bulletEnabled val="1"/>
        </dgm:presLayoutVars>
      </dgm:prSet>
      <dgm:spPr/>
    </dgm:pt>
    <dgm:pt modelId="{FD8C1C50-C381-4ADA-BC3F-A051028A8B5B}" type="pres">
      <dgm:prSet presAssocID="{63F9DFFF-761C-48F8-A11E-DC74BC80F6FF}" presName="sibTrans" presStyleLbl="sibTrans2D1" presStyleIdx="1" presStyleCnt="2"/>
      <dgm:spPr/>
    </dgm:pt>
    <dgm:pt modelId="{8AAE51C7-2F73-4F92-BFCD-FCC287FE5F08}" type="pres">
      <dgm:prSet presAssocID="{63F9DFFF-761C-48F8-A11E-DC74BC80F6FF}" presName="connectorText" presStyleLbl="sibTrans2D1" presStyleIdx="1" presStyleCnt="2"/>
      <dgm:spPr/>
    </dgm:pt>
    <dgm:pt modelId="{0A6CCCB3-F836-4EA7-B174-AC9E043ABAF5}" type="pres">
      <dgm:prSet presAssocID="{5249D033-6134-45F5-8A09-23C687BFA8E8}" presName="node" presStyleLbl="node1" presStyleIdx="2" presStyleCnt="3" custScaleX="419924">
        <dgm:presLayoutVars>
          <dgm:bulletEnabled val="1"/>
        </dgm:presLayoutVars>
      </dgm:prSet>
      <dgm:spPr/>
    </dgm:pt>
  </dgm:ptLst>
  <dgm:cxnLst>
    <dgm:cxn modelId="{48383F15-7272-48C0-81C2-1508D696AFF3}" srcId="{78E1FE41-5C52-4278-9CA2-9098DC97708D}" destId="{DC0FEBB7-B30C-4578-BA61-9B9A02F4C11F}" srcOrd="0" destOrd="0" parTransId="{BCED39C3-20C8-4C73-ADB4-4C7EA1548771}" sibTransId="{DC09EA49-909B-4AE4-A0C5-DE8E53824E8E}"/>
    <dgm:cxn modelId="{0B24561D-3799-4C8A-9D70-10EAB0A82E38}" type="presOf" srcId="{78E1FE41-5C52-4278-9CA2-9098DC97708D}" destId="{B2638AA9-8E6D-48A7-A40F-5E03DDE9977D}" srcOrd="0" destOrd="0" presId="urn:microsoft.com/office/officeart/2005/8/layout/process2"/>
    <dgm:cxn modelId="{6B058521-4BA4-4CBD-8534-AC460B3E2D95}" type="presOf" srcId="{63F9DFFF-761C-48F8-A11E-DC74BC80F6FF}" destId="{FD8C1C50-C381-4ADA-BC3F-A051028A8B5B}" srcOrd="0" destOrd="0" presId="urn:microsoft.com/office/officeart/2005/8/layout/process2"/>
    <dgm:cxn modelId="{65E96C26-A4F2-417D-8D54-E786AC871E88}" type="presOf" srcId="{DC0FEBB7-B30C-4578-BA61-9B9A02F4C11F}" destId="{2749C5DB-E6F8-4BB1-A957-E96F4E4026D4}" srcOrd="0" destOrd="0" presId="urn:microsoft.com/office/officeart/2005/8/layout/process2"/>
    <dgm:cxn modelId="{E6E46C40-DB22-48DC-BD40-BAE1CB4EE8CF}" type="presOf" srcId="{62483D04-4F20-4C54-B4F8-DDA0D35CAF8B}" destId="{DE58BFD1-B341-4254-8774-72E542080907}" srcOrd="0" destOrd="0" presId="urn:microsoft.com/office/officeart/2005/8/layout/process2"/>
    <dgm:cxn modelId="{9627EA89-DF9B-4BF0-BC52-E197143F2E0F}" srcId="{78E1FE41-5C52-4278-9CA2-9098DC97708D}" destId="{62483D04-4F20-4C54-B4F8-DDA0D35CAF8B}" srcOrd="1" destOrd="0" parTransId="{A6BDA813-E9E9-489A-83DE-3DF5E3566841}" sibTransId="{63F9DFFF-761C-48F8-A11E-DC74BC80F6FF}"/>
    <dgm:cxn modelId="{AE069791-FDBB-434A-82E7-7E7CEBE58D32}" type="presOf" srcId="{63F9DFFF-761C-48F8-A11E-DC74BC80F6FF}" destId="{8AAE51C7-2F73-4F92-BFCD-FCC287FE5F08}" srcOrd="1" destOrd="0" presId="urn:microsoft.com/office/officeart/2005/8/layout/process2"/>
    <dgm:cxn modelId="{B3A3B196-5313-49FC-8BE4-14A72DAA0748}" type="presOf" srcId="{DC09EA49-909B-4AE4-A0C5-DE8E53824E8E}" destId="{4F1C8568-5CC2-4C7F-A4BA-F2E69ED6D353}" srcOrd="1" destOrd="0" presId="urn:microsoft.com/office/officeart/2005/8/layout/process2"/>
    <dgm:cxn modelId="{C4EDB7B0-2303-4B55-A8EA-3F7A20B276CF}" type="presOf" srcId="{5249D033-6134-45F5-8A09-23C687BFA8E8}" destId="{0A6CCCB3-F836-4EA7-B174-AC9E043ABAF5}" srcOrd="0" destOrd="0" presId="urn:microsoft.com/office/officeart/2005/8/layout/process2"/>
    <dgm:cxn modelId="{7B4813B5-B946-4AC5-9CF2-2E741E49423E}" type="presOf" srcId="{DC09EA49-909B-4AE4-A0C5-DE8E53824E8E}" destId="{5D9D0AD5-5C13-4829-8034-BA167FB09D69}" srcOrd="0" destOrd="0" presId="urn:microsoft.com/office/officeart/2005/8/layout/process2"/>
    <dgm:cxn modelId="{B193EEF6-A541-4E36-8566-1A9F2A9E5B3F}" srcId="{78E1FE41-5C52-4278-9CA2-9098DC97708D}" destId="{5249D033-6134-45F5-8A09-23C687BFA8E8}" srcOrd="2" destOrd="0" parTransId="{80649465-A50C-4718-95F7-06BC16B401B0}" sibTransId="{9B450862-A634-4E25-A49F-5D5D9B05FF9D}"/>
    <dgm:cxn modelId="{3ED8D9FD-1E8C-47D3-B439-6487221F7BAE}" type="presParOf" srcId="{B2638AA9-8E6D-48A7-A40F-5E03DDE9977D}" destId="{2749C5DB-E6F8-4BB1-A957-E96F4E4026D4}" srcOrd="0" destOrd="0" presId="urn:microsoft.com/office/officeart/2005/8/layout/process2"/>
    <dgm:cxn modelId="{E5D67972-69C0-432A-A1E9-753826E57E9C}" type="presParOf" srcId="{B2638AA9-8E6D-48A7-A40F-5E03DDE9977D}" destId="{5D9D0AD5-5C13-4829-8034-BA167FB09D69}" srcOrd="1" destOrd="0" presId="urn:microsoft.com/office/officeart/2005/8/layout/process2"/>
    <dgm:cxn modelId="{D12A3CC3-7AE1-4E52-B0FE-3DB7DF11460F}" type="presParOf" srcId="{5D9D0AD5-5C13-4829-8034-BA167FB09D69}" destId="{4F1C8568-5CC2-4C7F-A4BA-F2E69ED6D353}" srcOrd="0" destOrd="0" presId="urn:microsoft.com/office/officeart/2005/8/layout/process2"/>
    <dgm:cxn modelId="{2427DACE-4E10-4DCB-9AAD-41060FCADCBE}" type="presParOf" srcId="{B2638AA9-8E6D-48A7-A40F-5E03DDE9977D}" destId="{DE58BFD1-B341-4254-8774-72E542080907}" srcOrd="2" destOrd="0" presId="urn:microsoft.com/office/officeart/2005/8/layout/process2"/>
    <dgm:cxn modelId="{588678FD-BDFC-47FF-AE85-970BEC8AA671}" type="presParOf" srcId="{B2638AA9-8E6D-48A7-A40F-5E03DDE9977D}" destId="{FD8C1C50-C381-4ADA-BC3F-A051028A8B5B}" srcOrd="3" destOrd="0" presId="urn:microsoft.com/office/officeart/2005/8/layout/process2"/>
    <dgm:cxn modelId="{AF96FC4F-29E3-4CBD-B801-05CBB5A3B2B0}" type="presParOf" srcId="{FD8C1C50-C381-4ADA-BC3F-A051028A8B5B}" destId="{8AAE51C7-2F73-4F92-BFCD-FCC287FE5F08}" srcOrd="0" destOrd="0" presId="urn:microsoft.com/office/officeart/2005/8/layout/process2"/>
    <dgm:cxn modelId="{DDE3DF30-C7EC-40A3-9661-C01F290E8C54}" type="presParOf" srcId="{B2638AA9-8E6D-48A7-A40F-5E03DDE9977D}" destId="{0A6CCCB3-F836-4EA7-B174-AC9E043ABA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/>
      <dgm:spPr>
        <a:solidFill>
          <a:srgbClr val="008000"/>
        </a:solidFill>
      </dgm:spPr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«Как правильно организовать трудовое воспитание детей дошкольного возраста»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Y="12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NeighborX="2302">
        <dgm:presLayoutVars>
          <dgm:bulletEnabled val="1"/>
        </dgm:presLayoutVars>
      </dgm:prSet>
      <dgm:spPr/>
    </dgm:pt>
  </dgm:ptLst>
  <dgm:cxnLst>
    <dgm:cxn modelId="{08E2B1B0-3F5B-4262-8CC8-3C4F13E2EF93}" type="presOf" srcId="{15FE5E3D-F8CD-498D-B06D-0DD9ED3812C8}" destId="{41695B52-CEB9-4DB7-8B4D-C192C330B5F6}" srcOrd="0" destOrd="0" presId="urn:microsoft.com/office/officeart/2008/layout/BendingPictureCaptionList"/>
    <dgm:cxn modelId="{CFD509CE-F59C-4637-BFAF-B9118D77AC19}" type="presOf" srcId="{5E14E341-2274-4FC8-913B-B688277458FC}" destId="{487C6179-E70B-4F27-A909-308D47D24EB2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C2CE8B5C-1B7F-4110-9C3A-D1AF27246C65}" type="presParOf" srcId="{41695B52-CEB9-4DB7-8B4D-C192C330B5F6}" destId="{B3882FE1-AF89-4AA3-804B-83A0D8B30669}" srcOrd="0" destOrd="0" presId="urn:microsoft.com/office/officeart/2008/layout/BendingPictureCaptionList"/>
    <dgm:cxn modelId="{EAF53816-B160-4C6F-8DFD-1DAF2D004179}" type="presParOf" srcId="{B3882FE1-AF89-4AA3-804B-83A0D8B30669}" destId="{F16C8838-8C20-49EC-B181-969DCFD087C5}" srcOrd="0" destOrd="0" presId="urn:microsoft.com/office/officeart/2008/layout/BendingPictureCaptionList"/>
    <dgm:cxn modelId="{55ADF67F-561A-4CF4-8D6E-CF7D4A9CF4AE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«Трудовое воспитание в семье»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X="9788" custLinFactNeighborY="377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Y="19880" custLinFactNeighborX="2302" custLinFactNeighborY="100000">
        <dgm:presLayoutVars>
          <dgm:bulletEnabled val="1"/>
        </dgm:presLayoutVars>
      </dgm:prSet>
      <dgm:spPr/>
    </dgm:pt>
  </dgm:ptLst>
  <dgm:cxnLst>
    <dgm:cxn modelId="{447CDB46-AB45-4628-B4F2-A298AC968F84}" type="presOf" srcId="{15FE5E3D-F8CD-498D-B06D-0DD9ED3812C8}" destId="{41695B52-CEB9-4DB7-8B4D-C192C330B5F6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4CAC9EF0-7EC5-4EE4-9822-D3030B1BC71F}" type="presOf" srcId="{5E14E341-2274-4FC8-913B-B688277458FC}" destId="{487C6179-E70B-4F27-A909-308D47D24EB2}" srcOrd="0" destOrd="0" presId="urn:microsoft.com/office/officeart/2008/layout/BendingPictureCaptionList"/>
    <dgm:cxn modelId="{8282A356-980F-4934-89CE-B6204B080418}" type="presParOf" srcId="{41695B52-CEB9-4DB7-8B4D-C192C330B5F6}" destId="{B3882FE1-AF89-4AA3-804B-83A0D8B30669}" srcOrd="0" destOrd="0" presId="urn:microsoft.com/office/officeart/2008/layout/BendingPictureCaptionList"/>
    <dgm:cxn modelId="{DC281B18-4507-422C-ACDF-ECE4654D8D16}" type="presParOf" srcId="{B3882FE1-AF89-4AA3-804B-83A0D8B30669}" destId="{F16C8838-8C20-49EC-B181-969DCFD087C5}" srcOrd="0" destOrd="0" presId="urn:microsoft.com/office/officeart/2008/layout/BendingPictureCaptionList"/>
    <dgm:cxn modelId="{0519F8C4-84E6-4D87-B274-9E37924A54AE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/>
      <dgm:spPr>
        <a:solidFill>
          <a:srgbClr val="008000"/>
        </a:solidFill>
      </dgm:spPr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«Огород на подоконнике (выращивание лука)»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X="3782" custLinFactNeighborY="-44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NeighborX="9621" custLinFactNeighborY="1795">
        <dgm:presLayoutVars>
          <dgm:bulletEnabled val="1"/>
        </dgm:presLayoutVars>
      </dgm:prSet>
      <dgm:spPr/>
    </dgm:pt>
  </dgm:ptLst>
  <dgm:cxnLst>
    <dgm:cxn modelId="{BA485E14-2858-4C39-B7A1-21AFA22846A7}" type="presOf" srcId="{15FE5E3D-F8CD-498D-B06D-0DD9ED3812C8}" destId="{41695B52-CEB9-4DB7-8B4D-C192C330B5F6}" srcOrd="0" destOrd="0" presId="urn:microsoft.com/office/officeart/2008/layout/BendingPictureCaptionList"/>
    <dgm:cxn modelId="{12AD65C7-6681-4D99-8F58-08317B6AD835}" type="presOf" srcId="{5E14E341-2274-4FC8-913B-B688277458FC}" destId="{487C6179-E70B-4F27-A909-308D47D24EB2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EC37473F-C984-4C55-818F-C118C6233448}" type="presParOf" srcId="{41695B52-CEB9-4DB7-8B4D-C192C330B5F6}" destId="{B3882FE1-AF89-4AA3-804B-83A0D8B30669}" srcOrd="0" destOrd="0" presId="urn:microsoft.com/office/officeart/2008/layout/BendingPictureCaptionList"/>
    <dgm:cxn modelId="{F41BCF7C-2C82-496F-9034-63BBE6F7B905}" type="presParOf" srcId="{B3882FE1-AF89-4AA3-804B-83A0D8B30669}" destId="{F16C8838-8C20-49EC-B181-969DCFD087C5}" srcOrd="0" destOrd="0" presId="urn:microsoft.com/office/officeart/2008/layout/BendingPictureCaptionList"/>
    <dgm:cxn modelId="{FFE9D8BF-E6AD-4365-A2D7-108DA73F709F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«Маленький помощник. Рекомендации по воспитанию трудолюбия»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X="3782" custLinFactNeighborY="-44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NeighborX="9621" custLinFactNeighborY="1795">
        <dgm:presLayoutVars>
          <dgm:bulletEnabled val="1"/>
        </dgm:presLayoutVars>
      </dgm:prSet>
      <dgm:spPr/>
    </dgm:pt>
  </dgm:ptLst>
  <dgm:cxnLst>
    <dgm:cxn modelId="{90BCCFD7-14E8-4B6A-8CBD-CFADC0505496}" type="presOf" srcId="{15FE5E3D-F8CD-498D-B06D-0DD9ED3812C8}" destId="{41695B52-CEB9-4DB7-8B4D-C192C330B5F6}" srcOrd="0" destOrd="0" presId="urn:microsoft.com/office/officeart/2008/layout/BendingPictureCaptionList"/>
    <dgm:cxn modelId="{7248F6DC-DEAE-4B1B-AAC7-5844FF4455DC}" type="presOf" srcId="{5E14E341-2274-4FC8-913B-B688277458FC}" destId="{487C6179-E70B-4F27-A909-308D47D24EB2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C21E8AD6-3FBD-4E9A-B37F-B6C42E9A1235}" type="presParOf" srcId="{41695B52-CEB9-4DB7-8B4D-C192C330B5F6}" destId="{B3882FE1-AF89-4AA3-804B-83A0D8B30669}" srcOrd="0" destOrd="0" presId="urn:microsoft.com/office/officeart/2008/layout/BendingPictureCaptionList"/>
    <dgm:cxn modelId="{5C5E9ECD-D439-4926-902F-3079741FD490}" type="presParOf" srcId="{B3882FE1-AF89-4AA3-804B-83A0D8B30669}" destId="{F16C8838-8C20-49EC-B181-969DCFD087C5}" srcOrd="0" destOrd="0" presId="urn:microsoft.com/office/officeart/2008/layout/BendingPictureCaptionList"/>
    <dgm:cxn modelId="{5468BEEF-6D63-4641-8445-050B247D3846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«Как научить ребёнка трудится»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X="4284" custLinFactNeighborY="-6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NeighborX="9621" custLinFactNeighborY="1795">
        <dgm:presLayoutVars>
          <dgm:bulletEnabled val="1"/>
        </dgm:presLayoutVars>
      </dgm:prSet>
      <dgm:spPr/>
    </dgm:pt>
  </dgm:ptLst>
  <dgm:cxnLst>
    <dgm:cxn modelId="{BAE58306-A1A9-4FF7-9459-F42669784C72}" type="presOf" srcId="{15FE5E3D-F8CD-498D-B06D-0DD9ED3812C8}" destId="{41695B52-CEB9-4DB7-8B4D-C192C330B5F6}" srcOrd="0" destOrd="0" presId="urn:microsoft.com/office/officeart/2008/layout/BendingPictureCaptionList"/>
    <dgm:cxn modelId="{0C494211-012F-49CD-858F-E7865B850B50}" type="presOf" srcId="{5E14E341-2274-4FC8-913B-B688277458FC}" destId="{487C6179-E70B-4F27-A909-308D47D24EB2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93FA003E-672B-4F97-8C9E-259458139FAA}" type="presParOf" srcId="{41695B52-CEB9-4DB7-8B4D-C192C330B5F6}" destId="{B3882FE1-AF89-4AA3-804B-83A0D8B30669}" srcOrd="0" destOrd="0" presId="urn:microsoft.com/office/officeart/2008/layout/BendingPictureCaptionList"/>
    <dgm:cxn modelId="{E4BFA658-CB5F-4091-B28E-A3BCCBF2A566}" type="presParOf" srcId="{B3882FE1-AF89-4AA3-804B-83A0D8B30669}" destId="{F16C8838-8C20-49EC-B181-969DCFD087C5}" srcOrd="0" destOrd="0" presId="urn:microsoft.com/office/officeart/2008/layout/BendingPictureCaptionList"/>
    <dgm:cxn modelId="{EA52DCC5-306F-476E-BFB0-DBEFD42EEB5B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FE5E3D-F8CD-498D-B06D-0DD9ED3812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4E341-2274-4FC8-913B-B688277458FC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«Не делай работу за детей или как воспитать помощника»</a:t>
          </a:r>
        </a:p>
      </dgm:t>
    </dgm:pt>
    <dgm:pt modelId="{0BBEA98D-F8DA-40F4-BA13-4E622D63769B}" type="parTrans" cxnId="{B569C3E0-3D69-4C5F-90BB-D6420FD7566E}">
      <dgm:prSet/>
      <dgm:spPr/>
      <dgm:t>
        <a:bodyPr/>
        <a:lstStyle/>
        <a:p>
          <a:endParaRPr lang="ru-RU"/>
        </a:p>
      </dgm:t>
    </dgm:pt>
    <dgm:pt modelId="{A0DBE319-0211-4677-873D-5D73D4AE5FF0}" type="sibTrans" cxnId="{B569C3E0-3D69-4C5F-90BB-D6420FD7566E}">
      <dgm:prSet/>
      <dgm:spPr/>
      <dgm:t>
        <a:bodyPr/>
        <a:lstStyle/>
        <a:p>
          <a:endParaRPr lang="ru-RU"/>
        </a:p>
      </dgm:t>
    </dgm:pt>
    <dgm:pt modelId="{41695B52-CEB9-4DB7-8B4D-C192C330B5F6}" type="pres">
      <dgm:prSet presAssocID="{15FE5E3D-F8CD-498D-B06D-0DD9ED3812C8}" presName="Name0" presStyleCnt="0">
        <dgm:presLayoutVars>
          <dgm:dir/>
          <dgm:resizeHandles val="exact"/>
        </dgm:presLayoutVars>
      </dgm:prSet>
      <dgm:spPr/>
    </dgm:pt>
    <dgm:pt modelId="{B3882FE1-AF89-4AA3-804B-83A0D8B30669}" type="pres">
      <dgm:prSet presAssocID="{5E14E341-2274-4FC8-913B-B688277458FC}" presName="composite" presStyleCnt="0"/>
      <dgm:spPr/>
    </dgm:pt>
    <dgm:pt modelId="{F16C8838-8C20-49EC-B181-969DCFD087C5}" type="pres">
      <dgm:prSet presAssocID="{5E14E341-2274-4FC8-913B-B688277458FC}" presName="rect1" presStyleLbl="bgImgPlace1" presStyleIdx="0" presStyleCnt="1" custLinFactNeighborX="3782" custLinFactNeighborY="-44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7C6179-E70B-4F27-A909-308D47D24EB2}" type="pres">
      <dgm:prSet presAssocID="{5E14E341-2274-4FC8-913B-B688277458FC}" presName="wedgeRectCallout1" presStyleLbl="node1" presStyleIdx="0" presStyleCnt="1" custLinFactNeighborX="9621" custLinFactNeighborY="1795">
        <dgm:presLayoutVars>
          <dgm:bulletEnabled val="1"/>
        </dgm:presLayoutVars>
      </dgm:prSet>
      <dgm:spPr/>
    </dgm:pt>
  </dgm:ptLst>
  <dgm:cxnLst>
    <dgm:cxn modelId="{E0C19062-1010-4322-8B0E-24427F5045FA}" type="presOf" srcId="{15FE5E3D-F8CD-498D-B06D-0DD9ED3812C8}" destId="{41695B52-CEB9-4DB7-8B4D-C192C330B5F6}" srcOrd="0" destOrd="0" presId="urn:microsoft.com/office/officeart/2008/layout/BendingPictureCaptionList"/>
    <dgm:cxn modelId="{8C202C78-9306-4B80-AD33-4EA9513EF7CE}" type="presOf" srcId="{5E14E341-2274-4FC8-913B-B688277458FC}" destId="{487C6179-E70B-4F27-A909-308D47D24EB2}" srcOrd="0" destOrd="0" presId="urn:microsoft.com/office/officeart/2008/layout/BendingPictureCaptionList"/>
    <dgm:cxn modelId="{B569C3E0-3D69-4C5F-90BB-D6420FD7566E}" srcId="{15FE5E3D-F8CD-498D-B06D-0DD9ED3812C8}" destId="{5E14E341-2274-4FC8-913B-B688277458FC}" srcOrd="0" destOrd="0" parTransId="{0BBEA98D-F8DA-40F4-BA13-4E622D63769B}" sibTransId="{A0DBE319-0211-4677-873D-5D73D4AE5FF0}"/>
    <dgm:cxn modelId="{89A0EFD1-445E-44EC-A1DC-4CE2430D8EBF}" type="presParOf" srcId="{41695B52-CEB9-4DB7-8B4D-C192C330B5F6}" destId="{B3882FE1-AF89-4AA3-804B-83A0D8B30669}" srcOrd="0" destOrd="0" presId="urn:microsoft.com/office/officeart/2008/layout/BendingPictureCaptionList"/>
    <dgm:cxn modelId="{9A67B47A-474A-4872-9215-DE80147CAFEC}" type="presParOf" srcId="{B3882FE1-AF89-4AA3-804B-83A0D8B30669}" destId="{F16C8838-8C20-49EC-B181-969DCFD087C5}" srcOrd="0" destOrd="0" presId="urn:microsoft.com/office/officeart/2008/layout/BendingPictureCaptionList"/>
    <dgm:cxn modelId="{C9C22BC7-068D-4858-9482-2664A69EE250}" type="presParOf" srcId="{B3882FE1-AF89-4AA3-804B-83A0D8B30669}" destId="{487C6179-E70B-4F27-A909-308D47D24EB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D3F60-9C40-465F-8F48-909898159771}">
      <dsp:nvSpPr>
        <dsp:cNvPr id="0" name=""/>
        <dsp:cNvSpPr/>
      </dsp:nvSpPr>
      <dsp:spPr>
        <a:xfrm>
          <a:off x="4544421" y="1596376"/>
          <a:ext cx="2311848" cy="141666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Задачи</a:t>
          </a:r>
        </a:p>
      </dsp:txBody>
      <dsp:txXfrm>
        <a:off x="4613577" y="1665532"/>
        <a:ext cx="2173536" cy="1278350"/>
      </dsp:txXfrm>
    </dsp:sp>
    <dsp:sp modelId="{986A38BF-46CA-4FDA-806E-1396E3A2DE44}">
      <dsp:nvSpPr>
        <dsp:cNvPr id="0" name=""/>
        <dsp:cNvSpPr/>
      </dsp:nvSpPr>
      <dsp:spPr>
        <a:xfrm rot="16008844">
          <a:off x="5443691" y="1390904"/>
          <a:ext cx="4115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1579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5B8AF-312D-4640-8D50-D5A96CD13229}">
      <dsp:nvSpPr>
        <dsp:cNvPr id="0" name=""/>
        <dsp:cNvSpPr/>
      </dsp:nvSpPr>
      <dsp:spPr>
        <a:xfrm>
          <a:off x="471612" y="199820"/>
          <a:ext cx="10278002" cy="98561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Становление гармоничной личности, умеющим справляться с поставленными задачами, находить нестандартные решения типовых вопросов</a:t>
          </a:r>
        </a:p>
      </dsp:txBody>
      <dsp:txXfrm>
        <a:off x="519726" y="247934"/>
        <a:ext cx="10181774" cy="889384"/>
      </dsp:txXfrm>
    </dsp:sp>
    <dsp:sp modelId="{5514F850-E9BB-45D0-864A-6D835593A7BE}">
      <dsp:nvSpPr>
        <dsp:cNvPr id="0" name=""/>
        <dsp:cNvSpPr/>
      </dsp:nvSpPr>
      <dsp:spPr>
        <a:xfrm rot="1886289">
          <a:off x="6783156" y="3271122"/>
          <a:ext cx="9961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612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6F392-BA2C-4372-B37C-53DD00CF32DF}">
      <dsp:nvSpPr>
        <dsp:cNvPr id="0" name=""/>
        <dsp:cNvSpPr/>
      </dsp:nvSpPr>
      <dsp:spPr>
        <a:xfrm>
          <a:off x="6531019" y="3530900"/>
          <a:ext cx="4500393" cy="131439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Привитие интереса к общественно-значимому труду</a:t>
          </a:r>
        </a:p>
      </dsp:txBody>
      <dsp:txXfrm>
        <a:off x="6595182" y="3595063"/>
        <a:ext cx="4372067" cy="1186066"/>
      </dsp:txXfrm>
    </dsp:sp>
    <dsp:sp modelId="{E0ECB8B3-111A-4727-A154-AD0ACFE3CB9A}">
      <dsp:nvSpPr>
        <dsp:cNvPr id="0" name=""/>
        <dsp:cNvSpPr/>
      </dsp:nvSpPr>
      <dsp:spPr>
        <a:xfrm rot="8615537">
          <a:off x="3986223" y="3260878"/>
          <a:ext cx="835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5140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237DC-4956-45C1-B470-028E5A1D6EC0}">
      <dsp:nvSpPr>
        <dsp:cNvPr id="0" name=""/>
        <dsp:cNvSpPr/>
      </dsp:nvSpPr>
      <dsp:spPr>
        <a:xfrm>
          <a:off x="0" y="3508717"/>
          <a:ext cx="6358824" cy="13102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Развитие трудолюбия, уважения к результатам труда, к чужому труду; развитие терпеливости, усидчивости, целеустремленности, ответственности за начатое дело; раскрытие и развитие творческого потенциала в ребенке;</a:t>
          </a:r>
        </a:p>
      </dsp:txBody>
      <dsp:txXfrm>
        <a:off x="63959" y="3572676"/>
        <a:ext cx="6230906" cy="1182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9C5DB-E6F8-4BB1-A957-E96F4E4026D4}">
      <dsp:nvSpPr>
        <dsp:cNvPr id="0" name=""/>
        <dsp:cNvSpPr/>
      </dsp:nvSpPr>
      <dsp:spPr>
        <a:xfrm>
          <a:off x="363842" y="1156"/>
          <a:ext cx="9787914" cy="1073597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I этап (информационно – ознакомительный)</a:t>
          </a:r>
          <a:endParaRPr lang="ru-RU" sz="3200" kern="1200" dirty="0"/>
        </a:p>
      </dsp:txBody>
      <dsp:txXfrm>
        <a:off x="395287" y="32601"/>
        <a:ext cx="9725024" cy="1010707"/>
      </dsp:txXfrm>
    </dsp:sp>
    <dsp:sp modelId="{5D9D0AD5-5C13-4829-8034-BA167FB09D69}">
      <dsp:nvSpPr>
        <dsp:cNvPr id="0" name=""/>
        <dsp:cNvSpPr/>
      </dsp:nvSpPr>
      <dsp:spPr>
        <a:xfrm rot="5400000">
          <a:off x="5013234" y="1107362"/>
          <a:ext cx="489131" cy="586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5081713" y="1156275"/>
        <a:ext cx="352175" cy="342392"/>
      </dsp:txXfrm>
    </dsp:sp>
    <dsp:sp modelId="{DE58BFD1-B341-4254-8774-72E542080907}">
      <dsp:nvSpPr>
        <dsp:cNvPr id="0" name=""/>
        <dsp:cNvSpPr/>
      </dsp:nvSpPr>
      <dsp:spPr>
        <a:xfrm>
          <a:off x="372553" y="1726928"/>
          <a:ext cx="9770493" cy="1085584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II </a:t>
          </a:r>
          <a:r>
            <a:rPr lang="ru-RU" sz="3100" kern="1200" dirty="0"/>
            <a:t>этап (практический)</a:t>
          </a:r>
        </a:p>
      </dsp:txBody>
      <dsp:txXfrm>
        <a:off x="404349" y="1758724"/>
        <a:ext cx="9706901" cy="1021992"/>
      </dsp:txXfrm>
    </dsp:sp>
    <dsp:sp modelId="{FD8C1C50-C381-4ADA-BC3F-A051028A8B5B}">
      <dsp:nvSpPr>
        <dsp:cNvPr id="0" name=""/>
        <dsp:cNvSpPr/>
      </dsp:nvSpPr>
      <dsp:spPr>
        <a:xfrm rot="5400000">
          <a:off x="5013234" y="2845121"/>
          <a:ext cx="489131" cy="586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5081713" y="2894034"/>
        <a:ext cx="352175" cy="342392"/>
      </dsp:txXfrm>
    </dsp:sp>
    <dsp:sp modelId="{0A6CCCB3-F836-4EA7-B174-AC9E043ABAF5}">
      <dsp:nvSpPr>
        <dsp:cNvPr id="0" name=""/>
        <dsp:cNvSpPr/>
      </dsp:nvSpPr>
      <dsp:spPr>
        <a:xfrm>
          <a:off x="328249" y="3464687"/>
          <a:ext cx="9859101" cy="130434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III </a:t>
          </a:r>
          <a:r>
            <a:rPr lang="ru-RU" sz="3000" kern="1200" dirty="0"/>
            <a:t>этап (обобщающий)</a:t>
          </a:r>
        </a:p>
      </dsp:txBody>
      <dsp:txXfrm>
        <a:off x="366452" y="3502890"/>
        <a:ext cx="9782695" cy="1227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144648" y="25395"/>
          <a:ext cx="2479302" cy="19834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418581" y="1785284"/>
          <a:ext cx="2206579" cy="694204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«Как правильно организовать трудовое воспитание детей дошкольного возраста»</a:t>
          </a:r>
        </a:p>
      </dsp:txBody>
      <dsp:txXfrm>
        <a:off x="418581" y="1785284"/>
        <a:ext cx="2206579" cy="694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0" y="1346367"/>
          <a:ext cx="2438400" cy="19507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268223" y="2974847"/>
          <a:ext cx="2170176" cy="682752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«Трудовое воспитание в семье»</a:t>
          </a:r>
        </a:p>
      </dsp:txBody>
      <dsp:txXfrm>
        <a:off x="268223" y="2974847"/>
        <a:ext cx="2170176" cy="682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191095" y="0"/>
          <a:ext cx="2526704" cy="20213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469032" y="1819822"/>
          <a:ext cx="2248767" cy="707477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«Огород на подоконнике (выращивание лука)»</a:t>
          </a:r>
        </a:p>
      </dsp:txBody>
      <dsp:txXfrm>
        <a:off x="469032" y="1819822"/>
        <a:ext cx="2248767" cy="7074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191095" y="0"/>
          <a:ext cx="2526704" cy="20213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469032" y="1819822"/>
          <a:ext cx="2248767" cy="707477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«Маленький помощник. Рекомендации по воспитанию трудолюбия»</a:t>
          </a:r>
        </a:p>
      </dsp:txBody>
      <dsp:txXfrm>
        <a:off x="469032" y="1819822"/>
        <a:ext cx="2248767" cy="707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191095" y="0"/>
          <a:ext cx="2526704" cy="20213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469032" y="1819822"/>
          <a:ext cx="2248767" cy="707477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«Как научить ребёнка трудится»</a:t>
          </a:r>
        </a:p>
      </dsp:txBody>
      <dsp:txXfrm>
        <a:off x="469032" y="1819822"/>
        <a:ext cx="2248767" cy="7074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38-8C20-49EC-B181-969DCFD087C5}">
      <dsp:nvSpPr>
        <dsp:cNvPr id="0" name=""/>
        <dsp:cNvSpPr/>
      </dsp:nvSpPr>
      <dsp:spPr>
        <a:xfrm>
          <a:off x="191095" y="0"/>
          <a:ext cx="2526704" cy="20213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C6179-E70B-4F27-A909-308D47D24EB2}">
      <dsp:nvSpPr>
        <dsp:cNvPr id="0" name=""/>
        <dsp:cNvSpPr/>
      </dsp:nvSpPr>
      <dsp:spPr>
        <a:xfrm>
          <a:off x="469032" y="1819822"/>
          <a:ext cx="2248767" cy="707477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«Не делай работу за детей или как воспитать помощника»</a:t>
          </a:r>
        </a:p>
      </dsp:txBody>
      <dsp:txXfrm>
        <a:off x="469032" y="1819822"/>
        <a:ext cx="2248767" cy="70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7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4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0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9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3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6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8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2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4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6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10D6-951F-4851-BCC8-716F33390E54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15B4-3EEC-4B3F-8821-8CB21A377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43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26" Type="http://schemas.microsoft.com/office/2007/relationships/diagramDrawing" Target="../diagrams/drawing7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5" Type="http://schemas.openxmlformats.org/officeDocument/2006/relationships/diagramColors" Target="../diagrams/colors7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29" Type="http://schemas.openxmlformats.org/officeDocument/2006/relationships/diagramQuickStyle" Target="../diagrams/quickStyle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openxmlformats.org/officeDocument/2006/relationships/diagramQuickStyle" Target="../diagrams/quickStyle7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23" Type="http://schemas.openxmlformats.org/officeDocument/2006/relationships/diagramLayout" Target="../diagrams/layout7.xml"/><Relationship Id="rId28" Type="http://schemas.openxmlformats.org/officeDocument/2006/relationships/diagramLayout" Target="../diagrams/layout8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31" Type="http://schemas.microsoft.com/office/2007/relationships/diagramDrawing" Target="../diagrams/drawing8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Relationship Id="rId22" Type="http://schemas.openxmlformats.org/officeDocument/2006/relationships/diagramData" Target="../diagrams/data7.xml"/><Relationship Id="rId27" Type="http://schemas.openxmlformats.org/officeDocument/2006/relationships/diagramData" Target="../diagrams/data8.xml"/><Relationship Id="rId30" Type="http://schemas.openxmlformats.org/officeDocument/2006/relationships/diagramColors" Target="../diagrams/colors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661" y="386860"/>
            <a:ext cx="11570677" cy="61546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123 «Гармония» комбинированного вида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0661" y="2426678"/>
            <a:ext cx="11570677" cy="4273060"/>
          </a:xfrm>
          <a:solidFill>
            <a:srgbClr val="FFFFCC"/>
          </a:solidFill>
        </p:spPr>
        <p:txBody>
          <a:bodyPr>
            <a:normAutofit fontScale="92500" lnSpcReduction="20000"/>
          </a:bodyPr>
          <a:lstStyle/>
          <a:p>
            <a:r>
              <a:rPr lang="ru-RU" sz="49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 как средство формирования трудового воспитания дошкольников»</a:t>
            </a:r>
          </a:p>
          <a:p>
            <a:endParaRPr lang="ru-RU" sz="36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 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</a:t>
            </a:r>
          </a:p>
          <a:p>
            <a:pPr algn="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Каипкулова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Гульсясяк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Амировна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2023г.</a:t>
            </a:r>
          </a:p>
        </p:txBody>
      </p:sp>
      <p:pic>
        <p:nvPicPr>
          <p:cNvPr id="5" name="Рисунок 4" descr="https://static.vecteezy.com/system/resources/previews/000/370/459/original/vector-four-kids-doing-different-chores-at-hom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1" y="4074160"/>
            <a:ext cx="2811463" cy="2415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932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«Петрушка идёт трудится»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" y="1016000"/>
            <a:ext cx="11938000" cy="129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научить классифицировать предметы по функциональному назначению (удовлетворению потребностей в труде), воспитывать желание помогать взрослым.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9" y="2073425"/>
            <a:ext cx="3175484" cy="422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4547" y="2596117"/>
            <a:ext cx="4251066" cy="31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6303" y="2603722"/>
            <a:ext cx="4242373" cy="31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16" y="499888"/>
            <a:ext cx="2933700" cy="739775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конспектов занятий по трудовому воспитанию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9993" y="1524088"/>
            <a:ext cx="2997200" cy="1015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Иллюстрационный материал труд людей в природе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901044" y="444658"/>
            <a:ext cx="3320529" cy="715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пособия для развития трудового воспитания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8816" y="1255900"/>
            <a:ext cx="281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Модель трудового процесса «Способы ухода за комнатными растениями»</a:t>
            </a:r>
            <a:endParaRPr lang="ru-RU" sz="2000" b="1" i="1" dirty="0">
              <a:solidFill>
                <a:srgbClr val="008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29" y="1524088"/>
            <a:ext cx="2665958" cy="3550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16" y="2730509"/>
            <a:ext cx="2919308" cy="3887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8" y="1816100"/>
            <a:ext cx="2649094" cy="3528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93" y="2730509"/>
            <a:ext cx="2817245" cy="37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65101"/>
            <a:ext cx="3657600" cy="6604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101649"/>
              </p:ext>
            </p:extLst>
          </p:nvPr>
        </p:nvGraphicFramePr>
        <p:xfrm>
          <a:off x="215900" y="1050925"/>
          <a:ext cx="2768600" cy="247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329494"/>
              </p:ext>
            </p:extLst>
          </p:nvPr>
        </p:nvGraphicFramePr>
        <p:xfrm>
          <a:off x="406400" y="2895600"/>
          <a:ext cx="2438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037530"/>
              </p:ext>
            </p:extLst>
          </p:nvPr>
        </p:nvGraphicFramePr>
        <p:xfrm>
          <a:off x="2921000" y="2501900"/>
          <a:ext cx="2717800" cy="25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391400" y="165101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 – передвижки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112739"/>
              </p:ext>
            </p:extLst>
          </p:nvPr>
        </p:nvGraphicFramePr>
        <p:xfrm>
          <a:off x="6195434" y="1079501"/>
          <a:ext cx="2717800" cy="25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490060"/>
              </p:ext>
            </p:extLst>
          </p:nvPr>
        </p:nvGraphicFramePr>
        <p:xfrm>
          <a:off x="9131300" y="2501900"/>
          <a:ext cx="2717800" cy="25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477391"/>
              </p:ext>
            </p:extLst>
          </p:nvPr>
        </p:nvGraphicFramePr>
        <p:xfrm>
          <a:off x="6246234" y="4000501"/>
          <a:ext cx="2717800" cy="25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289869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930275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в дошкольном учреждении при активном участии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0" y="1244600"/>
            <a:ext cx="11849100" cy="84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координация усилий педагогов и родителей в формировании начал трудовой и экологической культуры дошкольников.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60" y="2880867"/>
            <a:ext cx="3719116" cy="2789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634" y="2880868"/>
            <a:ext cx="3719115" cy="2789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9059" y="2259823"/>
            <a:ext cx="2169413" cy="1627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6" y="4275536"/>
            <a:ext cx="4978063" cy="2364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69" y="1988646"/>
            <a:ext cx="2837825" cy="21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4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45" y="175127"/>
            <a:ext cx="110871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трудовой десант «Юные огородники!»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04" y="2161122"/>
            <a:ext cx="1606550" cy="2142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157508" y="2435231"/>
            <a:ext cx="2125133" cy="1593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5" y="4521206"/>
            <a:ext cx="1616075" cy="2154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03" y="4565654"/>
            <a:ext cx="1593851" cy="2125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56" y="4565654"/>
            <a:ext cx="1593851" cy="2125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7538" y="2417768"/>
            <a:ext cx="2171698" cy="1628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437" y="4842409"/>
            <a:ext cx="2095500" cy="1571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1244" y="4829444"/>
            <a:ext cx="2110319" cy="15827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60" y="2449383"/>
            <a:ext cx="2108205" cy="15811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6347" y="2456294"/>
            <a:ext cx="2163497" cy="16226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500" y="725452"/>
            <a:ext cx="116205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стимулирования интереса детей к самостоятельной, познавательно-исследовательской и трудовой деятельности по выращиванию тыкв, развить любознательность, инициативу и трудовые навыки дошкольников.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50257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6688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«Трудиться — всегда пригодится»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1162" y="766301"/>
            <a:ext cx="111896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формирования у дошкольников положительного отношения к труду.</a:t>
            </a:r>
            <a:endParaRPr lang="ru-RU" sz="2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628" y="1941955"/>
            <a:ext cx="2789831" cy="2092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6273" y="1944336"/>
            <a:ext cx="2808857" cy="2106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4113" y="1920350"/>
            <a:ext cx="2814523" cy="2110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9926" y="1938548"/>
            <a:ext cx="2793726" cy="2095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7" y="4598273"/>
            <a:ext cx="2760209" cy="2070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5" y="4568536"/>
            <a:ext cx="2799859" cy="2099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2728" y="1938549"/>
            <a:ext cx="2793724" cy="2095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28" y="4607598"/>
            <a:ext cx="1565030" cy="2086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61" y="4637522"/>
            <a:ext cx="1502763" cy="20309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26" y="4616965"/>
            <a:ext cx="1538599" cy="20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6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154" y="129031"/>
            <a:ext cx="10864376" cy="68330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«23 февраля День защитника Отечества»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034" y="2249976"/>
            <a:ext cx="2636128" cy="1977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42" y="2249976"/>
            <a:ext cx="2680220" cy="2010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362" y="4702430"/>
            <a:ext cx="2399960" cy="17999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593" y="4985588"/>
            <a:ext cx="2814407" cy="1270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0175" y="2410173"/>
            <a:ext cx="2167820" cy="1625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8150" y="4824608"/>
            <a:ext cx="2122613" cy="1591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152" y="2439041"/>
            <a:ext cx="2134828" cy="1601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3034" y="2454498"/>
            <a:ext cx="2134828" cy="16011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05" y="4517734"/>
            <a:ext cx="1654283" cy="22057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437" y="4702430"/>
            <a:ext cx="2450776" cy="18380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00" y="812337"/>
            <a:ext cx="1162096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историей и традициями праздника 23 февраля – День Защитника Отечества. Способствовать развитию нравственного воспитания, воспитывать уважительное отношение к защитникам Родины.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87754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241301"/>
            <a:ext cx="11747500" cy="596899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«Огород на подоконнике» (выращивание лука)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450" y="936536"/>
            <a:ext cx="116268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вызвать у детей познавательный интерес к выращиванию лука, сообщить, что из луковиц можно вырастить зеленый лук, который очень полезный и витаминный.</a:t>
            </a:r>
            <a:endParaRPr lang="ru-RU" sz="2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929002"/>
            <a:ext cx="2708659" cy="2031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0759" y="4578146"/>
            <a:ext cx="2395632" cy="1796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6952" y="2028427"/>
            <a:ext cx="2346099" cy="1759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8089" y="1979586"/>
            <a:ext cx="2370048" cy="1860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0" y="4442620"/>
            <a:ext cx="2658531" cy="1993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8624" y="2018043"/>
            <a:ext cx="2346100" cy="17595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823" y="4532128"/>
            <a:ext cx="2480580" cy="1860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5875" y="4553365"/>
            <a:ext cx="2423950" cy="18179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2474" y="4589784"/>
            <a:ext cx="2438400" cy="1759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391" y="2017646"/>
            <a:ext cx="2342917" cy="1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72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98425"/>
            <a:ext cx="8382000" cy="6254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«Выращивание картофеля»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723901"/>
            <a:ext cx="11747500" cy="1117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 формирования элементарных знаний о посадке и выращивании картофеля. Формирование у дошкольников исследовательских навыков, через вовлечение в практическую деятельность. Приобретение элементарных трудовых навыков.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84" y="1895950"/>
            <a:ext cx="1725491" cy="2300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9701" y="2183532"/>
            <a:ext cx="2300653" cy="1725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" y="2259045"/>
            <a:ext cx="2099284" cy="1574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48" y="1841500"/>
            <a:ext cx="1778001" cy="133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7" y="2818028"/>
            <a:ext cx="1838101" cy="1378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2038" y="2199660"/>
            <a:ext cx="2429669" cy="1822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27" y="4464264"/>
            <a:ext cx="2841146" cy="2130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96" y="4485690"/>
            <a:ext cx="2705100" cy="21094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09" y="4471654"/>
            <a:ext cx="2722151" cy="2123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" y="4464264"/>
            <a:ext cx="2841145" cy="21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0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906" y="161925"/>
            <a:ext cx="9120188" cy="9302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обобщающий </a:t>
            </a:r>
            <a:br>
              <a:rPr lang="ru-RU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(участие в акциях, конкурсах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1" y="3064828"/>
            <a:ext cx="2452642" cy="3468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47" y="3064828"/>
            <a:ext cx="2452583" cy="34683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23" y="1201351"/>
            <a:ext cx="3517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муниципальной акции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«Сделаем мир чище» в рамках ГМО педагогов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подходы к трудовому воспитанию дошкольников»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6238" y="1201351"/>
            <a:ext cx="342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муниципальном конкурсе для педагогов дошкольных образовательных учреждений по организации трудового воспитания дошкольников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400" y="22352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616" y="633044"/>
            <a:ext cx="10515600" cy="5117123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Актуальность</a:t>
            </a:r>
            <a:br>
              <a:rPr lang="ru-RU" dirty="0"/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в развитии трудовой деятельности способствует активизации физической силы и умственной деятельности детей, формированию таких качеств как трудолюбие, самостоятельность, ответственность за порученное дело, чувство долга и т.д.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50" y="228600"/>
            <a:ext cx="1987550" cy="1987550"/>
          </a:xfrm>
          <a:prstGeom prst="rect">
            <a:avLst/>
          </a:prstGeom>
        </p:spPr>
      </p:pic>
      <p:pic>
        <p:nvPicPr>
          <p:cNvPr id="1032" name="Picture 8" descr="https://i.pinimg.com/originals/d6/06/3d/d6063d87488e25c2c6d2efa4a47c8b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1" y="247650"/>
            <a:ext cx="1662997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foni.club/uploads/posts/2023-02/1676004983_foni-club-p-fon-osennii-subbotnik-dlya-prezentatsii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903204"/>
            <a:ext cx="2540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0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6779" y="353875"/>
            <a:ext cx="2019300" cy="17797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педагогическом конкурсе «Авторская разработка» в номинации «Игровые технологии на уроках и занятиях»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5" y="3053675"/>
            <a:ext cx="2523346" cy="35687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635" y="353875"/>
            <a:ext cx="27747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международном профессиональном конкурсе для воспитателей и специалистов ДОУ «Совместная деятельность воспитателя и детей»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9" y="2514601"/>
            <a:ext cx="2671089" cy="3775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39" y="2399713"/>
            <a:ext cx="2685812" cy="37984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91600" y="630873"/>
            <a:ext cx="271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всероссийском профессиональном конкурсе «Лучший педагогический проект»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96" y="3186350"/>
            <a:ext cx="2337205" cy="33033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395296" y="529273"/>
            <a:ext cx="21900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педагогическом конкурсе «Лучшая педагогическая разработка», «Труд и формирование личности ребёнка»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253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300" y="2044701"/>
            <a:ext cx="10198100" cy="2008188"/>
          </a:xfrm>
        </p:spPr>
        <p:txBody>
          <a:bodyPr>
            <a:noAutofit/>
          </a:bodyPr>
          <a:lstStyle/>
          <a:p>
            <a:r>
              <a:rPr lang="ru-RU" sz="8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0394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954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Цель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успешной социализации дошкольников через организацию проектной деятельности по трудовому воспитанию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906957"/>
              </p:ext>
            </p:extLst>
          </p:nvPr>
        </p:nvGraphicFramePr>
        <p:xfrm>
          <a:off x="624254" y="1690687"/>
          <a:ext cx="11049000" cy="4903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286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361" y="312372"/>
            <a:ext cx="6022731" cy="725120"/>
          </a:xfrm>
        </p:spPr>
        <p:txBody>
          <a:bodyPr>
            <a:normAutofit/>
          </a:bodyPr>
          <a:lstStyle/>
          <a:p>
            <a:pPr algn="ctr"/>
            <a:r>
              <a:rPr lang="ru-RU" sz="45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488395"/>
              </p:ext>
            </p:extLst>
          </p:nvPr>
        </p:nvGraphicFramePr>
        <p:xfrm>
          <a:off x="838200" y="1406769"/>
          <a:ext cx="10515600" cy="477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65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850" y="247743"/>
            <a:ext cx="8115300" cy="904875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ознакомительный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60400" y="1367605"/>
            <a:ext cx="11252200" cy="765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изучение, подбор методической литературы, определение целей и задач по теме.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738">
            <a:off x="349443" y="2422653"/>
            <a:ext cx="2216051" cy="3223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13" y="2231584"/>
            <a:ext cx="3057524" cy="4076699"/>
          </a:xfrm>
          <a:prstGeom prst="rect">
            <a:avLst/>
          </a:prstGeom>
        </p:spPr>
      </p:pic>
      <p:pic>
        <p:nvPicPr>
          <p:cNvPr id="7" name="Рисунок 6" descr="Н. В. Лабутина, А. А. Иванова, Н. П. Гусева &quot;Трудовое воспитание дошкольников. Дидактические материалы.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714">
            <a:off x="3127368" y="3408414"/>
            <a:ext cx="2216435" cy="280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Татьяна Шорыгина - Трудовые сказки. Беседы с детьми о труде и профессиях обложка книг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404">
            <a:off x="9305728" y="2449180"/>
            <a:ext cx="2411029" cy="316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959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69900" y="2133601"/>
            <a:ext cx="3467100" cy="3373906"/>
            <a:chOff x="2702269" y="2514601"/>
            <a:chExt cx="3124539" cy="312385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702269" y="2514601"/>
              <a:ext cx="3123508" cy="24988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046886" y="4763872"/>
              <a:ext cx="2779922" cy="874582"/>
            </a:xfrm>
            <a:custGeom>
              <a:avLst/>
              <a:gdLst>
                <a:gd name="connsiteX0" fmla="*/ 0 w 2779922"/>
                <a:gd name="connsiteY0" fmla="*/ 0 h 874582"/>
                <a:gd name="connsiteX1" fmla="*/ 1621621 w 2779922"/>
                <a:gd name="connsiteY1" fmla="*/ 0 h 874582"/>
                <a:gd name="connsiteX2" fmla="*/ 1952895 w 2779922"/>
                <a:gd name="connsiteY2" fmla="*/ -93580 h 874582"/>
                <a:gd name="connsiteX3" fmla="*/ 2316602 w 2779922"/>
                <a:gd name="connsiteY3" fmla="*/ 0 h 874582"/>
                <a:gd name="connsiteX4" fmla="*/ 2779922 w 2779922"/>
                <a:gd name="connsiteY4" fmla="*/ 0 h 874582"/>
                <a:gd name="connsiteX5" fmla="*/ 2779922 w 2779922"/>
                <a:gd name="connsiteY5" fmla="*/ 145764 h 874582"/>
                <a:gd name="connsiteX6" fmla="*/ 2779922 w 2779922"/>
                <a:gd name="connsiteY6" fmla="*/ 145764 h 874582"/>
                <a:gd name="connsiteX7" fmla="*/ 2779922 w 2779922"/>
                <a:gd name="connsiteY7" fmla="*/ 364409 h 874582"/>
                <a:gd name="connsiteX8" fmla="*/ 2779922 w 2779922"/>
                <a:gd name="connsiteY8" fmla="*/ 874582 h 874582"/>
                <a:gd name="connsiteX9" fmla="*/ 2316602 w 2779922"/>
                <a:gd name="connsiteY9" fmla="*/ 874582 h 874582"/>
                <a:gd name="connsiteX10" fmla="*/ 1621621 w 2779922"/>
                <a:gd name="connsiteY10" fmla="*/ 874582 h 874582"/>
                <a:gd name="connsiteX11" fmla="*/ 1621621 w 2779922"/>
                <a:gd name="connsiteY11" fmla="*/ 874582 h 874582"/>
                <a:gd name="connsiteX12" fmla="*/ 0 w 2779922"/>
                <a:gd name="connsiteY12" fmla="*/ 874582 h 874582"/>
                <a:gd name="connsiteX13" fmla="*/ 0 w 2779922"/>
                <a:gd name="connsiteY13" fmla="*/ 364409 h 874582"/>
                <a:gd name="connsiteX14" fmla="*/ 0 w 2779922"/>
                <a:gd name="connsiteY14" fmla="*/ 145764 h 874582"/>
                <a:gd name="connsiteX15" fmla="*/ 0 w 2779922"/>
                <a:gd name="connsiteY15" fmla="*/ 145764 h 874582"/>
                <a:gd name="connsiteX16" fmla="*/ 0 w 2779922"/>
                <a:gd name="connsiteY16" fmla="*/ 0 h 8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9922" h="874582">
                  <a:moveTo>
                    <a:pt x="0" y="0"/>
                  </a:moveTo>
                  <a:lnTo>
                    <a:pt x="1621621" y="0"/>
                  </a:lnTo>
                  <a:lnTo>
                    <a:pt x="1952895" y="-93580"/>
                  </a:lnTo>
                  <a:lnTo>
                    <a:pt x="2316602" y="0"/>
                  </a:lnTo>
                  <a:lnTo>
                    <a:pt x="2779922" y="0"/>
                  </a:lnTo>
                  <a:lnTo>
                    <a:pt x="2779922" y="145764"/>
                  </a:lnTo>
                  <a:lnTo>
                    <a:pt x="2779922" y="145764"/>
                  </a:lnTo>
                  <a:lnTo>
                    <a:pt x="2779922" y="364409"/>
                  </a:lnTo>
                  <a:lnTo>
                    <a:pt x="2779922" y="874582"/>
                  </a:lnTo>
                  <a:lnTo>
                    <a:pt x="2316602" y="874582"/>
                  </a:lnTo>
                  <a:lnTo>
                    <a:pt x="1621621" y="874582"/>
                  </a:lnTo>
                  <a:lnTo>
                    <a:pt x="1621621" y="874582"/>
                  </a:lnTo>
                  <a:lnTo>
                    <a:pt x="0" y="874582"/>
                  </a:lnTo>
                  <a:lnTo>
                    <a:pt x="0" y="364409"/>
                  </a:lnTo>
                  <a:lnTo>
                    <a:pt x="0" y="145764"/>
                  </a:lnTo>
                  <a:lnTo>
                    <a:pt x="0" y="145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Подбор практических материалов 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939800"/>
            <a:ext cx="11087100" cy="1193800"/>
          </a:xfrm>
        </p:spPr>
        <p:txBody>
          <a:bodyPr>
            <a:noAutofit/>
          </a:bodyPr>
          <a:lstStyle/>
          <a:p>
            <a:pPr lvl="0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практический</a:t>
            </a: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осуществления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деятельности.</a:t>
            </a:r>
            <a:br>
              <a:rPr lang="ru-RU" sz="3600" dirty="0"/>
            </a:b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381500" y="2870200"/>
            <a:ext cx="3517899" cy="3511889"/>
            <a:chOff x="2702269" y="2514601"/>
            <a:chExt cx="3124539" cy="3123853"/>
          </a:xfrm>
          <a:solidFill>
            <a:srgbClr val="008000"/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2702269" y="2514601"/>
              <a:ext cx="3123508" cy="24988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046886" y="4763872"/>
              <a:ext cx="2779922" cy="874582"/>
            </a:xfrm>
            <a:custGeom>
              <a:avLst/>
              <a:gdLst>
                <a:gd name="connsiteX0" fmla="*/ 0 w 2779922"/>
                <a:gd name="connsiteY0" fmla="*/ 0 h 874582"/>
                <a:gd name="connsiteX1" fmla="*/ 1621621 w 2779922"/>
                <a:gd name="connsiteY1" fmla="*/ 0 h 874582"/>
                <a:gd name="connsiteX2" fmla="*/ 1952895 w 2779922"/>
                <a:gd name="connsiteY2" fmla="*/ -93580 h 874582"/>
                <a:gd name="connsiteX3" fmla="*/ 2316602 w 2779922"/>
                <a:gd name="connsiteY3" fmla="*/ 0 h 874582"/>
                <a:gd name="connsiteX4" fmla="*/ 2779922 w 2779922"/>
                <a:gd name="connsiteY4" fmla="*/ 0 h 874582"/>
                <a:gd name="connsiteX5" fmla="*/ 2779922 w 2779922"/>
                <a:gd name="connsiteY5" fmla="*/ 145764 h 874582"/>
                <a:gd name="connsiteX6" fmla="*/ 2779922 w 2779922"/>
                <a:gd name="connsiteY6" fmla="*/ 145764 h 874582"/>
                <a:gd name="connsiteX7" fmla="*/ 2779922 w 2779922"/>
                <a:gd name="connsiteY7" fmla="*/ 364409 h 874582"/>
                <a:gd name="connsiteX8" fmla="*/ 2779922 w 2779922"/>
                <a:gd name="connsiteY8" fmla="*/ 874582 h 874582"/>
                <a:gd name="connsiteX9" fmla="*/ 2316602 w 2779922"/>
                <a:gd name="connsiteY9" fmla="*/ 874582 h 874582"/>
                <a:gd name="connsiteX10" fmla="*/ 1621621 w 2779922"/>
                <a:gd name="connsiteY10" fmla="*/ 874582 h 874582"/>
                <a:gd name="connsiteX11" fmla="*/ 1621621 w 2779922"/>
                <a:gd name="connsiteY11" fmla="*/ 874582 h 874582"/>
                <a:gd name="connsiteX12" fmla="*/ 0 w 2779922"/>
                <a:gd name="connsiteY12" fmla="*/ 874582 h 874582"/>
                <a:gd name="connsiteX13" fmla="*/ 0 w 2779922"/>
                <a:gd name="connsiteY13" fmla="*/ 364409 h 874582"/>
                <a:gd name="connsiteX14" fmla="*/ 0 w 2779922"/>
                <a:gd name="connsiteY14" fmla="*/ 145764 h 874582"/>
                <a:gd name="connsiteX15" fmla="*/ 0 w 2779922"/>
                <a:gd name="connsiteY15" fmla="*/ 145764 h 874582"/>
                <a:gd name="connsiteX16" fmla="*/ 0 w 2779922"/>
                <a:gd name="connsiteY16" fmla="*/ 0 h 8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9922" h="874582">
                  <a:moveTo>
                    <a:pt x="0" y="0"/>
                  </a:moveTo>
                  <a:lnTo>
                    <a:pt x="1621621" y="0"/>
                  </a:lnTo>
                  <a:lnTo>
                    <a:pt x="1952895" y="-93580"/>
                  </a:lnTo>
                  <a:lnTo>
                    <a:pt x="2316602" y="0"/>
                  </a:lnTo>
                  <a:lnTo>
                    <a:pt x="2779922" y="0"/>
                  </a:lnTo>
                  <a:lnTo>
                    <a:pt x="2779922" y="145764"/>
                  </a:lnTo>
                  <a:lnTo>
                    <a:pt x="2779922" y="145764"/>
                  </a:lnTo>
                  <a:lnTo>
                    <a:pt x="2779922" y="364409"/>
                  </a:lnTo>
                  <a:lnTo>
                    <a:pt x="2779922" y="874582"/>
                  </a:lnTo>
                  <a:lnTo>
                    <a:pt x="2316602" y="874582"/>
                  </a:lnTo>
                  <a:lnTo>
                    <a:pt x="1621621" y="874582"/>
                  </a:lnTo>
                  <a:lnTo>
                    <a:pt x="1621621" y="874582"/>
                  </a:lnTo>
                  <a:lnTo>
                    <a:pt x="0" y="874582"/>
                  </a:lnTo>
                  <a:lnTo>
                    <a:pt x="0" y="364409"/>
                  </a:lnTo>
                  <a:lnTo>
                    <a:pt x="0" y="145764"/>
                  </a:lnTo>
                  <a:lnTo>
                    <a:pt x="0" y="14576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Разработка проектов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286240" y="2133600"/>
            <a:ext cx="3546397" cy="3523837"/>
            <a:chOff x="2702269" y="2514601"/>
            <a:chExt cx="3124539" cy="312385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702269" y="2514601"/>
              <a:ext cx="3123508" cy="24988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046886" y="4763872"/>
              <a:ext cx="2779922" cy="874582"/>
            </a:xfrm>
            <a:custGeom>
              <a:avLst/>
              <a:gdLst>
                <a:gd name="connsiteX0" fmla="*/ 0 w 2779922"/>
                <a:gd name="connsiteY0" fmla="*/ 0 h 874582"/>
                <a:gd name="connsiteX1" fmla="*/ 1621621 w 2779922"/>
                <a:gd name="connsiteY1" fmla="*/ 0 h 874582"/>
                <a:gd name="connsiteX2" fmla="*/ 1952895 w 2779922"/>
                <a:gd name="connsiteY2" fmla="*/ -93580 h 874582"/>
                <a:gd name="connsiteX3" fmla="*/ 2316602 w 2779922"/>
                <a:gd name="connsiteY3" fmla="*/ 0 h 874582"/>
                <a:gd name="connsiteX4" fmla="*/ 2779922 w 2779922"/>
                <a:gd name="connsiteY4" fmla="*/ 0 h 874582"/>
                <a:gd name="connsiteX5" fmla="*/ 2779922 w 2779922"/>
                <a:gd name="connsiteY5" fmla="*/ 145764 h 874582"/>
                <a:gd name="connsiteX6" fmla="*/ 2779922 w 2779922"/>
                <a:gd name="connsiteY6" fmla="*/ 145764 h 874582"/>
                <a:gd name="connsiteX7" fmla="*/ 2779922 w 2779922"/>
                <a:gd name="connsiteY7" fmla="*/ 364409 h 874582"/>
                <a:gd name="connsiteX8" fmla="*/ 2779922 w 2779922"/>
                <a:gd name="connsiteY8" fmla="*/ 874582 h 874582"/>
                <a:gd name="connsiteX9" fmla="*/ 2316602 w 2779922"/>
                <a:gd name="connsiteY9" fmla="*/ 874582 h 874582"/>
                <a:gd name="connsiteX10" fmla="*/ 1621621 w 2779922"/>
                <a:gd name="connsiteY10" fmla="*/ 874582 h 874582"/>
                <a:gd name="connsiteX11" fmla="*/ 1621621 w 2779922"/>
                <a:gd name="connsiteY11" fmla="*/ 874582 h 874582"/>
                <a:gd name="connsiteX12" fmla="*/ 0 w 2779922"/>
                <a:gd name="connsiteY12" fmla="*/ 874582 h 874582"/>
                <a:gd name="connsiteX13" fmla="*/ 0 w 2779922"/>
                <a:gd name="connsiteY13" fmla="*/ 364409 h 874582"/>
                <a:gd name="connsiteX14" fmla="*/ 0 w 2779922"/>
                <a:gd name="connsiteY14" fmla="*/ 145764 h 874582"/>
                <a:gd name="connsiteX15" fmla="*/ 0 w 2779922"/>
                <a:gd name="connsiteY15" fmla="*/ 145764 h 874582"/>
                <a:gd name="connsiteX16" fmla="*/ 0 w 2779922"/>
                <a:gd name="connsiteY16" fmla="*/ 0 h 8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9922" h="874582">
                  <a:moveTo>
                    <a:pt x="0" y="0"/>
                  </a:moveTo>
                  <a:lnTo>
                    <a:pt x="1621621" y="0"/>
                  </a:lnTo>
                  <a:lnTo>
                    <a:pt x="1952895" y="-93580"/>
                  </a:lnTo>
                  <a:lnTo>
                    <a:pt x="2316602" y="0"/>
                  </a:lnTo>
                  <a:lnTo>
                    <a:pt x="2779922" y="0"/>
                  </a:lnTo>
                  <a:lnTo>
                    <a:pt x="2779922" y="145764"/>
                  </a:lnTo>
                  <a:lnTo>
                    <a:pt x="2779922" y="145764"/>
                  </a:lnTo>
                  <a:lnTo>
                    <a:pt x="2779922" y="364409"/>
                  </a:lnTo>
                  <a:lnTo>
                    <a:pt x="2779922" y="874582"/>
                  </a:lnTo>
                  <a:lnTo>
                    <a:pt x="2316602" y="874582"/>
                  </a:lnTo>
                  <a:lnTo>
                    <a:pt x="1621621" y="874582"/>
                  </a:lnTo>
                  <a:lnTo>
                    <a:pt x="1621621" y="874582"/>
                  </a:lnTo>
                  <a:lnTo>
                    <a:pt x="0" y="874582"/>
                  </a:lnTo>
                  <a:lnTo>
                    <a:pt x="0" y="364409"/>
                  </a:lnTo>
                  <a:lnTo>
                    <a:pt x="0" y="145764"/>
                  </a:lnTo>
                  <a:lnTo>
                    <a:pt x="0" y="145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Осуществление проектной деятельности</a:t>
              </a: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30" y="2999006"/>
            <a:ext cx="3028077" cy="22710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3315" y="2445346"/>
            <a:ext cx="2351076" cy="18840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326" y="2464267"/>
            <a:ext cx="2195104" cy="17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350" y="254000"/>
            <a:ext cx="7607300" cy="5588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«Трудовое воспитание»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250" y="911225"/>
            <a:ext cx="11493500" cy="892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расширять и обобщать представление детей о профессиях, орудиях труда, трудовых действиях.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47" y="1933048"/>
            <a:ext cx="6104486" cy="4583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933048"/>
            <a:ext cx="3441700" cy="45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9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6254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«Наведем порядок в доме»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0" y="911225"/>
            <a:ext cx="11239500" cy="129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подобрать картинки с изображением предметов, находящихся в определённых комнатах, давая логическое объяснение, называя и описывая предметы и их назначение.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7" y="2209800"/>
            <a:ext cx="3080124" cy="4102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9447" y="2724679"/>
            <a:ext cx="4119032" cy="30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1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624" y="258763"/>
            <a:ext cx="4889500" cy="20701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Дидактическая игра «Четвёртый лишний»</a:t>
            </a: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расширять знания детей о профессиях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5900" y="324644"/>
            <a:ext cx="5000019" cy="20042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Дидактическая игра         «Как я помогаю по дому»</a:t>
            </a:r>
          </a:p>
          <a:p>
            <a:pPr marL="0" indent="0" algn="ctr">
              <a:buNone/>
            </a:pPr>
            <a:endParaRPr lang="ru-RU" sz="24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желания помогать членам семьи по дому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020" y="3764765"/>
            <a:ext cx="2990851" cy="2243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2486844"/>
            <a:ext cx="2340474" cy="3117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50" y="3400436"/>
            <a:ext cx="2231419" cy="2971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84" y="2486844"/>
            <a:ext cx="2371464" cy="3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6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717</Words>
  <Application>Microsoft Office PowerPoint</Application>
  <PresentationFormat>Широкоэкранный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автономное учреждение  «Детский сад № 123 «Гармония» комбинированного вида г.Орска»</vt:lpstr>
      <vt:lpstr>                        Актуальность  Проектная деятельность в развитии трудовой деятельности способствует активизации физической силы и умственной деятельности детей, формированию таких качеств как трудолюбие, самостоятельность, ответственность за порученное дело, чувство долга и т.д. </vt:lpstr>
      <vt:lpstr>                                                     Цель Обеспечение успешной социализации дошкольников через организацию проектной деятельности по трудовому воспитанию</vt:lpstr>
      <vt:lpstr>Этапы работы</vt:lpstr>
      <vt:lpstr>I этап  информационно – ознакомительный</vt:lpstr>
      <vt:lpstr>                                          II этап                                     практический Цель: создание условий для осуществления воспитательно-образовательной деятельности.  </vt:lpstr>
      <vt:lpstr>Лэпбук «Трудовое воспитание»</vt:lpstr>
      <vt:lpstr>Дидактическая игра «Наведем порядок в доме»</vt:lpstr>
      <vt:lpstr>  Дидактическая игра «Четвёртый лишний»  Цель: расширять знания детей о профессиях</vt:lpstr>
      <vt:lpstr>Дидактическая игра «Петрушка идёт трудится»</vt:lpstr>
      <vt:lpstr>Сборник конспектов занятий по трудовому воспитанию</vt:lpstr>
      <vt:lpstr>Консультации для родителей</vt:lpstr>
      <vt:lpstr>Субботник в дошкольном учреждении при активном участии родителей</vt:lpstr>
      <vt:lpstr>           Проект трудовой десант «Юные огородники!»</vt:lpstr>
      <vt:lpstr>Проект «Трудиться — всегда пригодится»</vt:lpstr>
      <vt:lpstr>Проект «23 февраля День защитника Отечества»</vt:lpstr>
      <vt:lpstr> Проект «Огород на подоконнике» (выращивание лука)</vt:lpstr>
      <vt:lpstr>Проект «Выращивание картофеля»</vt:lpstr>
      <vt:lpstr>III этап обобщающий  (участие в акциях, конкурсах)</vt:lpstr>
      <vt:lpstr>Участие в региональном педагогическом конкурсе «Авторская разработка» в номинации «Игровые технологии на уроках и занятиях»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«Детский сад № 123 «Гармония» комбинированного вида г.Орска»</dc:title>
  <dc:creator>Учетная запись Майкрософт</dc:creator>
  <cp:lastModifiedBy>Asus</cp:lastModifiedBy>
  <cp:revision>49</cp:revision>
  <dcterms:created xsi:type="dcterms:W3CDTF">2023-10-14T18:18:45Z</dcterms:created>
  <dcterms:modified xsi:type="dcterms:W3CDTF">2023-10-25T04:04:54Z</dcterms:modified>
</cp:coreProperties>
</file>