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1" r:id="rId2"/>
    <p:sldId id="303" r:id="rId3"/>
    <p:sldId id="256" r:id="rId4"/>
    <p:sldId id="262" r:id="rId5"/>
    <p:sldId id="257" r:id="rId6"/>
    <p:sldId id="304" r:id="rId7"/>
    <p:sldId id="268" r:id="rId8"/>
    <p:sldId id="295" r:id="rId9"/>
    <p:sldId id="313" r:id="rId10"/>
    <p:sldId id="272" r:id="rId11"/>
    <p:sldId id="296" r:id="rId12"/>
    <p:sldId id="297" r:id="rId13"/>
    <p:sldId id="269" r:id="rId14"/>
    <p:sldId id="309" r:id="rId15"/>
    <p:sldId id="276" r:id="rId16"/>
    <p:sldId id="280" r:id="rId17"/>
    <p:sldId id="311" r:id="rId18"/>
    <p:sldId id="310" r:id="rId19"/>
    <p:sldId id="312" r:id="rId20"/>
    <p:sldId id="284" r:id="rId21"/>
    <p:sldId id="299" r:id="rId22"/>
    <p:sldId id="300" r:id="rId23"/>
    <p:sldId id="307" r:id="rId24"/>
    <p:sldId id="308" r:id="rId25"/>
    <p:sldId id="293" r:id="rId26"/>
    <p:sldId id="287" r:id="rId27"/>
    <p:sldId id="289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203809153107693"/>
          <c:y val="9.7200684323528699E-2"/>
          <c:w val="0.48932352747084368"/>
          <c:h val="0.437698487963644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трудовые навыки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навыки самообслуживания</c:v>
                </c:pt>
                <c:pt idx="1">
                  <c:v>аккуратность</c:v>
                </c:pt>
                <c:pt idx="2">
                  <c:v>доводить работу до конца</c:v>
                </c:pt>
                <c:pt idx="3">
                  <c:v>уважать труд взрослых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65</c:v>
                </c:pt>
                <c:pt idx="2">
                  <c:v>40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981888"/>
        <c:axId val="99976320"/>
        <c:axId val="0"/>
      </c:bar3DChart>
      <c:catAx>
        <c:axId val="152981888"/>
        <c:scaling>
          <c:orientation val="minMax"/>
        </c:scaling>
        <c:delete val="0"/>
        <c:axPos val="b"/>
        <c:majorTickMark val="out"/>
        <c:minorTickMark val="none"/>
        <c:tickLblPos val="nextTo"/>
        <c:crossAx val="99976320"/>
        <c:crosses val="autoZero"/>
        <c:auto val="1"/>
        <c:lblAlgn val="ctr"/>
        <c:lblOffset val="100"/>
        <c:noMultiLvlLbl val="0"/>
      </c:catAx>
      <c:valAx>
        <c:axId val="9997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981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413FD77-FCD5-468A-8F42-DE556E67B12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3921CD4-1D6C-4EE9-8382-A82C6B51D5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3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ormativ.kontur.ru/document?moduleId=1&amp;documentId=15006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Ирина\Desktop\труд фото\360fcbd415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4283968" y="5301208"/>
            <a:ext cx="4472118" cy="1268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Выполнила: воспитатель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Иванищева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Алеся Владимировна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1560" y="692696"/>
            <a:ext cx="7772400" cy="33123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МОАУ «СОШ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№ 5 г. </a:t>
            </a:r>
            <a:r>
              <a:rPr lang="ru-RU" sz="2400" b="1" i="1" dirty="0" smtClean="0">
                <a:latin typeface="+mj-lt"/>
                <a:ea typeface="+mj-ea"/>
                <a:cs typeface="+mj-cs"/>
              </a:rPr>
              <a:t>Орска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 smtClean="0">
                <a:latin typeface="+mj-lt"/>
                <a:ea typeface="+mj-ea"/>
                <a:cs typeface="+mj-cs"/>
              </a:rPr>
              <a:t>(д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ошкольные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группы)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4000" b="1" i="1" dirty="0" smtClean="0">
                <a:latin typeface="+mj-lt"/>
                <a:ea typeface="+mj-ea"/>
                <a:cs typeface="+mj-cs"/>
              </a:rPr>
              <a:t>«</a:t>
            </a:r>
            <a:r>
              <a:rPr lang="ru-RU" sz="4000" b="1" i="1" dirty="0">
                <a:latin typeface="+mj-lt"/>
                <a:ea typeface="+mj-ea"/>
                <a:cs typeface="+mj-cs"/>
              </a:rPr>
              <a:t>Сотрудничество </a:t>
            </a:r>
            <a:r>
              <a:rPr lang="ru-RU" sz="4000" b="1" i="1" dirty="0" smtClean="0">
                <a:latin typeface="+mj-lt"/>
                <a:ea typeface="+mj-ea"/>
                <a:cs typeface="+mj-cs"/>
              </a:rPr>
              <a:t>детского </a:t>
            </a:r>
            <a:r>
              <a:rPr lang="ru-RU" sz="4000" b="1" i="1" dirty="0">
                <a:latin typeface="+mj-lt"/>
                <a:ea typeface="+mj-ea"/>
                <a:cs typeface="+mj-cs"/>
              </a:rPr>
              <a:t>сада и семьи </a:t>
            </a:r>
            <a:r>
              <a:rPr lang="ru-RU" sz="4000" b="1" i="1" dirty="0" smtClean="0">
                <a:latin typeface="+mj-lt"/>
                <a:ea typeface="+mj-ea"/>
                <a:cs typeface="+mj-cs"/>
              </a:rPr>
              <a:t>в </a:t>
            </a:r>
            <a:r>
              <a:rPr lang="ru-RU" sz="4000" b="1" i="1" dirty="0">
                <a:latin typeface="+mj-lt"/>
                <a:ea typeface="+mj-ea"/>
                <a:cs typeface="+mj-cs"/>
              </a:rPr>
              <a:t>рамках  трудового </a:t>
            </a:r>
            <a:r>
              <a:rPr lang="ru-RU" sz="4000" b="1" i="1" dirty="0" smtClean="0">
                <a:latin typeface="+mj-lt"/>
                <a:ea typeface="+mj-ea"/>
                <a:cs typeface="+mj-cs"/>
              </a:rPr>
              <a:t>воспитания </a:t>
            </a:r>
            <a:r>
              <a:rPr lang="ru-RU" sz="4000" b="1" i="1" dirty="0">
                <a:latin typeface="+mj-lt"/>
                <a:ea typeface="+mj-ea"/>
                <a:cs typeface="+mj-cs"/>
              </a:rPr>
              <a:t>детей</a:t>
            </a:r>
            <a:r>
              <a:rPr lang="ru-RU" sz="4000" b="1" i="1" dirty="0" smtClean="0">
                <a:latin typeface="+mj-lt"/>
                <a:ea typeface="+mj-ea"/>
                <a:cs typeface="+mj-cs"/>
              </a:rPr>
              <a:t>»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/>
              <a:t>       </a:t>
            </a:r>
            <a:r>
              <a:rPr lang="ru-RU" sz="2400" b="1" dirty="0" smtClean="0"/>
              <a:t>Субботники  </a:t>
            </a:r>
            <a:r>
              <a:rPr lang="ru-RU" sz="2400" b="1" dirty="0"/>
              <a:t>на участке детского сада.</a:t>
            </a:r>
          </a:p>
        </p:txBody>
      </p:sp>
      <p:pic>
        <p:nvPicPr>
          <p:cNvPr id="17409" name="Picture 1" descr="C:\Users\Admin\Desktop\Screenshot_20231025-021636_Vib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92480" cy="2700679"/>
          </a:xfrm>
          <a:prstGeom prst="rect">
            <a:avLst/>
          </a:prstGeom>
          <a:noFill/>
        </p:spPr>
      </p:pic>
      <p:pic>
        <p:nvPicPr>
          <p:cNvPr id="7" name="Рисунок 6" descr="20231025_021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78324">
            <a:off x="124701" y="3633318"/>
            <a:ext cx="4508327" cy="2880320"/>
          </a:xfrm>
          <a:prstGeom prst="rect">
            <a:avLst/>
          </a:prstGeom>
        </p:spPr>
      </p:pic>
      <p:pic>
        <p:nvPicPr>
          <p:cNvPr id="8" name="Рисунок 7" descr="20231025_021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56704">
            <a:off x="5598848" y="3135628"/>
            <a:ext cx="2831110" cy="3426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0"/>
            <a:ext cx="324036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8640"/>
            <a:ext cx="3096344" cy="315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231025_0218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340768"/>
            <a:ext cx="2744907" cy="3618869"/>
          </a:xfrm>
          <a:prstGeom prst="rect">
            <a:avLst/>
          </a:prstGeom>
        </p:spPr>
      </p:pic>
      <p:pic>
        <p:nvPicPr>
          <p:cNvPr id="6" name="Рисунок 5" descr="Screenshot_20231025-022640_Vib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84984"/>
            <a:ext cx="3312368" cy="3324774"/>
          </a:xfrm>
          <a:prstGeom prst="rect">
            <a:avLst/>
          </a:prstGeom>
        </p:spPr>
      </p:pic>
      <p:pic>
        <p:nvPicPr>
          <p:cNvPr id="7" name="Рисунок 6" descr="Screenshot_20231025-022623_Vib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3212976"/>
            <a:ext cx="272190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5241">
            <a:off x="615344" y="314604"/>
            <a:ext cx="36004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5502">
            <a:off x="906410" y="2829584"/>
            <a:ext cx="358899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052736"/>
            <a:ext cx="389628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92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3" name="Picture 2" descr="C:\Users\Ирина\Desktop\труд фото\a34caef1a9e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468544" cy="7048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52120" y="344137"/>
            <a:ext cx="280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Анкетирование родителей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100905">
            <a:off x="1049437" y="3423174"/>
            <a:ext cx="2913113" cy="32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57638">
            <a:off x="4360669" y="3343554"/>
            <a:ext cx="2664298" cy="341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608563" y="880270"/>
            <a:ext cx="246337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23528" y="358498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Уровни понимания родителями вопросов, связанных с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ценностного отношения к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труду у детей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какие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трудовые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навыки сформированы в детях в первую очередь дома :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39552" y="1412776"/>
          <a:ext cx="77768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42" y="-53020"/>
            <a:ext cx="9144000" cy="6922413"/>
          </a:xfrm>
          <a:prstGeom prst="rect">
            <a:avLst/>
          </a:prstGeom>
          <a:noFill/>
        </p:spPr>
      </p:pic>
      <p:pic>
        <p:nvPicPr>
          <p:cNvPr id="3" name="Рисунок 2" descr="C:\Users\пк\Desktop\64ffa09045b5eb0e8baa3d55dc83aa3d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468" y="3068960"/>
            <a:ext cx="2758966" cy="348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к\Desktop\phptcwWl3_Razvitie-trudovoj-deyatelnosti_html_e0f5689873ced1c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162" y="2225574"/>
            <a:ext cx="27828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phptcwWl3_Razvitie-trudovoj-deyatelnosti_html_c4855fd96c7366b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2666655"/>
            <a:ext cx="2520280" cy="342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4932" y="354429"/>
            <a:ext cx="2926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Оформление </a:t>
            </a:r>
            <a:endParaRPr lang="ru-RU" sz="2000" b="1" dirty="0" smtClean="0"/>
          </a:p>
          <a:p>
            <a:r>
              <a:rPr lang="ru-RU" sz="2000" b="1" dirty="0" smtClean="0"/>
              <a:t>родительских </a:t>
            </a:r>
            <a:r>
              <a:rPr lang="ru-RU" sz="2000" b="1" dirty="0"/>
              <a:t>уголков</a:t>
            </a:r>
            <a:r>
              <a:rPr lang="ru-RU" dirty="0"/>
              <a:t>.  </a:t>
            </a:r>
          </a:p>
        </p:txBody>
      </p:sp>
      <p:pic>
        <p:nvPicPr>
          <p:cNvPr id="1026" name="Picture 2" descr="C:\Users\user\Desktop\detsad-152857-15200779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61" y="282525"/>
            <a:ext cx="5471704" cy="19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5221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«Огород на окне»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2582606" cy="292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0465">
            <a:off x="6277441" y="400791"/>
            <a:ext cx="2419354" cy="29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dmin\Desktop\1674344903_ogorodniku-com-p-ogorod-na-okne-foto-detskii-sad-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1014">
            <a:off x="424654" y="3973138"/>
            <a:ext cx="3360607" cy="2412781"/>
          </a:xfrm>
          <a:prstGeom prst="rect">
            <a:avLst/>
          </a:prstGeom>
          <a:noFill/>
        </p:spPr>
      </p:pic>
      <p:pic>
        <p:nvPicPr>
          <p:cNvPr id="11267" name="Picture 3" descr="C:\Users\Admin\Desktop\1674344945_ogorodniku-com-p-ogorod-na-okne-foto-detskii-sad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9837">
            <a:off x="4658348" y="3382546"/>
            <a:ext cx="4140498" cy="2852936"/>
          </a:xfrm>
          <a:prstGeom prst="rect">
            <a:avLst/>
          </a:prstGeom>
          <a:noFill/>
        </p:spPr>
      </p:pic>
      <p:pic>
        <p:nvPicPr>
          <p:cNvPr id="11268" name="Picture 4" descr="C:\Users\Admin\Desktop\1674344845_ogorodniku-com-p-ogorod-na-okne-foto-detskii-sad-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196752"/>
            <a:ext cx="3621188" cy="241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2" name="Picture 1" descr="C:\Users\Admin\Desktop\20231025_014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288626" cy="5638528"/>
          </a:xfrm>
          <a:prstGeom prst="rect">
            <a:avLst/>
          </a:prstGeom>
          <a:noFill/>
        </p:spPr>
      </p:pic>
      <p:pic>
        <p:nvPicPr>
          <p:cNvPr id="39938" name="Picture 2" descr="C:\Users\Admin\Desktop\20231025_014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8680"/>
            <a:ext cx="4104456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647978"/>
            <a:ext cx="813690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езультатами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реализации проекта «Огород на окне» является следующее: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Дети  понимают простейшие взаимосвязи в природе (если растение не поливать оно может засохнуть и т. п.) В результате практической и опытнической деятельности дети получили необходимые условия для роста растений.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2.Дети и родители  привлечены к самостоятельной деятельности по выращиванию растений, они очень активно участвуют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посадке семян, поливке, рыхлению и удобрению растений овощных культур. У них формируется  положительное отношение к своему труду и к труду взрослого.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 ходу проекта у детей обогащается словарный запас за счет загадок, пословиц, поговорок, сказок, стихов, экологических игр об овощных культурах.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Родители отмечают получение  положительных эмоции при работе с детьми.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Пополнилось оснащение предметно - развивающей среды новыми необходимыми пособиями и материалами, учебно-методической базы по данной проблеме.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Проведена беседа с родителями «Огород на окне», консультация для родителей «Огород на подоконнике».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Помощь родителей в приобретении инвентаря, посевного материла для огорода на окне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pic>
        <p:nvPicPr>
          <p:cNvPr id="12" name="Рисунок 11" descr="20231025_020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88640"/>
            <a:ext cx="3024336" cy="4248472"/>
          </a:xfrm>
          <a:prstGeom prst="rect">
            <a:avLst/>
          </a:prstGeom>
        </p:spPr>
      </p:pic>
      <p:pic>
        <p:nvPicPr>
          <p:cNvPr id="13" name="Рисунок 12" descr="20231025_020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88640"/>
            <a:ext cx="3067612" cy="3933056"/>
          </a:xfrm>
          <a:prstGeom prst="rect">
            <a:avLst/>
          </a:prstGeom>
        </p:spPr>
      </p:pic>
      <p:pic>
        <p:nvPicPr>
          <p:cNvPr id="14" name="Рисунок 13" descr="20231025_0206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40294">
            <a:off x="292988" y="2799208"/>
            <a:ext cx="2982544" cy="3809333"/>
          </a:xfrm>
          <a:prstGeom prst="rect">
            <a:avLst/>
          </a:prstGeom>
        </p:spPr>
      </p:pic>
      <p:pic>
        <p:nvPicPr>
          <p:cNvPr id="15" name="Рисунок 14" descr="20231025_0206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4467">
            <a:off x="4792325" y="2906118"/>
            <a:ext cx="2791417" cy="3721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7073" y="-60279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85689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 информировать родителей и общественность относительно целей дошкольного образования; 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  обеспечить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открытость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  создавать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условия для участия родителей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образовательной деятельности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  поддерживать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родителей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в воспитании детей, охране и укреплении их здоровья;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 обеспечить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вовлечение семей непосредственно в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образовательную деятельность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 числе посредством создания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проектов совместно с семьёй на основе выявления потребностей и поддержки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образовательных инициатив семьи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создавать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для взрослых по поиску, использованию материалов, обеспечивающих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6093296"/>
            <a:ext cx="723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https://normativ.kontur.ru/document?moduleId=1&amp;documentId=150064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Приказ Министерства образования и науки Российской Федерации (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России) от 23 ноября 2009 г. N 655 "Об утверждении и введении в действие федеральных государственных требований к структуре основной общеобразовательной программы дошкольного образования" ориентирует нас на активное взаимодействие с родителями, а именно: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6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404664"/>
            <a:ext cx="6336704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Вернисаж совместного творчества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1196752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Дары  осени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3384376" cy="291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708920"/>
            <a:ext cx="3600400" cy="287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Экологические акции на территории детского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сада «Посади дерево»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3528392" cy="29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E:\Субботник\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3816424" cy="3024336"/>
          </a:xfrm>
          <a:prstGeom prst="rect">
            <a:avLst/>
          </a:prstGeom>
          <a:noFill/>
        </p:spPr>
      </p:pic>
      <p:pic>
        <p:nvPicPr>
          <p:cNvPr id="8193" name="Picture 1" descr="C:\Users\Admin\Downloads\IMG-a0ad6e6636299b46dd3b0c484f2f590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665"/>
            <a:ext cx="4104456" cy="6190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9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764704"/>
            <a:ext cx="296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Оформление фотовыставок.</a:t>
            </a:r>
          </a:p>
        </p:txBody>
      </p:sp>
      <p:pic>
        <p:nvPicPr>
          <p:cNvPr id="3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738"/>
            <a:ext cx="9144000" cy="69224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287650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Оформление фотовыставки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«Семья и труд»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140657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4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287650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Оформление фотовыставки</a:t>
            </a:r>
          </a:p>
          <a:p>
            <a:pPr algn="ctr"/>
            <a:r>
              <a:rPr lang="ru-RU" sz="2800" b="1" dirty="0" smtClean="0"/>
              <a:t> «Моё домашнее животное» 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4203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293096"/>
            <a:ext cx="2520280" cy="233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340768"/>
            <a:ext cx="28083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99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8520" y="-64413"/>
            <a:ext cx="9144000" cy="69224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71800" y="0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Выпуск газет</a:t>
            </a:r>
          </a:p>
        </p:txBody>
      </p:sp>
      <p:pic>
        <p:nvPicPr>
          <p:cNvPr id="8" name="Рисунок 7" descr="img3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4377222" cy="6048672"/>
          </a:xfrm>
          <a:prstGeom prst="rect">
            <a:avLst/>
          </a:prstGeom>
        </p:spPr>
      </p:pic>
      <p:pic>
        <p:nvPicPr>
          <p:cNvPr id="9" name="Рисунок 8" descr="67201_4[1] - копия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63350"/>
            <a:ext cx="4287467" cy="60346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52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538" y="188640"/>
            <a:ext cx="8316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  родителей в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ПРРС по изготовлению пособий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IMG_20231025_13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20" y="3694025"/>
            <a:ext cx="3762850" cy="28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256" y="588750"/>
            <a:ext cx="5202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Дидактическая </a:t>
            </a:r>
            <a:r>
              <a:rPr lang="ru-RU" sz="2000" b="1" dirty="0" smtClean="0">
                <a:solidFill>
                  <a:srgbClr val="7030A0"/>
                </a:solidFill>
              </a:rPr>
              <a:t>пособие  </a:t>
            </a:r>
            <a:r>
              <a:rPr lang="ru-RU" sz="2000" b="1" dirty="0" smtClean="0">
                <a:solidFill>
                  <a:srgbClr val="7030A0"/>
                </a:solidFill>
              </a:rPr>
              <a:t>«Овощи на грядке»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33" y="1214989"/>
            <a:ext cx="8406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11111"/>
                </a:solidFill>
                <a:latin typeface="Times New Roman"/>
              </a:rPr>
              <a:t>Дидактическое пособие: </a:t>
            </a:r>
            <a:r>
              <a:rPr lang="ru-RU" sz="1400" dirty="0">
                <a:solidFill>
                  <a:srgbClr val="111111"/>
                </a:solidFill>
                <a:latin typeface="Times New Roman"/>
              </a:rPr>
              <a:t>«Овощная грядка» многофункциональное, направленное на решение одновременно нескольких задач предназначено для работы с детьми разных возрастов, позволяют учитывать индивидуальные особенности развития ребенка. Вариации упражнений, да и сами игры не имеет пределов.</a:t>
            </a:r>
          </a:p>
          <a:p>
            <a:pPr algn="just"/>
            <a:r>
              <a:rPr lang="ru-RU" sz="1400" b="1" dirty="0" smtClean="0">
                <a:solidFill>
                  <a:srgbClr val="111111"/>
                </a:solidFill>
                <a:latin typeface="Times New Roman"/>
              </a:rPr>
              <a:t>Цель</a:t>
            </a:r>
            <a:r>
              <a:rPr lang="ru-RU" sz="1400" b="1" dirty="0">
                <a:solidFill>
                  <a:srgbClr val="111111"/>
                </a:solidFill>
                <a:latin typeface="Times New Roman"/>
              </a:rPr>
              <a:t>:</a:t>
            </a:r>
            <a:r>
              <a:rPr lang="ru-RU" sz="1400" dirty="0">
                <a:solidFill>
                  <a:srgbClr val="111111"/>
                </a:solidFill>
                <a:latin typeface="Times New Roman"/>
              </a:rPr>
              <a:t> закрепление учебного материала, развитие мелкой моторики, развитие речи, обогащение активного словаря, формирование знаний об </a:t>
            </a:r>
            <a:r>
              <a:rPr lang="ru-RU" sz="1400" dirty="0" smtClean="0">
                <a:solidFill>
                  <a:srgbClr val="111111"/>
                </a:solidFill>
                <a:latin typeface="Times New Roman"/>
              </a:rPr>
              <a:t>овощах</a:t>
            </a:r>
            <a:endParaRPr lang="ru-RU" sz="1400" dirty="0" smtClean="0">
              <a:solidFill>
                <a:srgbClr val="00000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111111"/>
                </a:solidFill>
                <a:latin typeface="Times New Roman"/>
              </a:rPr>
              <a:t>Задачи: </a:t>
            </a:r>
            <a:r>
              <a:rPr lang="ru-RU" sz="1400" dirty="0">
                <a:solidFill>
                  <a:srgbClr val="111111"/>
                </a:solidFill>
                <a:latin typeface="Times New Roman"/>
              </a:rPr>
              <a:t>данного методического пособия: развивать сенсорные навыки, мелкую моторику рук, память, внимание, логическое и образное мышление, пространственное представление. Обогащать словарный запас, закреплять названия некоторых овощей, учить выделять их характерные свойства: цвет, форму, размер путем зрительного и осязательного обследования; учить детей находить парные предметы.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5776" y="260648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792" y="980728"/>
            <a:ext cx="8316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хотим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наших детей самого лучшего, порой забывая, что лучшее для нас не означает лучшее для ребенка. Уважение личности ребенка, бережное отношение к его интересам, помощь и поддержка, личный пример – оптимальные условия воспитания трудолюбия. Я и наш педагогический коллектив стремимся достичь единства педагогических воздействий на ребенка совместно с семьями воспитанников, что позволит нам добиваться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хороших результатов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трудовом воспитании дошкольников</a:t>
            </a:r>
          </a:p>
        </p:txBody>
      </p:sp>
      <p:pic>
        <p:nvPicPr>
          <p:cNvPr id="5" name="Рисунок 4" descr="cropped-0_106193_5637e48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33056"/>
            <a:ext cx="7132158" cy="1957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3" name="Picture 2" descr="C:\Users\Ирина\Desktop\труд фото\904dc173f25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275856" y="2996952"/>
            <a:ext cx="5184576" cy="1584176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7581"/>
            <a:ext cx="9144000" cy="69224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688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Понятия «Труд», «Трудовое воспитание»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0768"/>
            <a:ext cx="763284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это могучий воспитатель, в педагогической системе воспитания А.С. Макаренко.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Основой является именно труд. Но что такое труд- это совсем не то, чем заняты руки ребенка, подростка.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Труд это то, что развивает маленького человека, поддерживает его, помогает ему самоутвердиться.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Трудолюбие и способность к труду не дается от природы, но воспитывается с самого раннего детства.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Труд должен быть творческим, потому что именно творческий труд, делает человека богато духовно.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flowChartProcess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733246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    </a:t>
            </a:r>
          </a:p>
          <a:p>
            <a:pPr algn="just"/>
            <a:r>
              <a:rPr lang="ru-RU" sz="2800" dirty="0" smtClean="0"/>
              <a:t>      </a:t>
            </a:r>
          </a:p>
          <a:p>
            <a:pPr algn="just"/>
            <a:endParaRPr lang="ru-RU" sz="2800" dirty="0" smtClean="0"/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2123728" y="188640"/>
            <a:ext cx="4032448" cy="936104"/>
          </a:xfrm>
          <a:prstGeom prst="flowChartMultidocumen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Труд </a:t>
            </a:r>
            <a:endParaRPr lang="ru-RU" sz="3200" b="1" dirty="0"/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115616" y="548680"/>
            <a:ext cx="1008112" cy="1512168"/>
          </a:xfrm>
          <a:prstGeom prst="curvedRightArrow">
            <a:avLst>
              <a:gd name="adj1" fmla="val 18928"/>
              <a:gd name="adj2" fmla="val 38065"/>
              <a:gd name="adj3" fmla="val 58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flipH="1">
            <a:off x="6156176" y="404664"/>
            <a:ext cx="1080120" cy="1872208"/>
          </a:xfrm>
          <a:prstGeom prst="curvedRightArrow">
            <a:avLst>
              <a:gd name="adj1" fmla="val 16904"/>
              <a:gd name="adj2" fmla="val 38065"/>
              <a:gd name="adj3" fmla="val 58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28800"/>
            <a:ext cx="1440160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Приносить радость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1700808"/>
            <a:ext cx="1440160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Доставлять счастье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3923928" y="1124744"/>
            <a:ext cx="28803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2708920"/>
            <a:ext cx="1440160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Проявление людей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несколько документов 12"/>
          <p:cNvSpPr/>
          <p:nvPr/>
        </p:nvSpPr>
        <p:spPr>
          <a:xfrm>
            <a:off x="1403648" y="3645024"/>
            <a:ext cx="6984776" cy="864096"/>
          </a:xfrm>
          <a:prstGeom prst="flowChartMultidocumen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Трудовое воспитание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4653136"/>
            <a:ext cx="7200800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совместная деятельность воспитателя и воспитанников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251520" y="4005064"/>
            <a:ext cx="1008112" cy="1152128"/>
          </a:xfrm>
          <a:prstGeom prst="curvedRightArrow">
            <a:avLst>
              <a:gd name="adj1" fmla="val 18928"/>
              <a:gd name="adj2" fmla="val 38065"/>
              <a:gd name="adj3" fmla="val 585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259632" y="5085184"/>
            <a:ext cx="7272808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развитие у воспитанников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общетрудовых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умений и способностей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259632" y="6237312"/>
            <a:ext cx="7272808" cy="476672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формирование ответственного отношения к труду и его продуктам, на сознательный выбор профессии.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1259632" y="5805264"/>
            <a:ext cx="7272808" cy="288032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психологической готовности к труду,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1" y="908720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1881" y="188640"/>
            <a:ext cx="16561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Великие         </a:t>
            </a:r>
          </a:p>
          <a:p>
            <a:r>
              <a:rPr lang="ru-RU" sz="2000" b="1" dirty="0" smtClean="0"/>
              <a:t>    педагоги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</a:p>
          <a:p>
            <a:r>
              <a:rPr lang="ru-RU" sz="2800" b="1" dirty="0" smtClean="0"/>
              <a:t>         </a:t>
            </a:r>
            <a:r>
              <a:rPr lang="ru-RU" sz="2800" b="1" dirty="0" smtClean="0">
                <a:solidFill>
                  <a:schemeClr val="accent2"/>
                </a:solidFill>
              </a:rPr>
              <a:t>О 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  Т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     Р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        У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          Д </a:t>
            </a:r>
          </a:p>
          <a:p>
            <a:r>
              <a:rPr lang="ru-RU" sz="2800" b="1" dirty="0" smtClean="0">
                <a:solidFill>
                  <a:schemeClr val="accent2"/>
                </a:solidFill>
              </a:rPr>
              <a:t>	  Е</a:t>
            </a:r>
          </a:p>
          <a:p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:\Users\dns\Desktop\d9214213acb9ce94e890218979e07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2808312" cy="3410093"/>
          </a:xfrm>
          <a:prstGeom prst="rect">
            <a:avLst/>
          </a:prstGeom>
          <a:noFill/>
        </p:spPr>
      </p:pic>
      <p:pic>
        <p:nvPicPr>
          <p:cNvPr id="1029" name="Picture 5" descr="C:\Users\dns\Desktop\64615891_Suhomlinskiy_VasilAleksan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024336" cy="34184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437112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«Если ребенок вложил частицу своей души в труд людей и нашел в этом труде личную радость, он уже не сможет стать злым, не добрым человеком».         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В.А.Сухомлинский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4509120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«Возможность труда и любовь к нему – лучшее наследство, которое может оставить своим детям и бедный и богач».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К.Д. Ушинский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260648"/>
            <a:ext cx="5840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Справляется ли сегодня семья с функцией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первоначального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трудового воспитания?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29580" y="1775742"/>
            <a:ext cx="4038600" cy="324210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значимость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трудового воспитания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трудовая деятельность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семье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представления о том, какие трудовые навыки должны быть у ребенка.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040260" cy="38884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современных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семьях не отводится ключевая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роль;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сконцентрированы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скорее на подготовке ребенка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труд детей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систематичен;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родители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концентрируют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внимание детей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труде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взрослых;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трудовое воспитание зачастую ограничивается самообслуживанием.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373216"/>
            <a:ext cx="8208912" cy="7560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ФАКТ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трудовое воспитание может выступать эффективной частью подготовки ребенка к школе.</a:t>
            </a:r>
          </a:p>
        </p:txBody>
      </p:sp>
    </p:spTree>
    <p:extLst>
      <p:ext uri="{BB962C8B-B14F-4D97-AF65-F5344CB8AC3E}">
        <p14:creationId xmlns:p14="http://schemas.microsoft.com/office/powerpoint/2010/main" val="35698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8208912" cy="2880319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334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Работа с 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родителями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Содержимое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4176464" cy="2730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665" y="2564904"/>
            <a:ext cx="4017367" cy="279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/>
              <a:t>Родительские собрания на тему трудового воспитания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4617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pic>
        <p:nvPicPr>
          <p:cNvPr id="3" name="Рисунок 2" descr="Screenshot_20231025-022709_Vib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5360060" cy="2736304"/>
          </a:xfrm>
          <a:prstGeom prst="rect">
            <a:avLst/>
          </a:prstGeom>
        </p:spPr>
      </p:pic>
      <p:pic>
        <p:nvPicPr>
          <p:cNvPr id="4" name="Рисунок 3" descr="Screenshot_20231025-022700_Vib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996952"/>
            <a:ext cx="5890414" cy="36611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1599585</TotalTime>
  <Words>472</Words>
  <Application>Microsoft Office PowerPoint</Application>
  <PresentationFormat>Экран (4:3)</PresentationFormat>
  <Paragraphs>124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Трудовое воспитание детей дошкольного возраста</dc:title>
  <dc:creator>dns</dc:creator>
  <cp:lastModifiedBy>user</cp:lastModifiedBy>
  <cp:revision>211</cp:revision>
  <cp:lastPrinted>2023-10-25T10:06:56Z</cp:lastPrinted>
  <dcterms:created xsi:type="dcterms:W3CDTF">2015-03-14T08:54:37Z</dcterms:created>
  <dcterms:modified xsi:type="dcterms:W3CDTF">2023-10-25T10:06:59Z</dcterms:modified>
</cp:coreProperties>
</file>