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7" r:id="rId4"/>
    <p:sldId id="258" r:id="rId5"/>
    <p:sldId id="260" r:id="rId6"/>
    <p:sldId id="259" r:id="rId7"/>
    <p:sldId id="261"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20"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10.03.2023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10.03.2023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10.03.2023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10.03.2023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10.03.2023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10.03.2023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10.03.2023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10.03.2023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6.xml"/><Relationship Id="rId5" Type="http://schemas.openxmlformats.org/officeDocument/2006/relationships/image" Target="../media/image1.jpe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descr="C:\Users\user\Desktop\театр ложек.jpg"/>
          <p:cNvPicPr>
            <a:picLocks noChangeAspect="1" noChangeArrowheads="1"/>
          </p:cNvPicPr>
          <p:nvPr/>
        </p:nvPicPr>
        <p:blipFill>
          <a:blip r:embed="rId2" cstate="print"/>
          <a:srcRect/>
          <a:stretch>
            <a:fillRect/>
          </a:stretch>
        </p:blipFill>
        <p:spPr bwMode="auto">
          <a:xfrm>
            <a:off x="285750" y="423863"/>
            <a:ext cx="8572500" cy="6010275"/>
          </a:xfrm>
          <a:prstGeom prst="rect">
            <a:avLst/>
          </a:prstGeom>
          <a:noFill/>
        </p:spPr>
      </p:pic>
      <p:pic>
        <p:nvPicPr>
          <p:cNvPr id="4098" name="Picture 2" descr="C:\Users\user\Desktop\рамка 2.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 name="Заголовок 1"/>
          <p:cNvSpPr>
            <a:spLocks noGrp="1"/>
          </p:cNvSpPr>
          <p:nvPr>
            <p:ph type="ctrTitle"/>
          </p:nvPr>
        </p:nvSpPr>
        <p:spPr>
          <a:xfrm>
            <a:off x="685800" y="404665"/>
            <a:ext cx="7772400" cy="1152127"/>
          </a:xfrm>
        </p:spPr>
        <p:txBody>
          <a:bodyPr>
            <a:normAutofit/>
          </a:bodyPr>
          <a:lstStyle/>
          <a:p>
            <a:r>
              <a:rPr lang="ru-RU" sz="2000" dirty="0" smtClean="0">
                <a:latin typeface="Times New Roman" pitchFamily="18" charset="0"/>
                <a:cs typeface="Times New Roman" pitchFamily="18" charset="0"/>
              </a:rPr>
              <a:t>Муниципальное общеобразовательное автономное учреждение</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«Средняя общеобразовательная школа № 24 г. Орска».</a:t>
            </a:r>
            <a:endParaRPr lang="ru-RU" sz="20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323528" y="1340768"/>
            <a:ext cx="8496944" cy="5256584"/>
          </a:xfrm>
        </p:spPr>
        <p:txBody>
          <a:bodyPr>
            <a:normAutofit lnSpcReduction="10000"/>
          </a:bodyPr>
          <a:lstStyle/>
          <a:p>
            <a:r>
              <a:rPr lang="ru-RU" sz="2800" b="1" i="1" dirty="0" smtClean="0">
                <a:solidFill>
                  <a:srgbClr val="C00000"/>
                </a:solidFill>
                <a:latin typeface="Times New Roman" pitchFamily="18" charset="0"/>
                <a:cs typeface="Times New Roman" pitchFamily="18" charset="0"/>
              </a:rPr>
              <a:t>Мастер – класс </a:t>
            </a:r>
          </a:p>
          <a:p>
            <a:r>
              <a:rPr lang="ru-RU" sz="2800" b="1" i="1" dirty="0" smtClean="0">
                <a:solidFill>
                  <a:srgbClr val="C00000"/>
                </a:solidFill>
                <a:latin typeface="Times New Roman" pitchFamily="18" charset="0"/>
                <a:cs typeface="Times New Roman" pitchFamily="18" charset="0"/>
              </a:rPr>
              <a:t>«Изготовление кукольного театра на ложках».</a:t>
            </a:r>
          </a:p>
          <a:p>
            <a:endParaRPr lang="ru-RU" sz="2800" b="1" i="1" dirty="0" smtClean="0">
              <a:solidFill>
                <a:srgbClr val="C00000"/>
              </a:solidFill>
              <a:latin typeface="Times New Roman" pitchFamily="18" charset="0"/>
              <a:cs typeface="Times New Roman" pitchFamily="18" charset="0"/>
            </a:endParaRPr>
          </a:p>
          <a:p>
            <a:r>
              <a:rPr lang="ru-RU" sz="2800" b="1" i="1" dirty="0" smtClean="0">
                <a:solidFill>
                  <a:srgbClr val="C00000"/>
                </a:solidFill>
                <a:latin typeface="Times New Roman" pitchFamily="18" charset="0"/>
                <a:cs typeface="Times New Roman" pitchFamily="18" charset="0"/>
              </a:rPr>
              <a:t>    </a:t>
            </a:r>
            <a:endParaRPr lang="ru-RU" sz="1800" dirty="0" smtClean="0">
              <a:solidFill>
                <a:srgbClr val="C00000"/>
              </a:solidFill>
              <a:latin typeface="Times New Roman" pitchFamily="18" charset="0"/>
              <a:cs typeface="Times New Roman" pitchFamily="18" charset="0"/>
            </a:endParaRPr>
          </a:p>
          <a:p>
            <a:endParaRPr lang="ru-RU" sz="1800" b="1" i="1" dirty="0" smtClean="0">
              <a:solidFill>
                <a:srgbClr val="C00000"/>
              </a:solidFill>
              <a:latin typeface="Times New Roman" pitchFamily="18" charset="0"/>
              <a:cs typeface="Times New Roman" pitchFamily="18" charset="0"/>
            </a:endParaRPr>
          </a:p>
          <a:p>
            <a:endParaRPr lang="ru-RU" sz="1800" b="1" i="1" dirty="0" smtClean="0">
              <a:solidFill>
                <a:srgbClr val="C00000"/>
              </a:solidFill>
              <a:latin typeface="Times New Roman" pitchFamily="18" charset="0"/>
              <a:cs typeface="Times New Roman" pitchFamily="18" charset="0"/>
            </a:endParaRPr>
          </a:p>
          <a:p>
            <a:pPr algn="r"/>
            <a:endParaRPr lang="ru-RU" sz="2000" dirty="0" smtClean="0">
              <a:solidFill>
                <a:schemeClr val="tx1"/>
              </a:solidFill>
              <a:latin typeface="Times New Roman" pitchFamily="18" charset="0"/>
              <a:cs typeface="Times New Roman" pitchFamily="18" charset="0"/>
            </a:endParaRPr>
          </a:p>
          <a:p>
            <a:pPr algn="r"/>
            <a:endParaRPr lang="ru-RU" sz="2000" dirty="0" smtClean="0">
              <a:solidFill>
                <a:schemeClr val="tx1"/>
              </a:solidFill>
              <a:latin typeface="Times New Roman" pitchFamily="18" charset="0"/>
              <a:cs typeface="Times New Roman" pitchFamily="18" charset="0"/>
            </a:endParaRPr>
          </a:p>
          <a:p>
            <a:pPr algn="r"/>
            <a:endParaRPr lang="ru-RU" sz="2000" dirty="0" smtClean="0">
              <a:solidFill>
                <a:schemeClr val="tx1"/>
              </a:solidFill>
              <a:latin typeface="Times New Roman" pitchFamily="18" charset="0"/>
              <a:cs typeface="Times New Roman" pitchFamily="18" charset="0"/>
            </a:endParaRPr>
          </a:p>
          <a:p>
            <a:pPr algn="r"/>
            <a:endParaRPr lang="ru-RU" sz="2000" dirty="0" smtClean="0">
              <a:solidFill>
                <a:schemeClr val="tx1"/>
              </a:solidFill>
              <a:latin typeface="Times New Roman" pitchFamily="18" charset="0"/>
              <a:cs typeface="Times New Roman" pitchFamily="18" charset="0"/>
            </a:endParaRPr>
          </a:p>
          <a:p>
            <a:pPr algn="r"/>
            <a:r>
              <a:rPr lang="ru-RU" sz="2000" dirty="0" smtClean="0">
                <a:solidFill>
                  <a:schemeClr val="tx1"/>
                </a:solidFill>
                <a:latin typeface="Times New Roman" pitchFamily="18" charset="0"/>
                <a:cs typeface="Times New Roman" pitchFamily="18" charset="0"/>
              </a:rPr>
              <a:t>Подготовила: воспитатель</a:t>
            </a:r>
          </a:p>
          <a:p>
            <a:pPr algn="r"/>
            <a:r>
              <a:rPr lang="en-US" sz="2000" dirty="0" smtClean="0">
                <a:solidFill>
                  <a:schemeClr val="tx1"/>
                </a:solidFill>
                <a:latin typeface="Times New Roman" pitchFamily="18" charset="0"/>
                <a:cs typeface="Times New Roman" pitchFamily="18" charset="0"/>
              </a:rPr>
              <a:t>I</a:t>
            </a:r>
            <a:r>
              <a:rPr lang="ru-RU" sz="2000" dirty="0" smtClean="0">
                <a:solidFill>
                  <a:schemeClr val="tx1"/>
                </a:solidFill>
                <a:latin typeface="Times New Roman" pitchFamily="18" charset="0"/>
                <a:cs typeface="Times New Roman" pitchFamily="18" charset="0"/>
              </a:rPr>
              <a:t> квалификационной категории</a:t>
            </a:r>
          </a:p>
          <a:p>
            <a:pPr algn="r"/>
            <a:r>
              <a:rPr lang="ru-RU" sz="2000" dirty="0" smtClean="0">
                <a:solidFill>
                  <a:schemeClr val="tx1"/>
                </a:solidFill>
                <a:latin typeface="Times New Roman" pitchFamily="18" charset="0"/>
                <a:cs typeface="Times New Roman" pitchFamily="18" charset="0"/>
              </a:rPr>
              <a:t>Игнатенко Елена Анатольевна </a:t>
            </a:r>
          </a:p>
          <a:p>
            <a:pPr algn="l"/>
            <a:endParaRPr lang="ru-RU" sz="2800" dirty="0" smtClean="0">
              <a:solidFill>
                <a:srgbClr val="C00000"/>
              </a:solidFill>
              <a:latin typeface="Times New Roman" pitchFamily="18" charset="0"/>
              <a:cs typeface="Times New Roman" pitchFamily="18" charset="0"/>
            </a:endParaRPr>
          </a:p>
          <a:p>
            <a:pPr algn="l"/>
            <a:endParaRPr lang="ru-RU" sz="2800" b="1" i="1" dirty="0">
              <a:solidFill>
                <a:srgbClr val="C00000"/>
              </a:solidFill>
              <a:latin typeface="Times New Roman" pitchFamily="18" charset="0"/>
              <a:cs typeface="Times New Roman" pitchFamily="18" charset="0"/>
            </a:endParaRPr>
          </a:p>
        </p:txBody>
      </p:sp>
      <p:pic>
        <p:nvPicPr>
          <p:cNvPr id="4101" name="Picture 5" descr="C:\Users\user\Desktop\театр ложек 4.jpg"/>
          <p:cNvPicPr>
            <a:picLocks noChangeAspect="1" noChangeArrowheads="1"/>
          </p:cNvPicPr>
          <p:nvPr/>
        </p:nvPicPr>
        <p:blipFill>
          <a:blip r:embed="rId4" cstate="print"/>
          <a:srcRect/>
          <a:stretch>
            <a:fillRect/>
          </a:stretch>
        </p:blipFill>
        <p:spPr bwMode="auto">
          <a:xfrm>
            <a:off x="395536" y="2852936"/>
            <a:ext cx="4104456" cy="3528392"/>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рамка 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ctrTitle"/>
          </p:nvPr>
        </p:nvSpPr>
        <p:spPr>
          <a:xfrm>
            <a:off x="685800" y="548681"/>
            <a:ext cx="7772400" cy="1656183"/>
          </a:xfrm>
        </p:spPr>
        <p:txBody>
          <a:bodyPr>
            <a:normAutofit/>
          </a:bodyPr>
          <a:lstStyle/>
          <a:p>
            <a:pPr algn="l"/>
            <a:r>
              <a:rPr lang="ru-RU" sz="2000" b="1" i="1" dirty="0" smtClean="0">
                <a:solidFill>
                  <a:srgbClr val="C00000"/>
                </a:solidFill>
                <a:latin typeface="Times New Roman" pitchFamily="18" charset="0"/>
                <a:cs typeface="Times New Roman" pitchFamily="18" charset="0"/>
              </a:rPr>
              <a:t>Цель: </a:t>
            </a:r>
            <a:r>
              <a:rPr lang="ru-RU" sz="2000" dirty="0" smtClean="0">
                <a:latin typeface="Times New Roman" pitchFamily="18" charset="0"/>
                <a:cs typeface="Times New Roman" pitchFamily="18" charset="0"/>
              </a:rPr>
              <a:t>повышение компетентности в применении  театрализованной деятельности в детском саду, развитие фантазии и творческих способностей.</a:t>
            </a:r>
            <a:endParaRPr lang="ru-RU" sz="2000" b="1" i="1" dirty="0">
              <a:solidFill>
                <a:srgbClr val="C00000"/>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683568" y="2420888"/>
            <a:ext cx="7088832" cy="3456384"/>
          </a:xfrm>
        </p:spPr>
        <p:txBody>
          <a:bodyPr>
            <a:normAutofit/>
          </a:bodyPr>
          <a:lstStyle/>
          <a:p>
            <a:pPr algn="l"/>
            <a:r>
              <a:rPr lang="ru-RU" sz="2000" b="1" i="1" dirty="0" smtClean="0">
                <a:solidFill>
                  <a:srgbClr val="C00000"/>
                </a:solidFill>
                <a:latin typeface="Times New Roman" pitchFamily="18" charset="0"/>
                <a:cs typeface="Times New Roman" pitchFamily="18" charset="0"/>
              </a:rPr>
              <a:t>Задачи: </a:t>
            </a:r>
            <a:endParaRPr lang="ru-RU" sz="2000" dirty="0" smtClean="0">
              <a:solidFill>
                <a:schemeClr val="tx1"/>
              </a:solidFill>
              <a:latin typeface="Times New Roman" pitchFamily="18" charset="0"/>
              <a:cs typeface="Times New Roman" pitchFamily="18" charset="0"/>
            </a:endParaRPr>
          </a:p>
          <a:p>
            <a:pPr algn="l">
              <a:buFontTx/>
              <a:buChar char="-"/>
            </a:pPr>
            <a:r>
              <a:rPr lang="ru-RU" sz="2000" dirty="0" smtClean="0">
                <a:solidFill>
                  <a:schemeClr val="tx1"/>
                </a:solidFill>
                <a:latin typeface="Times New Roman" pitchFamily="18" charset="0"/>
                <a:cs typeface="Times New Roman" pitchFamily="18" charset="0"/>
              </a:rPr>
              <a:t>побудить к широкому использованию </a:t>
            </a:r>
            <a:r>
              <a:rPr lang="ru-RU" sz="2000" b="1" i="1" dirty="0" smtClean="0">
                <a:solidFill>
                  <a:srgbClr val="C00000"/>
                </a:solidFill>
                <a:latin typeface="Times New Roman" pitchFamily="18" charset="0"/>
                <a:cs typeface="Times New Roman" pitchFamily="18" charset="0"/>
              </a:rPr>
              <a:t> </a:t>
            </a:r>
            <a:r>
              <a:rPr lang="ru-RU" sz="2000" dirty="0" smtClean="0">
                <a:solidFill>
                  <a:schemeClr val="tx1"/>
                </a:solidFill>
                <a:latin typeface="Times New Roman" pitchFamily="18" charset="0"/>
                <a:cs typeface="Times New Roman" pitchFamily="18" charset="0"/>
              </a:rPr>
              <a:t>театральной деятельности в детском саду;</a:t>
            </a:r>
          </a:p>
          <a:p>
            <a:pPr algn="l">
              <a:buFontTx/>
              <a:buChar char="-"/>
            </a:pPr>
            <a:r>
              <a:rPr lang="ru-RU" sz="2000" dirty="0" smtClean="0">
                <a:solidFill>
                  <a:schemeClr val="tx1"/>
                </a:solidFill>
                <a:latin typeface="Times New Roman" pitchFamily="18" charset="0"/>
                <a:cs typeface="Times New Roman" pitchFamily="18" charset="0"/>
              </a:rPr>
              <a:t> научить воспитателей изготавливать некоторые виды театральных кукол;</a:t>
            </a:r>
          </a:p>
          <a:p>
            <a:pPr algn="l">
              <a:buFontTx/>
              <a:buChar char="-"/>
            </a:pPr>
            <a:r>
              <a:rPr lang="ru-RU" sz="2000" dirty="0" smtClean="0">
                <a:solidFill>
                  <a:schemeClr val="tx1"/>
                </a:solidFill>
                <a:latin typeface="Times New Roman" pitchFamily="18" charset="0"/>
                <a:cs typeface="Times New Roman" pitchFamily="18" charset="0"/>
              </a:rPr>
              <a:t> привлечь внимание воспитателей к театрализованной игре.</a:t>
            </a:r>
            <a:endParaRPr lang="ru-RU" sz="20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user\Desktop\рамка 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57200" y="274638"/>
            <a:ext cx="8229600" cy="5746650"/>
          </a:xfrm>
        </p:spPr>
        <p:txBody>
          <a:bodyPr>
            <a:normAutofit fontScale="90000"/>
          </a:bodyPr>
          <a:lstStyle/>
          <a:p>
            <a:pPr algn="l"/>
            <a:r>
              <a:rPr lang="ru-RU" sz="1800" dirty="0" smtClean="0">
                <a:latin typeface="Times New Roman" pitchFamily="18" charset="0"/>
                <a:cs typeface="Times New Roman" pitchFamily="18" charset="0"/>
              </a:rPr>
              <a:t>Кукольный театр не утратил своей актуальности и в современном мире, когда у каждого малыша есть планшет или приставка. Дети все равно любят кукол и с удовольствием смотрят и участвуют в кукольных пьесах.</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Театр — один из самых доступных видов искусства для детей, помогающий решить многие актуальные проблемы педагогики и психологии связанные с художественным образованием и воспитанием, формированием эстетического вкуса, нравственным воспитанием, развитием коммуникативных качеств личности, воспитанием воли, развитием памяти, воображения, фантазии, речи, созданию положительного настроения, решением конфликтных ситуаций через игру.</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Участвуя в театрализованных играх, дети становятся участниками разных событий из жизни людей, животных, растений, что даёт им возможность глубже познать окружающий мир.</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Но какая же игра без игрушек? Игрушка, сделанная своими руками, является не только результатом труда, но и творческим выражением индивидуальности создателя. Самодельная игрушка очень дорога ребёнку, с ней гораздо увлекательнее изображать героев сказок, песенок и небольших рассказов.</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Как же сделать игрушку? Хочу поделиться опытом создания театральной куклы, используя в работе пластиковую  ложку.</a:t>
            </a:r>
            <a:endParaRPr lang="ru-RU"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user\Desktop\рамка 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lstStyle/>
          <a:p>
            <a:r>
              <a:rPr lang="ru-RU" b="1" i="1" dirty="0" smtClean="0">
                <a:solidFill>
                  <a:srgbClr val="C00000"/>
                </a:solidFill>
                <a:latin typeface="Times New Roman" pitchFamily="18" charset="0"/>
                <a:cs typeface="Times New Roman" pitchFamily="18" charset="0"/>
              </a:rPr>
              <a:t>Театр ложек.</a:t>
            </a:r>
            <a:endParaRPr lang="ru-RU" b="1" i="1" dirty="0">
              <a:solidFill>
                <a:srgbClr val="C00000"/>
              </a:solidFill>
              <a:latin typeface="Times New Roman" pitchFamily="18" charset="0"/>
              <a:cs typeface="Times New Roman" pitchFamily="18" charset="0"/>
            </a:endParaRPr>
          </a:p>
        </p:txBody>
      </p:sp>
      <p:sp>
        <p:nvSpPr>
          <p:cNvPr id="3" name="Содержимое 2"/>
          <p:cNvSpPr>
            <a:spLocks noGrp="1"/>
          </p:cNvSpPr>
          <p:nvPr>
            <p:ph idx="1"/>
          </p:nvPr>
        </p:nvSpPr>
        <p:spPr>
          <a:xfrm>
            <a:off x="467544" y="1340768"/>
            <a:ext cx="8229600" cy="4896544"/>
          </a:xfrm>
        </p:spPr>
        <p:txBody>
          <a:bodyPr>
            <a:normAutofit/>
          </a:bodyPr>
          <a:lstStyle/>
          <a:p>
            <a:pPr>
              <a:buNone/>
            </a:pPr>
            <a:r>
              <a:rPr lang="ru-RU" sz="2000" dirty="0" smtClean="0">
                <a:latin typeface="Times New Roman" pitchFamily="18" charset="0"/>
                <a:cs typeface="Times New Roman" pitchFamily="18" charset="0"/>
              </a:rPr>
              <a:t>        Театр ложек  - упрощенный вариант верховых кукол. Их основу   составляет  ложка, легкая и удобная в управлении. На выпуклой стороне ложки рисуют лицо персонажа. Ребенок берет ложку за ручку, поднимает ее на ширму. Рука ребенка спрятана под юбочку, надетую на ложку и крепко завязанную. Такая кукла-ложка может легко двигаться по ширме, покачиваться, поворачиваться в разные стороны, танцевать. Встречи с театральными куклами близки, доступны и понятны детям, они помогают им расслабиться, снимают напряжение, создают радостную атмосферу, вызывают желание пообщаться с куклой, хорошо её рассмотреть, взять в руки.   </a:t>
            </a:r>
          </a:p>
          <a:p>
            <a:pPr>
              <a:buNone/>
            </a:pPr>
            <a:r>
              <a:rPr lang="ru-RU" sz="2000" dirty="0" smtClean="0">
                <a:latin typeface="Times New Roman" pitchFamily="18" charset="0"/>
                <a:cs typeface="Times New Roman" pitchFamily="18" charset="0"/>
              </a:rPr>
              <a:t>      Очень важен этап изготовления театральной куклы и декораций с привлечением детей. Он интересен, познавателен для них, также способствует развитию речи и воображения, активизирует конструктивные способности.</a:t>
            </a:r>
            <a:endParaRPr lang="ru-RU"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C:\Users\user\Desktop\рамка 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67544" y="476672"/>
            <a:ext cx="8229600" cy="5832648"/>
          </a:xfrm>
        </p:spPr>
        <p:txBody>
          <a:bodyPr>
            <a:noAutofit/>
          </a:bodyPr>
          <a:lstStyle/>
          <a:p>
            <a:pPr algn="l"/>
            <a:r>
              <a:rPr lang="ru-RU" sz="2000" dirty="0" smtClean="0">
                <a:latin typeface="Times New Roman" pitchFamily="18" charset="0"/>
                <a:cs typeface="Times New Roman" pitchFamily="18" charset="0"/>
              </a:rPr>
              <a:t>Как превратить пластиковые ложки в героев постановок? Чтобы сделать такие игрушки для кукольного театра, возьмите:</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пластиковые ложки;</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цветную бумагу;</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пластилин, стеки;</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ножницы;</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готовые пластиковые глазки;</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клеевой пистолет;</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ткань;</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узкую ленту, ножницы.</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Далее следуйте такой инструкции:</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Клеевым пистолетом приклейте готовые глазки к выпуклой стороне ложки.</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Лоскут ткани, перевязанный лентой, превратите в платье. Для мужского персонажа достаточно приклеить галстук-бабочку на шею.</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Надрежьте с одной стороны полоски цветной бумаги бахромой, приклейте -  это волосы. Их заменят и куски покрашенной ваты.</a:t>
            </a:r>
            <a:br>
              <a:rPr lang="ru-RU" sz="2000" dirty="0" smtClean="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Users\user\Desktop\рамка 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683568" y="620688"/>
            <a:ext cx="8229600" cy="4378498"/>
          </a:xfrm>
        </p:spPr>
        <p:txBody>
          <a:bodyPr/>
          <a:lstStyle/>
          <a:p>
            <a:pPr algn="l"/>
            <a:r>
              <a:rPr lang="ru-RU" dirty="0" smtClean="0"/>
              <a:t/>
            </a:r>
            <a:br>
              <a:rPr lang="ru-RU" dirty="0" smtClean="0"/>
            </a:br>
            <a:r>
              <a:rPr lang="ru-RU" dirty="0" smtClean="0"/>
              <a:t/>
            </a:r>
            <a:br>
              <a:rPr lang="ru-RU" dirty="0" smtClean="0"/>
            </a:br>
            <a:r>
              <a:rPr lang="ru-RU" dirty="0" smtClean="0"/>
              <a:t>                            </a:t>
            </a:r>
            <a:endParaRPr lang="ru-RU" dirty="0"/>
          </a:p>
        </p:txBody>
      </p:sp>
      <p:pic>
        <p:nvPicPr>
          <p:cNvPr id="10243" name="Picture 3" descr="C:\Users\user\Desktop\театр ложек 1.jpg"/>
          <p:cNvPicPr>
            <a:picLocks noChangeAspect="1" noChangeArrowheads="1"/>
          </p:cNvPicPr>
          <p:nvPr/>
        </p:nvPicPr>
        <p:blipFill>
          <a:blip r:embed="rId3" cstate="print"/>
          <a:srcRect/>
          <a:stretch>
            <a:fillRect/>
          </a:stretch>
        </p:blipFill>
        <p:spPr bwMode="auto">
          <a:xfrm>
            <a:off x="467544" y="476672"/>
            <a:ext cx="3600400" cy="3528392"/>
          </a:xfrm>
          <a:prstGeom prst="rect">
            <a:avLst/>
          </a:prstGeom>
          <a:noFill/>
        </p:spPr>
      </p:pic>
      <p:pic>
        <p:nvPicPr>
          <p:cNvPr id="10244" name="Picture 4" descr="C:\Users\user\Desktop\театр ложек 5.jpg"/>
          <p:cNvPicPr>
            <a:picLocks noChangeAspect="1" noChangeArrowheads="1"/>
          </p:cNvPicPr>
          <p:nvPr/>
        </p:nvPicPr>
        <p:blipFill>
          <a:blip r:embed="rId4" cstate="print"/>
          <a:srcRect/>
          <a:stretch>
            <a:fillRect/>
          </a:stretch>
        </p:blipFill>
        <p:spPr bwMode="auto">
          <a:xfrm>
            <a:off x="4427984" y="404665"/>
            <a:ext cx="4320479" cy="3528392"/>
          </a:xfrm>
          <a:prstGeom prst="rect">
            <a:avLst/>
          </a:prstGeom>
          <a:noFill/>
        </p:spPr>
      </p:pic>
      <p:pic>
        <p:nvPicPr>
          <p:cNvPr id="10245" name="Picture 5" descr="C:\Users\user\Desktop\театр ложек.jpg"/>
          <p:cNvPicPr>
            <a:picLocks noChangeAspect="1" noChangeArrowheads="1"/>
          </p:cNvPicPr>
          <p:nvPr/>
        </p:nvPicPr>
        <p:blipFill>
          <a:blip r:embed="rId5" cstate="print"/>
          <a:srcRect/>
          <a:stretch>
            <a:fillRect/>
          </a:stretch>
        </p:blipFill>
        <p:spPr bwMode="auto">
          <a:xfrm>
            <a:off x="2411760" y="3501008"/>
            <a:ext cx="4536504" cy="316835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C:\Users\user\Desktop\рамка 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57200" y="2132856"/>
            <a:ext cx="8229600" cy="1800200"/>
          </a:xfrm>
        </p:spPr>
        <p:txBody>
          <a:bodyPr>
            <a:normAutofit/>
          </a:bodyPr>
          <a:lstStyle/>
          <a:p>
            <a:r>
              <a:rPr lang="ru-RU" sz="5400" b="1" i="1" dirty="0" smtClean="0">
                <a:solidFill>
                  <a:srgbClr val="C00000"/>
                </a:solidFill>
                <a:latin typeface="Times New Roman" pitchFamily="18" charset="0"/>
                <a:cs typeface="Times New Roman" pitchFamily="18" charset="0"/>
              </a:rPr>
              <a:t>Спасибо</a:t>
            </a:r>
            <a:r>
              <a:rPr lang="ru-RU" b="1" i="1" dirty="0" smtClean="0">
                <a:solidFill>
                  <a:srgbClr val="C00000"/>
                </a:solidFill>
                <a:latin typeface="Times New Roman" pitchFamily="18" charset="0"/>
                <a:cs typeface="Times New Roman" pitchFamily="18" charset="0"/>
              </a:rPr>
              <a:t> за внимание!</a:t>
            </a:r>
            <a:endParaRPr lang="ru-RU" b="1" i="1"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268</Words>
  <Application>Microsoft Office PowerPoint</Application>
  <PresentationFormat>Экран (4:3)</PresentationFormat>
  <Paragraphs>26</Paragraphs>
  <Slides>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7</vt:i4>
      </vt:variant>
    </vt:vector>
  </HeadingPairs>
  <TitlesOfParts>
    <vt:vector size="11" baseType="lpstr">
      <vt:lpstr>Arial</vt:lpstr>
      <vt:lpstr>Calibri</vt:lpstr>
      <vt:lpstr>Times New Roman</vt:lpstr>
      <vt:lpstr>Тема Office</vt:lpstr>
      <vt:lpstr>Муниципальное общеобразовательное автономное учреждение «Средняя общеобразовательная школа № 24 г. Орска».</vt:lpstr>
      <vt:lpstr>Цель: повышение компетентности в применении  театрализованной деятельности в детском саду, развитие фантазии и творческих способностей.</vt:lpstr>
      <vt:lpstr>Кукольный театр не утратил своей актуальности и в современном мире, когда у каждого малыша есть планшет или приставка. Дети все равно любят кукол и с удовольствием смотрят и участвуют в кукольных пьесах. Театр — один из самых доступных видов искусства для детей, помогающий решить многие актуальные проблемы педагогики и психологии связанные с художественным образованием и воспитанием, формированием эстетического вкуса, нравственным воспитанием, развитием коммуникативных качеств личности, воспитанием воли, развитием памяти, воображения, фантазии, речи, созданию положительного настроения, решением конфликтных ситуаций через игру.  Участвуя в театрализованных играх, дети становятся участниками разных событий из жизни людей, животных, растений, что даёт им возможность глубже познать окружающий мир.  Но какая же игра без игрушек? Игрушка, сделанная своими руками, является не только результатом труда, но и творческим выражением индивидуальности создателя. Самодельная игрушка очень дорога ребёнку, с ней гораздо увлекательнее изображать героев сказок, песенок и небольших рассказов.  Как же сделать игрушку? Хочу поделиться опытом создания театральной куклы, используя в работе пластиковую  ложку.</vt:lpstr>
      <vt:lpstr>Театр ложек.</vt:lpstr>
      <vt:lpstr>Как превратить пластиковые ложки в героев постановок? Чтобы сделать такие игрушки для кукольного театра, возьмите: пластиковые ложки; цветную бумагу; пластилин, стеки; ножницы; готовые пластиковые глазки; клеевой пистолет; ткань; узкую ленту, ножницы. Далее следуйте такой инструкции: Клеевым пистолетом приклейте готовые глазки к выпуклой стороне ложки. Лоскут ткани, перевязанный лентой, превратите в платье. Для мужского персонажа достаточно приклеить галстук-бабочку на шею. Надрежьте с одной стороны полоски цветной бумаги бахромой, приклейте -  это волосы. Их заменят и куски покрашенной ваты. </vt:lpstr>
      <vt:lpstr>                              </vt:lpstr>
      <vt:lpstr>Спасибо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Муниципальное общеобразовательное автономное учреждение «Средняя общеобразовательная школа № 24 г. Орска».</dc:title>
  <dc:creator>user</dc:creator>
  <cp:lastModifiedBy>user</cp:lastModifiedBy>
  <cp:revision>11</cp:revision>
  <dcterms:created xsi:type="dcterms:W3CDTF">2023-03-09T18:17:25Z</dcterms:created>
  <dcterms:modified xsi:type="dcterms:W3CDTF">2023-03-10T04:50:50Z</dcterms:modified>
</cp:coreProperties>
</file>