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DD15-A51B-4107-8252-37614027038D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CD201-E361-4090-9764-30F67AC751CB}" type="slidenum">
              <a:rPr lang="pl-PL" smtClean="0"/>
              <a:t>‹#›</a:t>
            </a:fld>
            <a:endParaRPr lang="pl-PL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DD15-A51B-4107-8252-37614027038D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CD201-E361-4090-9764-30F67AC751C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DD15-A51B-4107-8252-37614027038D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CD201-E361-4090-9764-30F67AC751C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DD15-A51B-4107-8252-37614027038D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CD201-E361-4090-9764-30F67AC751C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DD15-A51B-4107-8252-37614027038D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25CD201-E361-4090-9764-30F67AC751CB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DD15-A51B-4107-8252-37614027038D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CD201-E361-4090-9764-30F67AC751C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DD15-A51B-4107-8252-37614027038D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CD201-E361-4090-9764-30F67AC751C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DD15-A51B-4107-8252-37614027038D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CD201-E361-4090-9764-30F67AC751C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DD15-A51B-4107-8252-37614027038D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CD201-E361-4090-9764-30F67AC751C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DD15-A51B-4107-8252-37614027038D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CD201-E361-4090-9764-30F67AC751C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l-P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Kliknij ikonę, aby dodać obraz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DD15-A51B-4107-8252-37614027038D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CD201-E361-4090-9764-30F67AC751C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CD5DD15-A51B-4107-8252-37614027038D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25CD201-E361-4090-9764-30F67AC751CB}" type="slidenum">
              <a:rPr lang="pl-PL" smtClean="0"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pl.wikipedia.org/wiki/Architektura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budownictwoprojekty.pl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pl.wikipedia.org/wiki/Socjologia" TargetMode="External"/><Relationship Id="rId13" Type="http://schemas.openxmlformats.org/officeDocument/2006/relationships/hyperlink" Target="https://pl.wikipedia.org/wiki/XIX_wiek" TargetMode="External"/><Relationship Id="rId3" Type="http://schemas.openxmlformats.org/officeDocument/2006/relationships/hyperlink" Target="https://pl.wikipedia.org/wiki/Architektura" TargetMode="External"/><Relationship Id="rId7" Type="http://schemas.openxmlformats.org/officeDocument/2006/relationships/hyperlink" Target="https://pl.wikipedia.org/wiki/Ekonomia" TargetMode="External"/><Relationship Id="rId12" Type="http://schemas.openxmlformats.org/officeDocument/2006/relationships/hyperlink" Target="https://pl.wikipedia.org/wiki/Okcydent" TargetMode="External"/><Relationship Id="rId2" Type="http://schemas.openxmlformats.org/officeDocument/2006/relationships/hyperlink" Target="https://pl.wikipedia.org/wiki/Nauk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l.wikipedia.org/wiki/Klimat" TargetMode="External"/><Relationship Id="rId11" Type="http://schemas.openxmlformats.org/officeDocument/2006/relationships/hyperlink" Target="https://pl.wikipedia.org/wiki/Europa" TargetMode="External"/><Relationship Id="rId5" Type="http://schemas.openxmlformats.org/officeDocument/2006/relationships/hyperlink" Target="https://pl.wikipedia.org/wiki/Technika" TargetMode="External"/><Relationship Id="rId15" Type="http://schemas.openxmlformats.org/officeDocument/2006/relationships/hyperlink" Target="https://pl.wikipedia.org/wiki/Historia_sztuki" TargetMode="External"/><Relationship Id="rId10" Type="http://schemas.openxmlformats.org/officeDocument/2006/relationships/hyperlink" Target="https://pl.wikipedia.org/wiki/Religia" TargetMode="External"/><Relationship Id="rId4" Type="http://schemas.openxmlformats.org/officeDocument/2006/relationships/hyperlink" Target="https://pl.wikipedia.org/wiki/Budownictwo" TargetMode="External"/><Relationship Id="rId9" Type="http://schemas.openxmlformats.org/officeDocument/2006/relationships/hyperlink" Target="https://pl.wikipedia.org/wiki/Ideologia" TargetMode="External"/><Relationship Id="rId14" Type="http://schemas.openxmlformats.org/officeDocument/2006/relationships/hyperlink" Target="https://pl.wikipedia.org/wiki/Styl_architektoniczny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22030" y="908720"/>
            <a:ext cx="8229600" cy="1512168"/>
          </a:xfrm>
        </p:spPr>
        <p:txBody>
          <a:bodyPr anchor="t">
            <a:normAutofit fontScale="90000"/>
          </a:bodyPr>
          <a:lstStyle/>
          <a:p>
            <a:r>
              <a:rPr lang="pl-PL" sz="9600" i="1" dirty="0" smtClean="0">
                <a:solidFill>
                  <a:schemeClr val="tx1"/>
                </a:solidFill>
              </a:rPr>
              <a:t>Architektura</a:t>
            </a:r>
            <a:br>
              <a:rPr lang="pl-PL" sz="9600" i="1" dirty="0" smtClean="0">
                <a:solidFill>
                  <a:schemeClr val="tx1"/>
                </a:solidFill>
              </a:rPr>
            </a:br>
            <a:r>
              <a:rPr lang="pl-PL" sz="9600" i="1" dirty="0" smtClean="0">
                <a:solidFill>
                  <a:schemeClr val="tx1"/>
                </a:solidFill>
              </a:rPr>
              <a:t/>
            </a:r>
            <a:br>
              <a:rPr lang="pl-PL" sz="9600" i="1" dirty="0" smtClean="0">
                <a:solidFill>
                  <a:schemeClr val="tx1"/>
                </a:solidFill>
              </a:rPr>
            </a:br>
            <a:r>
              <a:rPr lang="pl-PL" sz="9600" i="1" dirty="0" smtClean="0">
                <a:solidFill>
                  <a:schemeClr val="tx1"/>
                </a:solidFill>
              </a:rPr>
              <a:t/>
            </a:r>
            <a:br>
              <a:rPr lang="pl-PL" sz="9600" i="1" dirty="0" smtClean="0">
                <a:solidFill>
                  <a:schemeClr val="tx1"/>
                </a:solidFill>
              </a:rPr>
            </a:br>
            <a:endParaRPr lang="pl-PL" sz="6000" i="1" dirty="0">
              <a:solidFill>
                <a:schemeClr val="tx1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27584" y="1916832"/>
            <a:ext cx="7776864" cy="3167466"/>
          </a:xfrm>
        </p:spPr>
        <p:txBody>
          <a:bodyPr>
            <a:normAutofit/>
          </a:bodyPr>
          <a:lstStyle/>
          <a:p>
            <a:pPr algn="l"/>
            <a:r>
              <a:rPr lang="pl-PL" sz="2400" dirty="0" smtClean="0"/>
              <a:t>Źródło tekstów:  </a:t>
            </a:r>
            <a:r>
              <a:rPr lang="pl-PL" sz="2400" dirty="0" smtClean="0">
                <a:solidFill>
                  <a:srgbClr val="00B0F0"/>
                </a:solidFill>
                <a:hlinkClick r:id="rId2"/>
              </a:rPr>
              <a:t>https</a:t>
            </a:r>
            <a:r>
              <a:rPr lang="pl-PL" sz="2400" dirty="0" smtClean="0">
                <a:solidFill>
                  <a:srgbClr val="00B0F0"/>
                </a:solidFill>
                <a:hlinkClick r:id="rId2"/>
              </a:rPr>
              <a:t>://</a:t>
            </a:r>
            <a:r>
              <a:rPr lang="pl-PL" sz="2400" dirty="0" smtClean="0">
                <a:solidFill>
                  <a:srgbClr val="00B0F0"/>
                </a:solidFill>
                <a:hlinkClick r:id="rId2"/>
              </a:rPr>
              <a:t>pl.wikipedia.org/wiki/Architektura</a:t>
            </a:r>
            <a:endParaRPr lang="pl-PL" sz="2400" dirty="0" smtClean="0">
              <a:solidFill>
                <a:srgbClr val="00B0F0"/>
              </a:solidFill>
            </a:endParaRPr>
          </a:p>
          <a:p>
            <a:endParaRPr lang="pl-PL" sz="2400" dirty="0" smtClean="0"/>
          </a:p>
          <a:p>
            <a:endParaRPr lang="pl-PL" sz="2400" dirty="0" smtClean="0"/>
          </a:p>
          <a:p>
            <a:pPr algn="l"/>
            <a:endParaRPr lang="pl-PL" sz="2400" dirty="0" smtClean="0"/>
          </a:p>
          <a:p>
            <a:endParaRPr lang="pl-PL" sz="2400" dirty="0"/>
          </a:p>
        </p:txBody>
      </p:sp>
      <p:pic>
        <p:nvPicPr>
          <p:cNvPr id="16386" name="Picture 2" descr="http://www.budownictwoprojekty.pl/images/img0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3212976"/>
            <a:ext cx="5112568" cy="2556284"/>
          </a:xfrm>
          <a:prstGeom prst="rect">
            <a:avLst/>
          </a:prstGeom>
          <a:noFill/>
        </p:spPr>
      </p:pic>
      <p:sp>
        <p:nvSpPr>
          <p:cNvPr id="5" name="pole tekstowe 4"/>
          <p:cNvSpPr txBox="1"/>
          <p:nvPr/>
        </p:nvSpPr>
        <p:spPr>
          <a:xfrm>
            <a:off x="1979712" y="5877272"/>
            <a:ext cx="49685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 smtClean="0">
                <a:hlinkClick r:id="rId4"/>
              </a:rPr>
              <a:t>http://www.budownictwoprojekty.pl/</a:t>
            </a:r>
            <a:endParaRPr lang="pl-PL" sz="1100" dirty="0" smtClean="0"/>
          </a:p>
        </p:txBody>
      </p:sp>
    </p:spTree>
  </p:cSld>
  <p:clrMapOvr>
    <a:masterClrMapping/>
  </p:clrMapOvr>
  <p:transition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400" b="1" i="1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Termin Architektura może oznaczać:</a:t>
            </a:r>
          </a:p>
          <a:p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ogólny termin na określenie budynków i innych budowli</a:t>
            </a:r>
          </a:p>
          <a:p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sztukę i naukę zajmującą się projektowaniem budynków i niektórych obiektów niebędących budynkami</a:t>
            </a:r>
          </a:p>
          <a:p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styl architektoniczny i metodę wznoszenia charakterystyczne dla danego obszaru i okresu</a:t>
            </a:r>
          </a:p>
          <a:p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interdyscyplinarną wiedzę na temat sztuki, nauki, technologii, jak również nauk społecznych</a:t>
            </a:r>
          </a:p>
          <a:p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działalność architekta, gdzie architektura oznacza świadczenie usług w zakresie projektowania i wznoszenia budowli</a:t>
            </a:r>
          </a:p>
          <a:p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aktywność twórczą architekta - od skali makro (urbanistyka, architektura krajobrazu) do mikro (detale architektoniczne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pl-PL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467544" y="404664"/>
            <a:ext cx="820891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500" b="1" i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Architektura</a:t>
            </a:r>
            <a:r>
              <a:rPr lang="pl-PL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zajmuje się planowaniem i projektowaniem formy i przestrzeni tak aby odzwierciedlały one pewne funkcjonalne, techniczne, społeczne, środowiskowe i estetyczne założenia. Wymaga to twórczej manipulacji, odpowiedniego połączenia materiałów i technologii budowania, jak również artystycznej gry kształtem i światłocieniem. Często wymaga to kompromisu pomiędzy sprzecznymi wymaganiami. Do praktykowania architektury wymagana jest również znajomość pragmatycznych aspektów wznoszenia budynków i budowli - kosztorysowania, administracji, znajomości prawa budowlanego i koordynacji pracy innych. Dokumentacja tworzona przez architekta - rzuty, przekroje, opisy i rysunki detali - definiuje strukturę i formę przyszłego budynku lub budowli.</a:t>
            </a:r>
          </a:p>
          <a:p>
            <a:pPr>
              <a:buNone/>
            </a:pPr>
            <a:endParaRPr lang="pl-PL" sz="2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/>
          <a:lstStyle/>
          <a:p>
            <a:pPr>
              <a:buNone/>
            </a:pPr>
            <a:r>
              <a:rPr lang="pl-PL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Typy architektury</a:t>
            </a:r>
            <a:r>
              <a:rPr lang="pl-PL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:</a:t>
            </a:r>
            <a:endParaRPr lang="pl-PL" dirty="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r>
              <a:rPr lang="pl-PL" dirty="0" smtClean="0"/>
              <a:t>architektura </a:t>
            </a:r>
            <a:r>
              <a:rPr lang="pl-PL" dirty="0" smtClean="0"/>
              <a:t>mieszkalna,</a:t>
            </a:r>
          </a:p>
          <a:p>
            <a:r>
              <a:rPr lang="pl-PL" dirty="0" smtClean="0"/>
              <a:t>architektura </a:t>
            </a:r>
            <a:r>
              <a:rPr lang="pl-PL" dirty="0" smtClean="0"/>
              <a:t>sakralna,</a:t>
            </a:r>
          </a:p>
          <a:p>
            <a:r>
              <a:rPr lang="pl-PL" dirty="0" smtClean="0"/>
              <a:t>architektura </a:t>
            </a:r>
            <a:r>
              <a:rPr lang="pl-PL" dirty="0" smtClean="0"/>
              <a:t>rządowa,</a:t>
            </a:r>
          </a:p>
          <a:p>
            <a:r>
              <a:rPr lang="pl-PL" dirty="0" smtClean="0"/>
              <a:t>architektura </a:t>
            </a:r>
            <a:r>
              <a:rPr lang="pl-PL" dirty="0" smtClean="0"/>
              <a:t>rekreacyjna,</a:t>
            </a:r>
          </a:p>
          <a:p>
            <a:r>
              <a:rPr lang="pl-PL" dirty="0" smtClean="0"/>
              <a:t>architektura </a:t>
            </a:r>
            <a:r>
              <a:rPr lang="pl-PL" dirty="0" smtClean="0"/>
              <a:t>pożytku publicznego i edukacji,</a:t>
            </a:r>
          </a:p>
          <a:p>
            <a:r>
              <a:rPr lang="pl-PL" dirty="0" smtClean="0"/>
              <a:t>a</a:t>
            </a:r>
            <a:r>
              <a:rPr lang="pl-PL" dirty="0" smtClean="0"/>
              <a:t>rchitektura </a:t>
            </a:r>
            <a:r>
              <a:rPr lang="pl-PL" dirty="0" smtClean="0"/>
              <a:t>komercyjna i industrialna.</a:t>
            </a:r>
          </a:p>
          <a:p>
            <a:endParaRPr lang="pl-PL" dirty="0"/>
          </a:p>
        </p:txBody>
      </p:sp>
    </p:spTree>
  </p:cSld>
  <p:clrMapOvr>
    <a:masterClrMapping/>
  </p:clrMapOvr>
  <p:transition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l-PL" sz="4000" b="1" dirty="0" smtClean="0"/>
              <a:t>Historia architektury</a:t>
            </a:r>
            <a:r>
              <a:rPr lang="pl-PL" sz="4000" dirty="0" smtClean="0"/>
              <a:t> – </a:t>
            </a:r>
            <a:r>
              <a:rPr lang="pl-PL" sz="4000" dirty="0" smtClean="0">
                <a:hlinkClick r:id="rId2" tooltip="Nauka"/>
              </a:rPr>
              <a:t>nauka</a:t>
            </a:r>
            <a:r>
              <a:rPr lang="pl-PL" sz="4000" dirty="0" smtClean="0"/>
              <a:t> opisująca estetyczny i techniczny rozwój </a:t>
            </a:r>
            <a:r>
              <a:rPr lang="pl-PL" sz="4000" dirty="0" smtClean="0">
                <a:hlinkClick r:id="rId3" tooltip="Architektura"/>
              </a:rPr>
              <a:t>architektury</a:t>
            </a:r>
            <a:r>
              <a:rPr lang="pl-PL" sz="4000" dirty="0" smtClean="0"/>
              <a:t> a także </a:t>
            </a:r>
            <a:r>
              <a:rPr lang="pl-PL" sz="4000" dirty="0" smtClean="0">
                <a:hlinkClick r:id="rId4" tooltip="Budownictwo"/>
              </a:rPr>
              <a:t>budownictwa</a:t>
            </a:r>
            <a:r>
              <a:rPr lang="pl-PL" sz="4000" dirty="0" smtClean="0"/>
              <a:t> od początków ludzkiej działalności budowlanej do chwili obecnej. Historia architektury zajmuje się także związkami architektury z rozwojem </a:t>
            </a:r>
            <a:r>
              <a:rPr lang="pl-PL" sz="4000" dirty="0" smtClean="0">
                <a:hlinkClick r:id="rId5" tooltip="Technika"/>
              </a:rPr>
              <a:t>techniki</a:t>
            </a:r>
            <a:r>
              <a:rPr lang="pl-PL" sz="4000" dirty="0" smtClean="0"/>
              <a:t>, czynnikami </a:t>
            </a:r>
            <a:r>
              <a:rPr lang="pl-PL" sz="4000" dirty="0" smtClean="0">
                <a:hlinkClick r:id="rId6" tooltip="Klimat"/>
              </a:rPr>
              <a:t>klimatycznymi</a:t>
            </a:r>
            <a:r>
              <a:rPr lang="pl-PL" sz="4000" dirty="0" smtClean="0"/>
              <a:t>, </a:t>
            </a:r>
            <a:r>
              <a:rPr lang="pl-PL" sz="4000" dirty="0" smtClean="0">
                <a:hlinkClick r:id="rId7" tooltip="Ekonomia"/>
              </a:rPr>
              <a:t>ekonomicznymi</a:t>
            </a:r>
            <a:r>
              <a:rPr lang="pl-PL" sz="4000" dirty="0" smtClean="0"/>
              <a:t>, </a:t>
            </a:r>
            <a:r>
              <a:rPr lang="pl-PL" sz="4000" dirty="0" smtClean="0">
                <a:hlinkClick r:id="rId8" tooltip="Socjologia"/>
              </a:rPr>
              <a:t>socjologicznymi</a:t>
            </a:r>
            <a:r>
              <a:rPr lang="pl-PL" sz="4000" dirty="0" smtClean="0"/>
              <a:t> oraz polityczno-</a:t>
            </a:r>
            <a:r>
              <a:rPr lang="pl-PL" sz="4000" dirty="0" smtClean="0">
                <a:hlinkClick r:id="rId9" tooltip="Ideologia"/>
              </a:rPr>
              <a:t>ideologicznymi</a:t>
            </a:r>
            <a:r>
              <a:rPr lang="pl-PL" sz="4000" dirty="0" smtClean="0"/>
              <a:t> i </a:t>
            </a:r>
            <a:r>
              <a:rPr lang="pl-PL" sz="4000" dirty="0" smtClean="0">
                <a:hlinkClick r:id="rId10" tooltip="Religia"/>
              </a:rPr>
              <a:t>religijnymi</a:t>
            </a:r>
            <a:r>
              <a:rPr lang="pl-PL" sz="4000" dirty="0" smtClean="0"/>
              <a:t>.</a:t>
            </a:r>
          </a:p>
          <a:p>
            <a:r>
              <a:rPr lang="pl-PL" sz="4000" dirty="0" smtClean="0"/>
              <a:t>Najczęstszym ujęciem historii architektury związanej z </a:t>
            </a:r>
            <a:r>
              <a:rPr lang="pl-PL" sz="4000" dirty="0" smtClean="0">
                <a:hlinkClick r:id="rId11" tooltip="Europa"/>
              </a:rPr>
              <a:t>europejskim</a:t>
            </a:r>
            <a:r>
              <a:rPr lang="pl-PL" sz="4000" dirty="0" smtClean="0"/>
              <a:t>, </a:t>
            </a:r>
            <a:r>
              <a:rPr lang="pl-PL" sz="4000" dirty="0" smtClean="0">
                <a:hlinkClick r:id="rId12" tooltip="Okcydent"/>
              </a:rPr>
              <a:t>okcydentalnym</a:t>
            </a:r>
            <a:r>
              <a:rPr lang="pl-PL" sz="4000" dirty="0" smtClean="0"/>
              <a:t> kręgiem kulturowym aż do wieku </a:t>
            </a:r>
            <a:r>
              <a:rPr lang="pl-PL" sz="4000" dirty="0" smtClean="0">
                <a:hlinkClick r:id="rId13" tooltip="XIX wiek"/>
              </a:rPr>
              <a:t>XIX</a:t>
            </a:r>
            <a:r>
              <a:rPr lang="pl-PL" sz="4000" dirty="0" smtClean="0"/>
              <a:t> jest periodyzacja posługująca się podziałem na </a:t>
            </a:r>
            <a:r>
              <a:rPr lang="pl-PL" sz="4000" dirty="0" smtClean="0">
                <a:hlinkClick r:id="rId14" tooltip="Styl architektoniczny"/>
              </a:rPr>
              <a:t>epoki stylistyczne</a:t>
            </a:r>
            <a:r>
              <a:rPr lang="pl-PL" sz="4000" dirty="0" smtClean="0"/>
              <a:t>. Według takiego podziału cała działalność budowlana danego okresu i terytorium może być scharakteryzowana i opisana przy pomocy skodyfikowanych cech stylistycznych.</a:t>
            </a:r>
          </a:p>
          <a:p>
            <a:r>
              <a:rPr lang="pl-PL" sz="4000" dirty="0" smtClean="0"/>
              <a:t>Historykami architektury są zwykle osoby z wykształceniem z dziedziny architektury lub </a:t>
            </a:r>
            <a:r>
              <a:rPr lang="pl-PL" sz="4000" dirty="0" smtClean="0">
                <a:hlinkClick r:id="rId15" tooltip="Historia sztuki"/>
              </a:rPr>
              <a:t>historii sztuki</a:t>
            </a:r>
            <a:r>
              <a:rPr lang="pl-PL" sz="4000" dirty="0" smtClean="0"/>
              <a:t>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94322"/>
          </a:xfrm>
        </p:spPr>
        <p:txBody>
          <a:bodyPr>
            <a:normAutofit/>
          </a:bodyPr>
          <a:lstStyle/>
          <a:p>
            <a:r>
              <a:rPr lang="pl-PL" sz="6000" dirty="0" smtClean="0">
                <a:solidFill>
                  <a:schemeClr val="tx1"/>
                </a:solidFill>
              </a:rPr>
              <a:t>DZIEKUJĘ ZA UWAGĘ ;)</a:t>
            </a:r>
            <a:endParaRPr lang="pl-PL" sz="6000" dirty="0">
              <a:solidFill>
                <a:schemeClr val="tx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48512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pl-PL" sz="3600" dirty="0" smtClean="0">
                <a:latin typeface="Brush Script MT" pitchFamily="66" charset="0"/>
              </a:rPr>
              <a:t>Marysia Starosta</a:t>
            </a:r>
            <a:endParaRPr lang="pl-PL" sz="3600" dirty="0">
              <a:latin typeface="Brush Script MT" pitchFamily="66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rzchołek">
  <a:themeElements>
    <a:clrScheme name="Wierzchołek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Wierzchołek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rzchołek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</TotalTime>
  <Words>331</Words>
  <Application>Microsoft Office PowerPoint</Application>
  <PresentationFormat>Pokaz na ekranie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Wierzchołek</vt:lpstr>
      <vt:lpstr>Architektura   </vt:lpstr>
      <vt:lpstr>Slajd 2</vt:lpstr>
      <vt:lpstr>Slajd 3</vt:lpstr>
      <vt:lpstr>Slajd 4</vt:lpstr>
      <vt:lpstr>Slajd 5</vt:lpstr>
      <vt:lpstr>DZIEKUJĘ ZA UWAGĘ ;)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student</dc:creator>
  <cp:lastModifiedBy>student</cp:lastModifiedBy>
  <cp:revision>4</cp:revision>
  <dcterms:created xsi:type="dcterms:W3CDTF">2016-02-15T10:39:18Z</dcterms:created>
  <dcterms:modified xsi:type="dcterms:W3CDTF">2016-02-15T11:19:22Z</dcterms:modified>
</cp:coreProperties>
</file>